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1F76-CE69-4C63-8D25-EDE0CC7A6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49D9E-9D39-4FC2-BCC4-BE3559F7A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38A8-8F7F-4E49-B959-D341F36A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4A3-5144-40B6-93C7-11BD6FD0ECF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EC0A1-DF82-468A-95A0-5309EAAA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C81D6-6E6B-4115-BB82-C71F6EA1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3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AD289-0E10-4176-B750-7538AE96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784A0-C29B-4406-AAB5-217CB6B96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C4BC3-67E6-48F9-AB30-8870B66D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4A3-5144-40B6-93C7-11BD6FD0ECF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87792-E2C4-44D3-8AA1-3514233D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394FC-648E-466C-98B8-808C962B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8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DAC3F-809F-449C-857C-2824E1046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E8693-425A-4E65-9FFB-14496E102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23E46-842C-4985-AC7E-72F39ADA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4A3-5144-40B6-93C7-11BD6FD0ECF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6E03D-B0F2-47E6-BC1A-07B62404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DA74D-BBF3-4070-BBE6-2D39B517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AE33-6E99-4509-A43A-4B519917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C6F7B-BA6E-4ABF-A91D-4188CA097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5ECFB-60F1-4EDE-9EAB-C0D882C7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4A3-5144-40B6-93C7-11BD6FD0ECF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9ADD7-C425-43FC-8273-2C121F29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49C16-AE54-40A1-AF55-E6891C0FA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13D1-1D43-4B61-B868-5FB8B271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244AB-063D-4072-B961-038CD950D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0231F-80E4-4B29-AD4C-EEB3E8BCC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4A3-5144-40B6-93C7-11BD6FD0ECF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B6C92-80CA-4DD6-9B4C-5920BF07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06E50-BC84-4851-8030-E3E5FCD7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1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8D7C-C9F9-47D3-A9F1-45EA0A9DB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C273-2912-42A7-925E-9E7522716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E7349-F06B-4FEE-B9BA-B3436DE61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AD5BC-6E42-4E44-881F-1241AAE2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4A3-5144-40B6-93C7-11BD6FD0ECF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2743D-8BB1-4BB0-BAF9-A200F422B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AC876-8F6A-4192-B11E-8A0E2F30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6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6E57-0343-4B7D-9DE0-417B6D8E8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03095-F2CC-4A53-8514-D522BEF43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CF9A2-EF9E-4893-94F5-92D5A9C96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B5855-8DB7-435B-8E8B-D65386E7D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57D178-418B-4059-BD1C-FEFBFE40E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38BD2D-13C6-47B7-8C11-ADF83886A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4A3-5144-40B6-93C7-11BD6FD0ECF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9A430-C5B3-451C-8453-D54936A7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26C8C8-4829-4C4E-A839-201D7DC22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0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7586-D98B-46AA-AAC5-1661339A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7EE07-3F41-414C-8DA7-DB72526C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4A3-5144-40B6-93C7-11BD6FD0ECF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92025-365A-403F-A5BF-6505B420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7E267-7CD4-45AC-BB08-7C880AE1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3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5C9A3-B320-4B8B-9C8C-67582505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4A3-5144-40B6-93C7-11BD6FD0ECF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E4E2B5-D2AE-413B-829A-981E66C28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0A151-1453-4BB2-A910-B5268995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3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00B8-C9A9-4503-A008-5330BA14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0150D-7436-496C-A9DE-2C05735F1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4E8B1-30F2-49D7-B372-60E8C8CBD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AE0FB-9850-46BA-B4DA-0CA5068A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4A3-5144-40B6-93C7-11BD6FD0ECF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DEAA4-D50D-4D51-B207-A9530559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D46E6-5113-4005-BBB8-780679CB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5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4EA7A-6757-4875-873B-ECC5591C1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8DBCDA-4D0F-4FD6-BA49-485AEF59B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EEFE7-93BE-424F-9F8E-C7B412930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433D-4055-4BB9-BBC6-9CAEC75D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4A3-5144-40B6-93C7-11BD6FD0ECF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1C395-FA79-4EC3-BE7E-6101CC2B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B52E3-1F23-41EA-8A06-B820DD85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3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6D670-71D2-4812-BEB0-E3C4CDEA6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0BDDA-1BE3-4D90-A7AC-7AC39AF06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96087-41D4-4720-98F4-A96026FED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2E4A3-5144-40B6-93C7-11BD6FD0ECF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66B5C-0601-40F6-960E-F5DD600A8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AB73E-D4E3-4D98-A316-806308569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1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BD54-B225-4FB4-BFB9-59BAE1BB0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Evaluation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340AD-600D-4FE8-BB0C-C45AFD596B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M.Sc. Final Project Report</a:t>
            </a:r>
          </a:p>
          <a:p>
            <a:r>
              <a:rPr lang="en-US" dirty="0"/>
              <a:t>Sergey Mordeev</a:t>
            </a:r>
          </a:p>
          <a:p>
            <a:r>
              <a:rPr lang="en-US" dirty="0"/>
              <a:t>Project Supervisor: Dr. Marina Litvak</a:t>
            </a:r>
          </a:p>
        </p:txBody>
      </p:sp>
    </p:spTree>
    <p:extLst>
      <p:ext uri="{BB962C8B-B14F-4D97-AF65-F5344CB8AC3E}">
        <p14:creationId xmlns:p14="http://schemas.microsoft.com/office/powerpoint/2010/main" val="4047702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DE44-A368-4659-A0C3-65502105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Evaluation (“Surface”)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77E2B-F6B0-41FD-9B29-F7B8FBAE6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 Metrics are based on the on the mapping from the text itself to a real number</a:t>
            </a:r>
          </a:p>
          <a:p>
            <a:r>
              <a:rPr lang="en-US" i="1" dirty="0"/>
              <a:t>By themselves, do not tell a much about summary. However, within comparison to the original texts can </a:t>
            </a:r>
            <a:r>
              <a:rPr lang="en-US" i="1" u="sng" dirty="0"/>
              <a:t>show the summarizer </a:t>
            </a:r>
            <a:r>
              <a:rPr lang="en-US" i="1" u="sng"/>
              <a:t>behavior aspects</a:t>
            </a:r>
            <a:r>
              <a:rPr lang="en-US" i="1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48702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F8F9-550B-498B-88AC-C0AACB06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E9A20-024F-4B4E-924B-ADC604B88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5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33B34-C404-45E0-8B4B-5B40AAEA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- 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1F998-0C88-4164-9479-F172A64AA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Gathering, processing and results’ interpretation are not simple in general</a:t>
            </a:r>
          </a:p>
          <a:p>
            <a:r>
              <a:rPr lang="en-US" dirty="0"/>
              <a:t>In a highly specialized field the “problem” becomes a “real headache”</a:t>
            </a:r>
          </a:p>
          <a:p>
            <a:r>
              <a:rPr lang="en-US" dirty="0"/>
              <a:t>Automatic Text Summarization Evaluation is no an exception…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87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23DF-7ABA-44C6-94F3-8A51A43A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AD04D-9CDF-4378-8B19-FE3CF800F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“minimum” words: distilling the most important information from source(s) for particular user(s) and/or task(s)</a:t>
            </a:r>
          </a:p>
          <a:p>
            <a:r>
              <a:rPr lang="en-US" dirty="0"/>
              <a:t>Why? Over-information.</a:t>
            </a:r>
          </a:p>
          <a:p>
            <a:r>
              <a:rPr lang="en-US" dirty="0"/>
              <a:t>What by?</a:t>
            </a:r>
          </a:p>
          <a:p>
            <a:pPr lvl="1"/>
            <a:r>
              <a:rPr lang="en-US" dirty="0"/>
              <a:t>Humans [“the best one”?] (in reality, expensive and subjective)</a:t>
            </a:r>
          </a:p>
          <a:p>
            <a:pPr lvl="1"/>
            <a:r>
              <a:rPr lang="en-US" dirty="0"/>
              <a:t>Machines [automated] (in reality,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636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8DAE-3303-4AB8-A9E8-3F6AAE98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 Task (in action) -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7B702D-EFDC-470A-8E79-9AF011C4F65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35" y="1825625"/>
            <a:ext cx="10504129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671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3409A-AF6A-495B-A743-A3BF6E33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“Researcher”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38505-77AD-4E22-90D8-9B9C41D7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“researcher” wants</a:t>
            </a:r>
          </a:p>
          <a:p>
            <a:pPr lvl="1"/>
            <a:r>
              <a:rPr lang="en-US" dirty="0"/>
              <a:t>Better than another “researcher” automatic summarizer</a:t>
            </a:r>
          </a:p>
          <a:p>
            <a:pPr lvl="1"/>
            <a:r>
              <a:rPr lang="en-US" dirty="0"/>
              <a:t>To </a:t>
            </a:r>
            <a:r>
              <a:rPr lang="en-US" i="1" dirty="0"/>
              <a:t>prove</a:t>
            </a:r>
            <a:r>
              <a:rPr lang="en-US" dirty="0"/>
              <a:t> or to </a:t>
            </a:r>
            <a:r>
              <a:rPr lang="en-US" i="1" dirty="0"/>
              <a:t>have a direction for a prove</a:t>
            </a:r>
            <a:r>
              <a:rPr lang="en-US" dirty="0"/>
              <a:t> that it is better</a:t>
            </a:r>
          </a:p>
          <a:p>
            <a:pPr lvl="1"/>
            <a:r>
              <a:rPr lang="en-US" dirty="0"/>
              <a:t>Not wasting a time on annoying intermediate steps</a:t>
            </a:r>
          </a:p>
          <a:p>
            <a:r>
              <a:rPr lang="en-US" dirty="0"/>
              <a:t>A “researcher” </a:t>
            </a:r>
            <a:r>
              <a:rPr lang="en-US" i="1" dirty="0"/>
              <a:t>does not want</a:t>
            </a:r>
          </a:p>
          <a:p>
            <a:pPr lvl="1"/>
            <a:r>
              <a:rPr lang="en-US" dirty="0"/>
              <a:t>Manually perform repetitive tasks</a:t>
            </a:r>
          </a:p>
          <a:p>
            <a:pPr lvl="1"/>
            <a:r>
              <a:rPr lang="en-US" dirty="0"/>
              <a:t>Automate the process (it is not the main goal for her/him eventually)</a:t>
            </a:r>
          </a:p>
          <a:p>
            <a:pPr lvl="1"/>
            <a:r>
              <a:rPr lang="en-US" dirty="0"/>
              <a:t>Realize that s/he may advance faster</a:t>
            </a:r>
          </a:p>
          <a:p>
            <a:r>
              <a:rPr lang="en-US" dirty="0"/>
              <a:t>A “researcher” may also want</a:t>
            </a:r>
          </a:p>
          <a:p>
            <a:pPr lvl="1"/>
            <a:r>
              <a:rPr lang="en-US" dirty="0"/>
              <a:t>Integrate/Extend existing automation</a:t>
            </a:r>
          </a:p>
          <a:p>
            <a:pPr lvl="1"/>
            <a:r>
              <a:rPr lang="en-US" dirty="0"/>
              <a:t>[There is some partial support… latter on this]</a:t>
            </a:r>
          </a:p>
        </p:txBody>
      </p:sp>
    </p:spTree>
    <p:extLst>
      <p:ext uri="{BB962C8B-B14F-4D97-AF65-F5344CB8AC3E}">
        <p14:creationId xmlns:p14="http://schemas.microsoft.com/office/powerpoint/2010/main" val="2675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0B68F-FCB4-412A-AE4B-5FC7E19D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“Platform” Main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B512C-3CC0-4B14-A6C3-BCD60BFC4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Automate and help to a researcher to infer faster conclusions</a:t>
            </a:r>
          </a:p>
          <a:p>
            <a:r>
              <a:rPr lang="en-US" dirty="0"/>
              <a:t>More Concretely</a:t>
            </a:r>
          </a:p>
          <a:p>
            <a:pPr lvl="1"/>
            <a:r>
              <a:rPr lang="en-US" dirty="0"/>
              <a:t>Combine accepted evaluation metrics</a:t>
            </a:r>
          </a:p>
          <a:p>
            <a:pPr lvl="1"/>
            <a:r>
              <a:rPr lang="en-US" dirty="0"/>
              <a:t>Allow [some] analysis of metrics [visual/statistic]</a:t>
            </a:r>
          </a:p>
          <a:p>
            <a:r>
              <a:rPr lang="en-US" dirty="0"/>
              <a:t>Non-functional requirements:</a:t>
            </a:r>
          </a:p>
          <a:p>
            <a:pPr lvl="1"/>
            <a:r>
              <a:rPr lang="en-US" dirty="0"/>
              <a:t>Fast [faster than existing solutions]</a:t>
            </a:r>
          </a:p>
          <a:p>
            <a:pPr lvl="1"/>
            <a:r>
              <a:rPr lang="en-US" dirty="0"/>
              <a:t>Extensible [conceptually, further development should be possible]</a:t>
            </a:r>
          </a:p>
          <a:p>
            <a:pPr lvl="1"/>
            <a:r>
              <a:rPr lang="en-US" dirty="0"/>
              <a:t>Reusable [highly modular]</a:t>
            </a:r>
          </a:p>
          <a:p>
            <a:pPr lvl="1"/>
            <a:r>
              <a:rPr lang="en-US" dirty="0"/>
              <a:t>Self-contained [as less as </a:t>
            </a:r>
            <a:r>
              <a:rPr lang="en-US"/>
              <a:t>possible dependencies]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1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C965-60F0-49BE-ABC8-773044D5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Evaluation (bird’s-eye view)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7459005-C743-4D24-BDB2-2F0577F067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784120"/>
              </p:ext>
            </p:extLst>
          </p:nvPr>
        </p:nvGraphicFramePr>
        <p:xfrm>
          <a:off x="838200" y="1846218"/>
          <a:ext cx="10515600" cy="44239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63807">
                  <a:extLst>
                    <a:ext uri="{9D8B030D-6E8A-4147-A177-3AD203B41FA5}">
                      <a16:colId xmlns:a16="http://schemas.microsoft.com/office/drawing/2014/main" val="88211295"/>
                    </a:ext>
                  </a:extLst>
                </a:gridCol>
                <a:gridCol w="6851793">
                  <a:extLst>
                    <a:ext uri="{9D8B030D-6E8A-4147-A177-3AD203B41FA5}">
                      <a16:colId xmlns:a16="http://schemas.microsoft.com/office/drawing/2014/main" val="2780084882"/>
                    </a:ext>
                  </a:extLst>
                </a:gridCol>
              </a:tblGrid>
              <a:tr h="1624172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600">
                          <a:effectLst/>
                        </a:rPr>
                        <a:t>Metric Category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600" dirty="0">
                          <a:effectLst/>
                        </a:rPr>
                        <a:t>Concrete Implemented Metrics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8208268"/>
                  </a:ext>
                </a:extLst>
              </a:tr>
              <a:tr h="1792115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600">
                          <a:effectLst/>
                        </a:rPr>
                        <a:t>Informativeness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3600" dirty="0">
                          <a:effectLst/>
                        </a:rPr>
                        <a:t>Rouge Metrics Family</a:t>
                      </a: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3600" dirty="0" err="1">
                          <a:effectLst/>
                        </a:rPr>
                        <a:t>AutoSummENG</a:t>
                      </a:r>
                      <a:r>
                        <a:rPr lang="en-US" sz="3600" dirty="0">
                          <a:effectLst/>
                        </a:rPr>
                        <a:t> Metrics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36478"/>
                  </a:ext>
                </a:extLst>
              </a:tr>
              <a:tr h="1007667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600">
                          <a:effectLst/>
                        </a:rPr>
                        <a:t>Surface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3600" dirty="0">
                          <a:effectLst/>
                        </a:rPr>
                        <a:t>Various Readability Metrics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5430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16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BD92-2819-4373-9961-4D3015A7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Comparisons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63B05F-B0BB-468A-89BA-FC5B1FC435F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9950" y="1921714"/>
            <a:ext cx="53721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8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A3D2-7218-4C79-81A8-901B75CF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Evaluation (“Informativeness”)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27EE62-9987-4EEA-AA65-A1B71CEA91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Human Judgement</a:t>
                </a:r>
              </a:p>
              <a:p>
                <a:pPr lvl="1"/>
                <a:r>
                  <a:rPr lang="en-US" dirty="0"/>
                  <a:t>Subjectivity leads to disagreement.</a:t>
                </a:r>
              </a:p>
              <a:p>
                <a:r>
                  <a:rPr lang="en-US" dirty="0"/>
                  <a:t>Metric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𝑚𝑒𝑡𝑟𝑖𝑐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𝑇𝑒𝑥𝑡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general, based on Text Comparisons of the Summary to Golden Summary(s) [which are human based]</a:t>
                </a:r>
              </a:p>
              <a:p>
                <a:r>
                  <a:rPr lang="en-US" dirty="0"/>
                  <a:t>Anyways… humans judgement is the best one</a:t>
                </a:r>
              </a:p>
              <a:p>
                <a:pPr lvl="1"/>
                <a:r>
                  <a:rPr lang="en-US" dirty="0"/>
                  <a:t>Good metric is a one that have statistical correlation to human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27EE62-9987-4EEA-AA65-A1B71CEA91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055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425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Symbol</vt:lpstr>
      <vt:lpstr>Wingdings</vt:lpstr>
      <vt:lpstr>Office Theme</vt:lpstr>
      <vt:lpstr>Summary Evaluation Platform</vt:lpstr>
      <vt:lpstr>Problem Statement - What</vt:lpstr>
      <vt:lpstr>Summarization Task</vt:lpstr>
      <vt:lpstr>Summarization Task (in action) - Example</vt:lpstr>
      <vt:lpstr>“Researcher” task</vt:lpstr>
      <vt:lpstr>The “Platform” Main Idea</vt:lpstr>
      <vt:lpstr>Summary Evaluation (bird’s-eye view)</vt:lpstr>
      <vt:lpstr>Text Comparisons</vt:lpstr>
      <vt:lpstr>Summary Evaluation (“Informativeness”)</vt:lpstr>
      <vt:lpstr>Summary Evaluation (“Surface”)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Mordeev</dc:creator>
  <cp:lastModifiedBy>Sergey Mordeev (87417)</cp:lastModifiedBy>
  <cp:revision>31</cp:revision>
  <dcterms:created xsi:type="dcterms:W3CDTF">2019-11-02T05:39:14Z</dcterms:created>
  <dcterms:modified xsi:type="dcterms:W3CDTF">2019-11-05T12:26:00Z</dcterms:modified>
</cp:coreProperties>
</file>