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[delhivery_data(AutoRecovered).xlsx]Delivery Efficiency (2)!PivotTable1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Delay For Each Route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569162528462"/>
          <c:y val="0.13691183802372825"/>
          <c:w val="0.89311881358545242"/>
          <c:h val="0.70824461817206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'Delivery Efficiency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'Delivery Efficiency (2)'!$A$4:$A$5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'Delivery Efficiency (2)'!$B$4:$B$5</c:f>
              <c:numCache>
                <c:formatCode>0</c:formatCode>
                <c:ptCount val="2"/>
                <c:pt idx="0">
                  <c:v>0.66980998517927359</c:v>
                </c:pt>
                <c:pt idx="1">
                  <c:v>4.6156563984213266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D-4B30-9FE5-3AB7B7D2FC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450095"/>
        <c:axId val="2049442895"/>
      </c:barChart>
      <c:catAx>
        <c:axId val="2049450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Route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42895"/>
        <c:crosses val="autoZero"/>
        <c:auto val="1"/>
        <c:lblAlgn val="ctr"/>
        <c:lblOffset val="100"/>
        <c:noMultiLvlLbl val="0"/>
      </c:catAx>
      <c:valAx>
        <c:axId val="204944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[delhivery_data(AutoRecovered).xlsx]Actual Time vs osrm time!PivotTable7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'Actual Time vs osrm time'!$B$3</c:f>
              <c:strCache>
                <c:ptCount val="1"/>
                <c:pt idx="0">
                  <c:v>Average of segment_actual_time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 Time vs osrm time'!$A$4:$A$5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'Actual Time vs osrm time'!$B$4:$B$5</c:f>
              <c:numCache>
                <c:formatCode>0.0</c:formatCode>
                <c:ptCount val="2"/>
                <c:pt idx="0">
                  <c:v>24.506049948016901</c:v>
                </c:pt>
                <c:pt idx="1">
                  <c:v>41.498866144892638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3-4AA2-AF03-2DDDB40235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3504527"/>
        <c:axId val="2113524687"/>
      </c:barChart>
      <c:lineChart>
        <c:grouping val="standard"/>
        <c:varyColors val="0"/>
        <c:ser>
          <c:idx val="1"/>
          <c:order val="1"/>
          <c:tx>
            <c:strRef>
              <c:f>'Actual Time vs osrm time'!$C$3</c:f>
              <c:strCache>
                <c:ptCount val="1"/>
                <c:pt idx="0">
                  <c:v>Average of segment_osrm_time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'Actual Time vs osrm time'!$A$4:$A$5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'Actual Time vs osrm time'!$C$4:$C$5</c:f>
              <c:numCache>
                <c:formatCode>0.0</c:formatCode>
                <c:ptCount val="2"/>
                <c:pt idx="0">
                  <c:v>10.550025438538279</c:v>
                </c:pt>
                <c:pt idx="1">
                  <c:v>22.117178406582379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83-4AA2-AF03-2DDDB40235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3504527"/>
        <c:axId val="2113524687"/>
      </c:lineChart>
      <c:catAx>
        <c:axId val="211350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24687"/>
        <c:crosses val="autoZero"/>
        <c:auto val="1"/>
        <c:lblAlgn val="ctr"/>
        <c:lblOffset val="100"/>
        <c:noMultiLvlLbl val="0"/>
      </c:catAx>
      <c:valAx>
        <c:axId val="211352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0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[delhivery_data(AutoRecovered).xlsx]Trips Over Time!PivotTable6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Trips Over Time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'Trips Over Time'!$B$3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'Trips Over Time'!$A$4:$A$11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'Trips Over Time'!$B$4:$B$11</c:f>
              <c:numCache>
                <c:formatCode>General</c:formatCode>
                <c:ptCount val="7"/>
                <c:pt idx="0">
                  <c:v>17870</c:v>
                </c:pt>
                <c:pt idx="1">
                  <c:v>19645</c:v>
                </c:pt>
                <c:pt idx="2">
                  <c:v>19961</c:v>
                </c:pt>
                <c:pt idx="3">
                  <c:v>26732</c:v>
                </c:pt>
                <c:pt idx="4">
                  <c:v>20481</c:v>
                </c:pt>
                <c:pt idx="5">
                  <c:v>20240</c:v>
                </c:pt>
                <c:pt idx="6">
                  <c:v>19938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F1-44C5-8376-32E44B274F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533807"/>
        <c:axId val="2113534767"/>
      </c:lineChart>
      <c:catAx>
        <c:axId val="2113533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WeekDay</a:t>
                </a:r>
              </a:p>
            </c:rich>
          </c:tx>
          <c:layout>
            <c:manualLayout>
              <c:xMode val="edge"/>
              <c:yMode val="edge"/>
              <c:x val="0.43770122484689411"/>
              <c:y val="0.85192330125400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34767"/>
        <c:crosses val="autoZero"/>
        <c:auto val="1"/>
        <c:lblAlgn val="ctr"/>
        <c:lblOffset val="100"/>
        <c:noMultiLvlLbl val="0"/>
      </c:catAx>
      <c:valAx>
        <c:axId val="2113534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3533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[delhivery_data(AutoRecovered).xlsx]Distance vs delay!PivotTable9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</a:t>
            </a:r>
            <a:r>
              <a:rPr lang="en-US" baseline="0"/>
              <a:t> Vs Delay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'Distance vs delay'!$B$3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'Distance vs delay'!$A$4:$A$9</c:f>
              <c:strCache>
                <c:ptCount val="6"/>
                <c:pt idx="0">
                  <c:v>500+ km</c:v>
                </c:pt>
                <c:pt idx="1">
                  <c:v>301–500 km</c:v>
                </c:pt>
                <c:pt idx="2">
                  <c:v>201–300 km</c:v>
                </c:pt>
                <c:pt idx="3">
                  <c:v>101–200 km</c:v>
                </c:pt>
                <c:pt idx="4">
                  <c:v>51–100 km</c:v>
                </c:pt>
                <c:pt idx="5">
                  <c:v>0–50 km</c:v>
                </c:pt>
              </c:strCache>
            </c:strRef>
          </c:cat>
          <c:val>
            <c:numRef>
              <c:f>'Distance vs delay'!$B$4:$B$9</c:f>
              <c:numCache>
                <c:formatCode>0.0</c:formatCode>
                <c:ptCount val="6"/>
                <c:pt idx="0">
                  <c:v>12.413838383838304</c:v>
                </c:pt>
                <c:pt idx="1">
                  <c:v>5.3658376511226162</c:v>
                </c:pt>
                <c:pt idx="2">
                  <c:v>3.4827731092436918</c:v>
                </c:pt>
                <c:pt idx="3">
                  <c:v>2.2036606320957421</c:v>
                </c:pt>
                <c:pt idx="4">
                  <c:v>1.4269727510265044</c:v>
                </c:pt>
                <c:pt idx="5">
                  <c:v>0.54788221964951977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C-48FA-AFDC-979003696E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532175"/>
        <c:axId val="2049511535"/>
      </c:barChart>
      <c:catAx>
        <c:axId val="204953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511535"/>
        <c:crosses val="autoZero"/>
        <c:auto val="1"/>
        <c:lblAlgn val="ctr"/>
        <c:lblOffset val="100"/>
        <c:noMultiLvlLbl val="0"/>
      </c:catAx>
      <c:valAx>
        <c:axId val="2049511535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53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'Scenario Analysis'!$I$13</c:f>
              <c:strCache>
                <c:ptCount val="1"/>
                <c:pt idx="0">
                  <c:v>Overall Avg Delay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'Scenario Analysis'!$H$14:$H$17</c:f>
              <c:strCache>
                <c:ptCount val="4"/>
                <c:pt idx="0">
                  <c:v>Base Case</c:v>
                </c:pt>
                <c:pt idx="1">
                  <c:v>Optimistic</c:v>
                </c:pt>
                <c:pt idx="2">
                  <c:v>Worst Case</c:v>
                </c:pt>
                <c:pt idx="3">
                  <c:v>SLA Pressure Case</c:v>
                </c:pt>
              </c:strCache>
            </c:strRef>
          </c:cat>
          <c:val>
            <c:numRef>
              <c:f>'Scenario Analysis'!$I$14:$I$17</c:f>
              <c:numCache>
                <c:formatCode>General</c:formatCode>
                <c:ptCount val="4"/>
                <c:pt idx="0">
                  <c:v>3.67</c:v>
                </c:pt>
                <c:pt idx="1">
                  <c:v>1.5</c:v>
                </c:pt>
                <c:pt idx="2">
                  <c:v>5.3</c:v>
                </c:pt>
                <c:pt idx="3">
                  <c:v>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D-4E4E-A502-543447481E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458735"/>
        <c:axId val="2049453455"/>
      </c:barChart>
      <c:catAx>
        <c:axId val="204945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3455"/>
        <c:crosses val="autoZero"/>
        <c:auto val="1"/>
        <c:lblAlgn val="ctr"/>
        <c:lblOffset val="100"/>
        <c:noMultiLvlLbl val="0"/>
      </c:catAx>
      <c:valAx>
        <c:axId val="204945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5DD9-9F0A-B3EB-6A16-421A27FC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/>
              <a:t>Delivery </a:t>
            </a:r>
            <a:r>
              <a:rPr lang="en-US" b="1" dirty="0"/>
              <a:t>Delay and Efficiency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6A249-0E75-850F-7CAB-D89A341B2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Name – Vighnesh Karn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C8BD6-DB60-E12B-4AA5-58FD3EEE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2" y="2597726"/>
            <a:ext cx="997863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2728-2FB5-4E2B-F456-CEB645FA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5906-A4DE-5B5A-B609-E9F87782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b="1" dirty="0"/>
            </a:br>
            <a:r>
              <a:rPr lang="en-IN" b="1" dirty="0"/>
              <a:t>Scenario Analysis Table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4DE0-CA8B-93A2-EAC2-4A25C4BD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C520C0-4B11-FD51-7F4B-34832EAA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32353"/>
              </p:ext>
            </p:extLst>
          </p:nvPr>
        </p:nvGraphicFramePr>
        <p:xfrm>
          <a:off x="881150" y="3123160"/>
          <a:ext cx="5793971" cy="2167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06">
                  <a:extLst>
                    <a:ext uri="{9D8B030D-6E8A-4147-A177-3AD203B41FA5}">
                      <a16:colId xmlns:a16="http://schemas.microsoft.com/office/drawing/2014/main" val="1880319227"/>
                    </a:ext>
                  </a:extLst>
                </a:gridCol>
                <a:gridCol w="300600">
                  <a:extLst>
                    <a:ext uri="{9D8B030D-6E8A-4147-A177-3AD203B41FA5}">
                      <a16:colId xmlns:a16="http://schemas.microsoft.com/office/drawing/2014/main" val="4049284799"/>
                    </a:ext>
                  </a:extLst>
                </a:gridCol>
                <a:gridCol w="828680">
                  <a:extLst>
                    <a:ext uri="{9D8B030D-6E8A-4147-A177-3AD203B41FA5}">
                      <a16:colId xmlns:a16="http://schemas.microsoft.com/office/drawing/2014/main" val="922268371"/>
                    </a:ext>
                  </a:extLst>
                </a:gridCol>
                <a:gridCol w="1042621">
                  <a:extLst>
                    <a:ext uri="{9D8B030D-6E8A-4147-A177-3AD203B41FA5}">
                      <a16:colId xmlns:a16="http://schemas.microsoft.com/office/drawing/2014/main" val="3765923808"/>
                    </a:ext>
                  </a:extLst>
                </a:gridCol>
                <a:gridCol w="1042621">
                  <a:extLst>
                    <a:ext uri="{9D8B030D-6E8A-4147-A177-3AD203B41FA5}">
                      <a16:colId xmlns:a16="http://schemas.microsoft.com/office/drawing/2014/main" val="326188716"/>
                    </a:ext>
                  </a:extLst>
                </a:gridCol>
                <a:gridCol w="829882">
                  <a:extLst>
                    <a:ext uri="{9D8B030D-6E8A-4147-A177-3AD203B41FA5}">
                      <a16:colId xmlns:a16="http://schemas.microsoft.com/office/drawing/2014/main" val="326999988"/>
                    </a:ext>
                  </a:extLst>
                </a:gridCol>
                <a:gridCol w="1255361">
                  <a:extLst>
                    <a:ext uri="{9D8B030D-6E8A-4147-A177-3AD203B41FA5}">
                      <a16:colId xmlns:a16="http://schemas.microsoft.com/office/drawing/2014/main" val="130382616"/>
                    </a:ext>
                  </a:extLst>
                </a:gridCol>
              </a:tblGrid>
              <a:tr h="251476"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Scenario Summary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54023"/>
                  </a:ext>
                </a:extLst>
              </a:tr>
              <a:tr h="251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Current Values: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Base Case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Optimistic</a:t>
                      </a:r>
                      <a:endParaRPr lang="en-IN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Worst Case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SLA Pressue Csse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067061"/>
                  </a:ext>
                </a:extLst>
              </a:tr>
              <a:tr h="232132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Changing Cells:</a:t>
                      </a:r>
                      <a:endParaRPr lang="en-IN" sz="11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30401"/>
                  </a:ext>
                </a:extLst>
              </a:tr>
              <a:tr h="2321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64375"/>
                  </a:ext>
                </a:extLst>
              </a:tr>
              <a:tr h="2321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97715"/>
                  </a:ext>
                </a:extLst>
              </a:tr>
              <a:tr h="232132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Result Cells: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42528"/>
                  </a:ext>
                </a:extLst>
              </a:tr>
              <a:tr h="2418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3.666666667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3.666666667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5.333333333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2.133333333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755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A5442C-CE1D-8A58-D093-73086F8D2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91535"/>
              </p:ext>
            </p:extLst>
          </p:nvPr>
        </p:nvGraphicFramePr>
        <p:xfrm>
          <a:off x="6985461" y="2730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75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EDFF-7B59-1FCE-D770-D17E390CD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5537-D9E3-B214-1B6F-2DE19D27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Insights from Scenario Planning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B04E-A484-C851-61F2-234A5B02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350029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✅ </a:t>
            </a:r>
            <a:r>
              <a:rPr lang="en-US" sz="2400" b="1" dirty="0"/>
              <a:t>Optimistic Case:</a:t>
            </a:r>
            <a:r>
              <a:rPr lang="en-US" sz="2400" dirty="0"/>
              <a:t> Delay drops from 3.67 → </a:t>
            </a:r>
            <a:r>
              <a:rPr lang="en-US" sz="2400" b="1" dirty="0"/>
              <a:t>1.5 </a:t>
            </a:r>
            <a:r>
              <a:rPr lang="en-US" sz="2400" b="1" dirty="0" err="1"/>
              <a:t>hrs</a:t>
            </a:r>
            <a:r>
              <a:rPr lang="en-US" sz="2400" dirty="0"/>
              <a:t> (~59% improvement).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⚠️ </a:t>
            </a:r>
            <a:r>
              <a:rPr lang="en-US" sz="2400" b="1" dirty="0"/>
              <a:t>Worst Case:</a:t>
            </a:r>
            <a:r>
              <a:rPr lang="en-US" sz="2400" dirty="0"/>
              <a:t> Delay increases to </a:t>
            </a:r>
            <a:r>
              <a:rPr lang="en-US" sz="2400" b="1" dirty="0"/>
              <a:t>5.33 </a:t>
            </a:r>
            <a:r>
              <a:rPr lang="en-US" sz="2400" b="1" dirty="0" err="1"/>
              <a:t>hrs</a:t>
            </a:r>
            <a:r>
              <a:rPr lang="en-US" sz="2400" dirty="0"/>
              <a:t> — adds </a:t>
            </a:r>
            <a:r>
              <a:rPr lang="en-US" sz="2400" b="1" dirty="0"/>
              <a:t>+1.67 </a:t>
            </a:r>
            <a:r>
              <a:rPr lang="en-US" sz="2400" b="1" dirty="0" err="1"/>
              <a:t>hrs</a:t>
            </a:r>
            <a:r>
              <a:rPr lang="en-US" sz="2400" dirty="0"/>
              <a:t> over base case.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📊 </a:t>
            </a:r>
            <a:r>
              <a:rPr lang="en-US" sz="2400" b="1" dirty="0"/>
              <a:t>SLA Pressure Case:</a:t>
            </a:r>
            <a:r>
              <a:rPr lang="en-US" sz="2400" dirty="0"/>
              <a:t> Balanced trade-off → </a:t>
            </a:r>
            <a:r>
              <a:rPr lang="en-US" sz="2400" b="1" dirty="0"/>
              <a:t>2.13 </a:t>
            </a:r>
            <a:r>
              <a:rPr lang="en-US" sz="2400" b="1" dirty="0" err="1"/>
              <a:t>hrs</a:t>
            </a:r>
            <a:r>
              <a:rPr lang="en-US" sz="2400" dirty="0"/>
              <a:t> delay with stricter compliance.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🔍 Helps evaluate realistic performance under varying operational strategies.</a:t>
            </a: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39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BB8EB-59D7-BABD-8E6B-9B233510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02EB-1448-BD60-720F-1316A32C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Strategic Recommendations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CB3D-C583-DFF2-136F-D438B9E4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840481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🕒 </a:t>
            </a:r>
            <a:r>
              <a:rPr lang="en-US" sz="2400" b="1" dirty="0"/>
              <a:t>Target FTL delays in Afternoons</a:t>
            </a:r>
            <a:r>
              <a:rPr lang="en-US" sz="2400" dirty="0"/>
              <a:t> — most delayed segment.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🚦 </a:t>
            </a:r>
            <a:r>
              <a:rPr lang="en-US" sz="2400" b="1" dirty="0"/>
              <a:t>Improve route adherence vs OSRM</a:t>
            </a:r>
            <a:r>
              <a:rPr lang="en-US" sz="2400" dirty="0"/>
              <a:t> — close the efficiency gap.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📆 </a:t>
            </a:r>
            <a:r>
              <a:rPr lang="en-US" sz="2400" b="1" dirty="0"/>
              <a:t>Balance volume on Thursdays</a:t>
            </a:r>
            <a:r>
              <a:rPr lang="en-US" sz="2400" dirty="0"/>
              <a:t> — reduce weekday overload.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📈 </a:t>
            </a:r>
            <a:r>
              <a:rPr lang="en-US" sz="2400" b="1" dirty="0"/>
              <a:t>Use Scenario Modeling</a:t>
            </a:r>
            <a:r>
              <a:rPr lang="en-US" sz="2400" dirty="0"/>
              <a:t> — to plan resource needs under different delivery conditions.</a:t>
            </a: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8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F595-B030-A90E-B0AC-C58A6604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7E84-9BA7-33BC-B36C-6F2C570B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2ABC-AC36-B59B-9F23-91382E615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84048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53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275DF-A2E6-922D-A07A-BBEF4B53A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BE9-21B7-3EB2-97CF-E1A3191D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IN" b="1" dirty="0"/>
              <a:t>Project Objective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73C7A-C2CE-8F52-7CFB-688A6C9AE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4098175"/>
          </a:xfrm>
        </p:spPr>
        <p:txBody>
          <a:bodyPr/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Analyze delays across different route types (FTL vs. Carting)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Identify inefficiencies in delivery times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Explore delays by time of day, distance, and weekday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Model potential improvements via scenario analysis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60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3C2E4-34B6-7135-3FFD-5E05BF3F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DE26-45F6-32D1-4D0F-85393FF2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IN" b="1" dirty="0"/>
              <a:t>Dataset Overview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EB868-0D56-7D4C-A4A7-9CECB374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40981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Trips data from logistics operations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Key columns:</a:t>
            </a:r>
          </a:p>
          <a:p>
            <a:pPr marL="800100" lvl="1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trip_creation_time</a:t>
            </a:r>
            <a:r>
              <a:rPr lang="en-US" sz="2400" dirty="0"/>
              <a:t>, </a:t>
            </a:r>
            <a:r>
              <a:rPr lang="en-US" sz="2400" dirty="0" err="1"/>
              <a:t>route_type</a:t>
            </a:r>
            <a:r>
              <a:rPr lang="en-US" sz="2400" dirty="0"/>
              <a:t>, </a:t>
            </a:r>
            <a:r>
              <a:rPr lang="en-US" sz="2400" dirty="0" err="1"/>
              <a:t>trip_uuid</a:t>
            </a:r>
            <a:endParaRPr lang="en-US" sz="2400" dirty="0"/>
          </a:p>
          <a:p>
            <a:pPr marL="800100" lvl="1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actual_time</a:t>
            </a:r>
            <a:r>
              <a:rPr lang="en-US" sz="2400" dirty="0"/>
              <a:t>, </a:t>
            </a:r>
            <a:r>
              <a:rPr lang="en-US" sz="2400" dirty="0" err="1"/>
              <a:t>osrm_time</a:t>
            </a:r>
            <a:r>
              <a:rPr lang="en-US" sz="2400" dirty="0"/>
              <a:t>, </a:t>
            </a:r>
            <a:r>
              <a:rPr lang="en-US" sz="2400" dirty="0" err="1"/>
              <a:t>actual_distance_to_destination</a:t>
            </a:r>
            <a:endParaRPr lang="en-US" sz="2400" dirty="0"/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FTL: Full Truck Load</a:t>
            </a:r>
            <a:endParaRPr lang="en-US" sz="2400" dirty="0"/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Carting: Small Vehicle Delivery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AFF9-D865-EDBE-722F-36FE53726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BF07-7DF5-745C-C4A6-81355B73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Key Metrics Summary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27D5-94C8-FDAE-A12F-FCD094FF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 err="1"/>
              <a:t>Avg</a:t>
            </a:r>
            <a:r>
              <a:rPr lang="en-IN" sz="2400" dirty="0"/>
              <a:t> FTL Delay: 5 hrs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nn-NO" sz="2400" dirty="0"/>
              <a:t>Avg Carting Delay: 1 hrs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FTL Trips: 100,000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Carting Trips: 50,000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Overall Avg Delay: 3.67 </a:t>
            </a:r>
            <a:r>
              <a:rPr lang="en-US" sz="2400" dirty="0" err="1"/>
              <a:t>hrs</a:t>
            </a:r>
            <a:r>
              <a:rPr lang="en-US" sz="2400" dirty="0"/>
              <a:t> (weighted)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3B22-FB0B-AC32-A9FB-8A04845AA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0DE1-A028-DABF-CCD1-27596F56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Delay by Route Type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8292-7DA1-979A-C527-C513E908C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D8AD90-43B2-A5BC-BF4E-B922C3455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162549"/>
              </p:ext>
            </p:extLst>
          </p:nvPr>
        </p:nvGraphicFramePr>
        <p:xfrm>
          <a:off x="2369127" y="2057400"/>
          <a:ext cx="6012873" cy="345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0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4857B-5AB1-20CF-32F3-B07C30EB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0CA9-1B48-8C6E-6B30-3F2033D8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b="1" dirty="0"/>
              <a:t>Route Type vs. Time of Day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2F21-B37B-4211-A99B-58BEDF879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2806792"/>
          </a:xfrm>
        </p:spPr>
        <p:txBody>
          <a:bodyPr>
            <a:normAutofit/>
          </a:bodyPr>
          <a:lstStyle/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2400" dirty="0"/>
              <a:t>🚛 </a:t>
            </a:r>
            <a:r>
              <a:rPr lang="en-US" sz="1200" b="1" dirty="0"/>
              <a:t>FTL delay peaks in the Afternoon (5.4 </a:t>
            </a:r>
            <a:r>
              <a:rPr lang="en-US" sz="1200" b="1" dirty="0" err="1"/>
              <a:t>hrs</a:t>
            </a:r>
            <a:r>
              <a:rPr lang="en-US" sz="1200" b="1" dirty="0"/>
              <a:t>)</a:t>
            </a:r>
            <a:r>
              <a:rPr lang="en-US" sz="1200" dirty="0"/>
              <a:t> — possibly due to heavy daytime traffic.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200" dirty="0"/>
              <a:t>🛒 </a:t>
            </a:r>
            <a:r>
              <a:rPr lang="en-US" sz="1200" b="1" dirty="0"/>
              <a:t>Carting delay peaks in the Morning (1.0 </a:t>
            </a:r>
            <a:r>
              <a:rPr lang="en-US" sz="1200" b="1" dirty="0" err="1"/>
              <a:t>hr</a:t>
            </a:r>
            <a:r>
              <a:rPr lang="en-US" sz="1200" b="1" dirty="0"/>
              <a:t>)</a:t>
            </a:r>
            <a:r>
              <a:rPr lang="en-US" sz="1200" dirty="0"/>
              <a:t> — likely due to start-of-day loading/logistics.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1200" dirty="0"/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200" dirty="0"/>
              <a:t>📉 </a:t>
            </a:r>
            <a:r>
              <a:rPr lang="en-US" sz="1200" b="1" dirty="0"/>
              <a:t>Lowest Carting delay is in the Evening (0.4 </a:t>
            </a:r>
            <a:r>
              <a:rPr lang="en-US" sz="1200" b="1" dirty="0" err="1"/>
              <a:t>hr</a:t>
            </a:r>
            <a:r>
              <a:rPr lang="en-US" sz="1200" b="1" dirty="0"/>
              <a:t>)</a:t>
            </a:r>
            <a:r>
              <a:rPr lang="en-US" sz="1200" dirty="0"/>
              <a:t> — off-peak delivery window benefits.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1200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/>
              <a:t>Strategic scheduling based on </a:t>
            </a:r>
            <a:r>
              <a:rPr lang="en-US" sz="1400" b="1" dirty="0"/>
              <a:t>time of day</a:t>
            </a:r>
            <a:r>
              <a:rPr lang="en-US" sz="1400" dirty="0"/>
              <a:t> could improve delivery efficiency.</a:t>
            </a:r>
            <a:endParaRPr lang="en-IN" sz="1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D4B185-9B92-AA90-CF8E-254A705885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3223659"/>
              </p:ext>
            </p:extLst>
          </p:nvPr>
        </p:nvGraphicFramePr>
        <p:xfrm>
          <a:off x="6696963" y="3241964"/>
          <a:ext cx="3760448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0455">
                  <a:extLst>
                    <a:ext uri="{9D8B030D-6E8A-4147-A177-3AD203B41FA5}">
                      <a16:colId xmlns:a16="http://schemas.microsoft.com/office/drawing/2014/main" val="3478926955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369850625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376297773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6445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Day Time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Carting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FTL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92804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Afternoon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403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Evening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5.1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9538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Late Night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4.2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5413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Morning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1.0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4.0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4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0B3D2-D3A4-432C-C74D-95283EF3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DF1-EEC3-975B-6726-B75B96CA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Segment Time vs. OSRM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9F545-7CDF-94A5-3D66-61CA49E45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5B8D4C-016E-5AD3-04C1-FEAF13C527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5070820"/>
              </p:ext>
            </p:extLst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2BB101-7819-115B-D5A6-05C09880A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7895"/>
              </p:ext>
            </p:extLst>
          </p:nvPr>
        </p:nvGraphicFramePr>
        <p:xfrm>
          <a:off x="1496291" y="3873731"/>
          <a:ext cx="4271770" cy="932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5">
                  <a:extLst>
                    <a:ext uri="{9D8B030D-6E8A-4147-A177-3AD203B41FA5}">
                      <a16:colId xmlns:a16="http://schemas.microsoft.com/office/drawing/2014/main" val="810729047"/>
                    </a:ext>
                  </a:extLst>
                </a:gridCol>
                <a:gridCol w="1778960">
                  <a:extLst>
                    <a:ext uri="{9D8B030D-6E8A-4147-A177-3AD203B41FA5}">
                      <a16:colId xmlns:a16="http://schemas.microsoft.com/office/drawing/2014/main" val="3703201264"/>
                    </a:ext>
                  </a:extLst>
                </a:gridCol>
                <a:gridCol w="1722305">
                  <a:extLst>
                    <a:ext uri="{9D8B030D-6E8A-4147-A177-3AD203B41FA5}">
                      <a16:colId xmlns:a16="http://schemas.microsoft.com/office/drawing/2014/main" val="2562099289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Route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Average of </a:t>
                      </a:r>
                      <a:r>
                        <a:rPr lang="en-US" sz="1100" u="none" strike="noStrike" dirty="0" err="1">
                          <a:effectLst/>
                        </a:rPr>
                        <a:t>segment_actual_time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Average of </a:t>
                      </a:r>
                      <a:r>
                        <a:rPr lang="en-US" sz="1100" u="none" strike="noStrike" dirty="0" err="1">
                          <a:effectLst/>
                        </a:rPr>
                        <a:t>segment_osrm_time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6012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Carting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34090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FTL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41.5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22.1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44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33F6-F4FC-957A-42C3-EA5A729F7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5BB-9681-F98E-EBA2-EC7A105F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6" y="550718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Trip Volume by Weekday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0B227-37C9-4DA1-D63C-FA3F3920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0F5423-1162-915B-77A6-EC9577DEE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10187"/>
              </p:ext>
            </p:extLst>
          </p:nvPr>
        </p:nvGraphicFramePr>
        <p:xfrm>
          <a:off x="2718262" y="2689166"/>
          <a:ext cx="6991003" cy="3304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9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6ECEC-4D45-1B8F-FB60-D3B4F08A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500-CDA9-2C86-8982-69341B3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Delay by Distance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4DEF6-659A-389C-BB39-0FFA7DB04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A5A854-FA39-E75D-4328-5632B416D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🚛 </a:t>
            </a:r>
            <a:r>
              <a:rPr lang="en-US" b="1" dirty="0"/>
              <a:t>500+ km trips</a:t>
            </a:r>
            <a:r>
              <a:rPr lang="en-US" dirty="0"/>
              <a:t> average </a:t>
            </a:r>
            <a:r>
              <a:rPr lang="en-US" b="1" dirty="0"/>
              <a:t>12.4 </a:t>
            </a:r>
            <a:r>
              <a:rPr lang="en-US" b="1" dirty="0" err="1"/>
              <a:t>hrs</a:t>
            </a:r>
            <a:r>
              <a:rPr lang="en-US" dirty="0"/>
              <a:t> delay — a sign of long-haul issues.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📦 </a:t>
            </a:r>
            <a:r>
              <a:rPr lang="en-US" b="1" dirty="0"/>
              <a:t>0–50 km trips</a:t>
            </a:r>
            <a:r>
              <a:rPr lang="en-US" dirty="0"/>
              <a:t> average just </a:t>
            </a:r>
            <a:r>
              <a:rPr lang="en-US" b="1" dirty="0"/>
              <a:t>0.5 </a:t>
            </a:r>
            <a:r>
              <a:rPr lang="en-US" b="1" dirty="0" err="1"/>
              <a:t>hrs</a:t>
            </a:r>
            <a:r>
              <a:rPr lang="en-US" dirty="0"/>
              <a:t>, showing efficient short-distance handling.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🧭 Calls for </a:t>
            </a:r>
            <a:r>
              <a:rPr lang="en-US" b="1" dirty="0"/>
              <a:t>distance-based strategies</a:t>
            </a:r>
            <a:r>
              <a:rPr lang="en-US" dirty="0"/>
              <a:t> like optimizing long routes or hub models.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5D12CE-BECE-244F-8811-363718C4C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931985"/>
              </p:ext>
            </p:extLst>
          </p:nvPr>
        </p:nvGraphicFramePr>
        <p:xfrm>
          <a:off x="1485208" y="2639291"/>
          <a:ext cx="48102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771</TotalTime>
  <Words>560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Delivery Delay and Efficiency Analysis </vt:lpstr>
      <vt:lpstr> Project Objective  </vt:lpstr>
      <vt:lpstr> Dataset Overview  </vt:lpstr>
      <vt:lpstr>  Key Metrics Summary   </vt:lpstr>
      <vt:lpstr>   Delay by Route Type    </vt:lpstr>
      <vt:lpstr>  Route Type vs. Time of Day   </vt:lpstr>
      <vt:lpstr>  Segment Time vs. OSRM   </vt:lpstr>
      <vt:lpstr>  Trip Volume by Weekday   </vt:lpstr>
      <vt:lpstr>  Delay by Distance   </vt:lpstr>
      <vt:lpstr>  Scenario Analysis Table   </vt:lpstr>
      <vt:lpstr>   Insights from Scenario Planning   </vt:lpstr>
      <vt:lpstr>   Strategic Recommendations  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VIGHNESH KARN</dc:creator>
  <cp:lastModifiedBy>VIGHNESH KARN</cp:lastModifiedBy>
  <cp:revision>4</cp:revision>
  <dcterms:created xsi:type="dcterms:W3CDTF">2025-07-19T20:00:05Z</dcterms:created>
  <dcterms:modified xsi:type="dcterms:W3CDTF">2025-07-20T08:51:42Z</dcterms:modified>
</cp:coreProperties>
</file>