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92" d="100"/>
          <a:sy n="92" d="100"/>
        </p:scale>
        <p:origin x="24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elhivery_data(AutoRecovered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elhivery_data(AutoRecovered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elhivery_data(AutoRecovered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elhivery_data(AutoRecovered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elhivery_data(AutoRecovered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[delhivery_data(AutoRecovered).xlsx]Delivery Efficiency (2)!PivotTable1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</a:t>
            </a:r>
            <a:r>
              <a:rPr lang="en-US" baseline="0"/>
              <a:t> Delay For Each Route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26569162528462"/>
          <c:y val="0.13691183802372825"/>
          <c:w val="0.89311881358545242"/>
          <c:h val="0.7082446181720690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'Delivery Efficiency (2)'!$B$3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'Delivery Efficiency (2)'!$A$4:$A$6</c:f>
              <c:strCache>
                <c:ptCount val="2"/>
                <c:pt idx="0">
                  <c:v>Carting</c:v>
                </c:pt>
                <c:pt idx="1">
                  <c:v>FTL</c:v>
                </c:pt>
              </c:strCache>
            </c:strRef>
          </c:cat>
          <c:val>
            <c:numRef>
              <c:f>'Delivery Efficiency (2)'!$B$4:$B$6</c:f>
              <c:numCache>
                <c:formatCode>0</c:formatCode>
                <c:ptCount val="2"/>
                <c:pt idx="0">
                  <c:v>0.66980998517927359</c:v>
                </c:pt>
                <c:pt idx="1">
                  <c:v>4.6156563984213266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4D-4B30-9FE5-3AB7B7D2FC5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49450095"/>
        <c:axId val="2049442895"/>
      </c:barChart>
      <c:catAx>
        <c:axId val="204945009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Route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9442895"/>
        <c:crosses val="autoZero"/>
        <c:auto val="1"/>
        <c:lblAlgn val="ctr"/>
        <c:lblOffset val="100"/>
        <c:noMultiLvlLbl val="0"/>
      </c:catAx>
      <c:valAx>
        <c:axId val="204944289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Hours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94500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[delhivery_data(AutoRecovered).xlsx]Sheet9!PivotTable7</c:name>
    <c:fmtId val="4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Sheet9!$B$3</c:f>
              <c:strCache>
                <c:ptCount val="1"/>
                <c:pt idx="0">
                  <c:v>Average of segment_actual_time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Sheet9!$A$4:$A$5</c:f>
              <c:strCache>
                <c:ptCount val="2"/>
                <c:pt idx="0">
                  <c:v>Carting</c:v>
                </c:pt>
                <c:pt idx="1">
                  <c:v>FTL</c:v>
                </c:pt>
              </c:strCache>
            </c:strRef>
          </c:cat>
          <c:val>
            <c:numRef>
              <c:f>Sheet9!$B$4:$B$5</c:f>
              <c:numCache>
                <c:formatCode>0.0</c:formatCode>
                <c:ptCount val="2"/>
                <c:pt idx="0">
                  <c:v>24.506049948016901</c:v>
                </c:pt>
                <c:pt idx="1">
                  <c:v>41.498866144892638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83-4AA2-AF03-2DDDB40235C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113504527"/>
        <c:axId val="2113524687"/>
      </c:barChart>
      <c:lineChart>
        <c:grouping val="standard"/>
        <c:varyColors val="0"/>
        <c:ser>
          <c:idx val="1"/>
          <c:order val="1"/>
          <c:tx>
            <c:strRef>
              <c:f>Sheet9!$C$3</c:f>
              <c:strCache>
                <c:ptCount val="1"/>
                <c:pt idx="0">
                  <c:v>Average of segment_osrm_time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Sheet9!$A$4:$A$5</c:f>
              <c:strCache>
                <c:ptCount val="2"/>
                <c:pt idx="0">
                  <c:v>Carting</c:v>
                </c:pt>
                <c:pt idx="1">
                  <c:v>FTL</c:v>
                </c:pt>
              </c:strCache>
            </c:strRef>
          </c:cat>
          <c:val>
            <c:numRef>
              <c:f>Sheet9!$C$4:$C$5</c:f>
              <c:numCache>
                <c:formatCode>0.0</c:formatCode>
                <c:ptCount val="2"/>
                <c:pt idx="0">
                  <c:v>10.550025438538279</c:v>
                </c:pt>
                <c:pt idx="1">
                  <c:v>22.117178406582379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C83-4AA2-AF03-2DDDB40235C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113504527"/>
        <c:axId val="2113524687"/>
      </c:lineChart>
      <c:catAx>
        <c:axId val="21135045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3524687"/>
        <c:crosses val="autoZero"/>
        <c:auto val="1"/>
        <c:lblAlgn val="ctr"/>
        <c:lblOffset val="100"/>
        <c:noMultiLvlLbl val="0"/>
      </c:catAx>
      <c:valAx>
        <c:axId val="21135246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35045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[delhivery_data(AutoRecovered).xlsx]Trips Over Time!PivotTable6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b="0" i="0" u="none" strike="noStrike" baseline="0"/>
              <a:t>Trips Over Time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'Trips Over Time'!$B$3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'Trips Over Time'!$A$4:$A$11</c:f>
              <c:strCache>
                <c:ptCount val="7"/>
                <c:pt idx="0">
                  <c:v>Sunday</c:v>
                </c:pt>
                <c:pt idx="1">
                  <c:v>Monday</c:v>
                </c:pt>
                <c:pt idx="2">
                  <c:v>Tuesday</c:v>
                </c:pt>
                <c:pt idx="3">
                  <c:v>Wednesday</c:v>
                </c:pt>
                <c:pt idx="4">
                  <c:v>Thursday</c:v>
                </c:pt>
                <c:pt idx="5">
                  <c:v>Friday</c:v>
                </c:pt>
                <c:pt idx="6">
                  <c:v>Saturday</c:v>
                </c:pt>
              </c:strCache>
            </c:strRef>
          </c:cat>
          <c:val>
            <c:numRef>
              <c:f>'Trips Over Time'!$B$4:$B$11</c:f>
              <c:numCache>
                <c:formatCode>General</c:formatCode>
                <c:ptCount val="7"/>
                <c:pt idx="0">
                  <c:v>17870</c:v>
                </c:pt>
                <c:pt idx="1">
                  <c:v>19645</c:v>
                </c:pt>
                <c:pt idx="2">
                  <c:v>19961</c:v>
                </c:pt>
                <c:pt idx="3">
                  <c:v>26732</c:v>
                </c:pt>
                <c:pt idx="4">
                  <c:v>20481</c:v>
                </c:pt>
                <c:pt idx="5">
                  <c:v>20240</c:v>
                </c:pt>
                <c:pt idx="6">
                  <c:v>19938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1F1-44C5-8376-32E44B274F7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2113533807"/>
        <c:axId val="2113534767"/>
      </c:lineChart>
      <c:catAx>
        <c:axId val="211353380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WeekDay</a:t>
                </a:r>
              </a:p>
            </c:rich>
          </c:tx>
          <c:layout>
            <c:manualLayout>
              <c:xMode val="edge"/>
              <c:yMode val="edge"/>
              <c:x val="0.43770122484689411"/>
              <c:y val="0.8519233012540099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3534767"/>
        <c:crosses val="autoZero"/>
        <c:auto val="1"/>
        <c:lblAlgn val="ctr"/>
        <c:lblOffset val="100"/>
        <c:noMultiLvlLbl val="0"/>
      </c:catAx>
      <c:valAx>
        <c:axId val="211353476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1135338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[delhivery_data(AutoRecovered).xlsx]Sheet11!PivotTable9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Distance</a:t>
            </a:r>
            <a:r>
              <a:rPr lang="en-US" baseline="0"/>
              <a:t> Vs Delay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Sheet11!$B$3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Sheet11!$A$4:$A$9</c:f>
              <c:strCache>
                <c:ptCount val="6"/>
                <c:pt idx="0">
                  <c:v>500+ km</c:v>
                </c:pt>
                <c:pt idx="1">
                  <c:v>301–500 km</c:v>
                </c:pt>
                <c:pt idx="2">
                  <c:v>201–300 km</c:v>
                </c:pt>
                <c:pt idx="3">
                  <c:v>101–200 km</c:v>
                </c:pt>
                <c:pt idx="4">
                  <c:v>51–100 km</c:v>
                </c:pt>
                <c:pt idx="5">
                  <c:v>0–50 km</c:v>
                </c:pt>
              </c:strCache>
            </c:strRef>
          </c:cat>
          <c:val>
            <c:numRef>
              <c:f>Sheet11!$B$4:$B$9</c:f>
              <c:numCache>
                <c:formatCode>0.0</c:formatCode>
                <c:ptCount val="6"/>
                <c:pt idx="0">
                  <c:v>12.413838383838304</c:v>
                </c:pt>
                <c:pt idx="1">
                  <c:v>5.3658376511226162</c:v>
                </c:pt>
                <c:pt idx="2">
                  <c:v>3.4827731092436918</c:v>
                </c:pt>
                <c:pt idx="3">
                  <c:v>2.2036606320957421</c:v>
                </c:pt>
                <c:pt idx="4">
                  <c:v>1.4269727510265044</c:v>
                </c:pt>
                <c:pt idx="5">
                  <c:v>0.54788221964951977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6C-48FA-AFDC-979003696E7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49532175"/>
        <c:axId val="2049511535"/>
      </c:barChart>
      <c:catAx>
        <c:axId val="20495321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9511535"/>
        <c:crosses val="autoZero"/>
        <c:auto val="1"/>
        <c:lblAlgn val="ctr"/>
        <c:lblOffset val="100"/>
        <c:noMultiLvlLbl val="0"/>
      </c:catAx>
      <c:valAx>
        <c:axId val="2049511535"/>
        <c:scaling>
          <c:orientation val="minMax"/>
        </c:scaling>
        <c:delete val="0"/>
        <c:axPos val="l"/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95321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Sheet12!$I$13</c:f>
              <c:strCache>
                <c:ptCount val="1"/>
                <c:pt idx="0">
                  <c:v>Overall Avg Delay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Sheet12!$H$14:$H$17</c:f>
              <c:strCache>
                <c:ptCount val="4"/>
                <c:pt idx="0">
                  <c:v>Base Case</c:v>
                </c:pt>
                <c:pt idx="1">
                  <c:v>Optimistic</c:v>
                </c:pt>
                <c:pt idx="2">
                  <c:v>Worst Case</c:v>
                </c:pt>
                <c:pt idx="3">
                  <c:v>SLA Pressure Case</c:v>
                </c:pt>
              </c:strCache>
            </c:strRef>
          </c:cat>
          <c:val>
            <c:numRef>
              <c:f>Sheet12!$I$14:$I$17</c:f>
              <c:numCache>
                <c:formatCode>General</c:formatCode>
                <c:ptCount val="4"/>
                <c:pt idx="0">
                  <c:v>3.67</c:v>
                </c:pt>
                <c:pt idx="1">
                  <c:v>1.5</c:v>
                </c:pt>
                <c:pt idx="2">
                  <c:v>5.3</c:v>
                </c:pt>
                <c:pt idx="3">
                  <c:v>2.13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7D-4E4E-A502-543447481E4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49458735"/>
        <c:axId val="2049453455"/>
      </c:barChart>
      <c:catAx>
        <c:axId val="20494587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9453455"/>
        <c:crosses val="autoZero"/>
        <c:auto val="1"/>
        <c:lblAlgn val="ctr"/>
        <c:lblOffset val="100"/>
        <c:noMultiLvlLbl val="0"/>
      </c:catAx>
      <c:valAx>
        <c:axId val="204945345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94587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20-Jul-25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20-Jul-25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20-Jul-25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20-Jul-25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20-Jul-25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20-Jul-25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20-Jul-25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20-Jul-25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20-Jul-25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20-Jul-25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20-Jul-25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20-Jul-25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95DD9-9F0A-B3EB-6A16-421A27FC7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/>
              <a:t>Delivery </a:t>
            </a:r>
            <a:r>
              <a:rPr lang="en-US" b="1" dirty="0"/>
              <a:t>Delay and Efficiency Analysis</a:t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D6A249-0E75-850F-7CAB-D89A341B23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Name – Vighnesh Karn</a:t>
            </a:r>
            <a:endParaRPr lang="en-IN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CC8BD6-DB60-E12B-4AA5-58FD3EEE2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912" y="2597726"/>
            <a:ext cx="997863" cy="83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138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12728-2FB5-4E2B-F456-CEB645FA5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35906-A4DE-5B5A-B609-E9F8778257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695" y="581891"/>
            <a:ext cx="8991600" cy="1072342"/>
          </a:xfrm>
        </p:spPr>
        <p:txBody>
          <a:bodyPr>
            <a:normAutofit fontScale="90000"/>
          </a:bodyPr>
          <a:lstStyle/>
          <a:p>
            <a:pPr algn="l"/>
            <a:br>
              <a:rPr lang="en-US" dirty="0"/>
            </a:br>
            <a:br>
              <a:rPr lang="en-US" b="1" dirty="0"/>
            </a:br>
            <a:r>
              <a:rPr lang="en-IN" b="1" dirty="0"/>
              <a:t>Scenario Analysis Table</a:t>
            </a:r>
            <a:br>
              <a:rPr lang="en-IN" dirty="0"/>
            </a:br>
            <a:br>
              <a:rPr lang="en-IN" dirty="0"/>
            </a:b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DB4DE0-CA8B-93A2-EAC2-4A25C4BD39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199" y="2335876"/>
            <a:ext cx="9106593" cy="2527070"/>
          </a:xfrm>
        </p:spPr>
        <p:txBody>
          <a:bodyPr>
            <a:normAutofit/>
          </a:bodyPr>
          <a:lstStyle/>
          <a:p>
            <a:pPr marL="342900" indent="-342900" algn="l">
              <a:buClr>
                <a:schemeClr val="bg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 algn="l">
              <a:buClr>
                <a:schemeClr val="bg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342900" indent="-342900" algn="l">
              <a:buClr>
                <a:schemeClr val="bg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AC520C0-4B11-FD51-7F4B-34832EAAB2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132353"/>
              </p:ext>
            </p:extLst>
          </p:nvPr>
        </p:nvGraphicFramePr>
        <p:xfrm>
          <a:off x="881150" y="3123160"/>
          <a:ext cx="5793971" cy="21676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4206">
                  <a:extLst>
                    <a:ext uri="{9D8B030D-6E8A-4147-A177-3AD203B41FA5}">
                      <a16:colId xmlns:a16="http://schemas.microsoft.com/office/drawing/2014/main" val="1880319227"/>
                    </a:ext>
                  </a:extLst>
                </a:gridCol>
                <a:gridCol w="300600">
                  <a:extLst>
                    <a:ext uri="{9D8B030D-6E8A-4147-A177-3AD203B41FA5}">
                      <a16:colId xmlns:a16="http://schemas.microsoft.com/office/drawing/2014/main" val="4049284799"/>
                    </a:ext>
                  </a:extLst>
                </a:gridCol>
                <a:gridCol w="828680">
                  <a:extLst>
                    <a:ext uri="{9D8B030D-6E8A-4147-A177-3AD203B41FA5}">
                      <a16:colId xmlns:a16="http://schemas.microsoft.com/office/drawing/2014/main" val="922268371"/>
                    </a:ext>
                  </a:extLst>
                </a:gridCol>
                <a:gridCol w="1042621">
                  <a:extLst>
                    <a:ext uri="{9D8B030D-6E8A-4147-A177-3AD203B41FA5}">
                      <a16:colId xmlns:a16="http://schemas.microsoft.com/office/drawing/2014/main" val="3765923808"/>
                    </a:ext>
                  </a:extLst>
                </a:gridCol>
                <a:gridCol w="1042621">
                  <a:extLst>
                    <a:ext uri="{9D8B030D-6E8A-4147-A177-3AD203B41FA5}">
                      <a16:colId xmlns:a16="http://schemas.microsoft.com/office/drawing/2014/main" val="326188716"/>
                    </a:ext>
                  </a:extLst>
                </a:gridCol>
                <a:gridCol w="829882">
                  <a:extLst>
                    <a:ext uri="{9D8B030D-6E8A-4147-A177-3AD203B41FA5}">
                      <a16:colId xmlns:a16="http://schemas.microsoft.com/office/drawing/2014/main" val="326999988"/>
                    </a:ext>
                  </a:extLst>
                </a:gridCol>
                <a:gridCol w="1255361">
                  <a:extLst>
                    <a:ext uri="{9D8B030D-6E8A-4147-A177-3AD203B41FA5}">
                      <a16:colId xmlns:a16="http://schemas.microsoft.com/office/drawing/2014/main" val="130382616"/>
                    </a:ext>
                  </a:extLst>
                </a:gridCol>
              </a:tblGrid>
              <a:tr h="251476">
                <a:tc gridSpan="3"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200" u="none" strike="noStrike" dirty="0">
                          <a:effectLst/>
                        </a:rPr>
                        <a:t>Scenario Summary</a:t>
                      </a:r>
                      <a:endParaRPr lang="en-IN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000" u="none" strike="noStrike">
                          <a:effectLst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000" u="none" strike="noStrike">
                          <a:effectLst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000" u="none" strike="noStrike">
                          <a:effectLst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000" u="none" strike="noStrike">
                          <a:effectLst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2154023"/>
                  </a:ext>
                </a:extLst>
              </a:tr>
              <a:tr h="25147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200" u="none" strike="noStrike" dirty="0">
                          <a:effectLst/>
                        </a:rPr>
                        <a:t> </a:t>
                      </a:r>
                      <a:endParaRPr lang="en-IN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200" u="none" strike="noStrike" dirty="0">
                          <a:effectLst/>
                        </a:rPr>
                        <a:t> </a:t>
                      </a:r>
                      <a:endParaRPr lang="en-IN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000" u="none" strike="noStrike">
                          <a:effectLst/>
                        </a:rPr>
                        <a:t>Current Values:</a:t>
                      </a:r>
                      <a:endParaRPr lang="en-IN" sz="10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000" u="none" strike="noStrike">
                          <a:effectLst/>
                        </a:rPr>
                        <a:t>Base Case</a:t>
                      </a:r>
                      <a:endParaRPr lang="en-IN" sz="10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000" u="none" strike="noStrike" dirty="0">
                          <a:effectLst/>
                        </a:rPr>
                        <a:t>Optimistic</a:t>
                      </a:r>
                      <a:endParaRPr lang="en-IN" sz="10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000" u="none" strike="noStrike">
                          <a:effectLst/>
                        </a:rPr>
                        <a:t>Worst Case</a:t>
                      </a:r>
                      <a:endParaRPr lang="en-IN" sz="10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000" u="none" strike="noStrike">
                          <a:effectLst/>
                        </a:rPr>
                        <a:t>SLA Pressue Csse</a:t>
                      </a:r>
                      <a:endParaRPr lang="en-IN" sz="10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8067061"/>
                  </a:ext>
                </a:extLst>
              </a:tr>
              <a:tr h="232132">
                <a:tc gridSpan="2"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u="none" strike="noStrike" dirty="0">
                          <a:effectLst/>
                        </a:rPr>
                        <a:t>Changing Cells:</a:t>
                      </a:r>
                      <a:endParaRPr lang="en-IN" sz="1100" b="1" i="0" u="none" strike="noStrike" dirty="0">
                        <a:solidFill>
                          <a:srgbClr val="00008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u="none" strike="noStrike" dirty="0">
                          <a:effectLst/>
                        </a:rPr>
                        <a:t> 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u="none" strike="noStrike" dirty="0">
                          <a:effectLst/>
                        </a:rPr>
                        <a:t> 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8830401"/>
                  </a:ext>
                </a:extLst>
              </a:tr>
              <a:tr h="23213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u="none" strike="noStrike">
                          <a:effectLst/>
                        </a:rPr>
                        <a:t>$C$4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u="none" strike="noStrike" dirty="0">
                          <a:effectLst/>
                        </a:rPr>
                        <a:t>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u="none" strike="noStrike" dirty="0">
                          <a:effectLst/>
                        </a:rPr>
                        <a:t>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u="none" strike="noStrike">
                          <a:effectLst/>
                        </a:rPr>
                        <a:t>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u="none" strike="noStrike">
                          <a:effectLst/>
                        </a:rPr>
                        <a:t>2.5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764375"/>
                  </a:ext>
                </a:extLst>
              </a:tr>
              <a:tr h="23213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u="none" strike="noStrike">
                          <a:effectLst/>
                        </a:rPr>
                        <a:t>$C$5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u="none" strike="noStrike" dirty="0">
                          <a:effectLst/>
                        </a:rPr>
                        <a:t>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u="none" strike="noStrike" dirty="0">
                          <a:effectLst/>
                        </a:rPr>
                        <a:t>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u="none" strike="noStrike" dirty="0">
                          <a:effectLst/>
                        </a:rPr>
                        <a:t>0.5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u="none" strike="noStrike" dirty="0">
                          <a:effectLst/>
                        </a:rPr>
                        <a:t>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u="none" strike="noStrike" dirty="0">
                          <a:effectLst/>
                        </a:rPr>
                        <a:t>1.4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0497715"/>
                  </a:ext>
                </a:extLst>
              </a:tr>
              <a:tr h="232132">
                <a:tc gridSpan="2"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u="none" strike="noStrike">
                          <a:effectLst/>
                        </a:rPr>
                        <a:t>Result Cells:</a:t>
                      </a:r>
                      <a:endParaRPr lang="en-IN" sz="1100" b="1" i="0" u="none" strike="noStrike">
                        <a:solidFill>
                          <a:srgbClr val="00008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u="none" strike="noStrike" dirty="0">
                          <a:effectLst/>
                        </a:rPr>
                        <a:t> 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u="none" strike="noStrike" dirty="0">
                          <a:effectLst/>
                        </a:rPr>
                        <a:t> 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u="none" strike="noStrike" dirty="0">
                          <a:effectLst/>
                        </a:rPr>
                        <a:t> 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u="none" strike="noStrike" dirty="0">
                          <a:effectLst/>
                        </a:rPr>
                        <a:t> 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0042528"/>
                  </a:ext>
                </a:extLst>
              </a:tr>
              <a:tr h="241804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u="none" strike="noStrike">
                          <a:effectLst/>
                        </a:rPr>
                        <a:t>$C$8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u="none" strike="noStrike">
                          <a:effectLst/>
                        </a:rPr>
                        <a:t>3.666666667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u="none" strike="noStrike">
                          <a:effectLst/>
                        </a:rPr>
                        <a:t>3.666666667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u="none" strike="noStrike">
                          <a:effectLst/>
                        </a:rPr>
                        <a:t>1.5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u="none" strike="noStrike" dirty="0">
                          <a:effectLst/>
                        </a:rPr>
                        <a:t>5.333333333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u="none" strike="noStrike" dirty="0">
                          <a:effectLst/>
                        </a:rPr>
                        <a:t>2.133333333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7375599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8A5442C-CE1D-8A58-D093-73086F8D2A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7975433"/>
              </p:ext>
            </p:extLst>
          </p:nvPr>
        </p:nvGraphicFramePr>
        <p:xfrm>
          <a:off x="6985461" y="273073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06753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C2EDFF-7B59-1FCE-D770-D17E390CD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85537-D9E3-B214-1B6F-2DE19D27C7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695" y="581891"/>
            <a:ext cx="8991600" cy="1072342"/>
          </a:xfrm>
        </p:spPr>
        <p:txBody>
          <a:bodyPr>
            <a:normAutofit fontScale="90000"/>
          </a:bodyPr>
          <a:lstStyle/>
          <a:p>
            <a:pPr algn="l"/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IN" b="1" dirty="0"/>
              <a:t>Insights from Scenario Planning</a:t>
            </a:r>
            <a:br>
              <a:rPr lang="en-IN" dirty="0"/>
            </a:br>
            <a:br>
              <a:rPr lang="en-IN" dirty="0"/>
            </a:b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D3B04E-A484-C851-61F2-234A5B020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199" y="2335875"/>
            <a:ext cx="9106593" cy="3350029"/>
          </a:xfrm>
        </p:spPr>
        <p:txBody>
          <a:bodyPr>
            <a:normAutofit lnSpcReduction="10000"/>
          </a:bodyPr>
          <a:lstStyle/>
          <a:p>
            <a:pPr marL="342900" indent="-342900" algn="l">
              <a:buClr>
                <a:schemeClr val="bg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✅ </a:t>
            </a:r>
            <a:r>
              <a:rPr lang="en-US" sz="2400" b="1" dirty="0"/>
              <a:t>Optimistic Case:</a:t>
            </a:r>
            <a:r>
              <a:rPr lang="en-US" sz="2400" dirty="0"/>
              <a:t> Delay drops from 3.67 → </a:t>
            </a:r>
            <a:r>
              <a:rPr lang="en-US" sz="2400" b="1" dirty="0"/>
              <a:t>1.5 </a:t>
            </a:r>
            <a:r>
              <a:rPr lang="en-US" sz="2400" b="1" dirty="0" err="1"/>
              <a:t>hrs</a:t>
            </a:r>
            <a:r>
              <a:rPr lang="en-US" sz="2400" dirty="0"/>
              <a:t> (~59% improvement).</a:t>
            </a:r>
          </a:p>
          <a:p>
            <a:pPr marL="342900" indent="-342900" algn="l">
              <a:buClr>
                <a:schemeClr val="bg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⚠️ </a:t>
            </a:r>
            <a:r>
              <a:rPr lang="en-US" sz="2400" b="1" dirty="0"/>
              <a:t>Worst Case:</a:t>
            </a:r>
            <a:r>
              <a:rPr lang="en-US" sz="2400" dirty="0"/>
              <a:t> Delay increases to </a:t>
            </a:r>
            <a:r>
              <a:rPr lang="en-US" sz="2400" b="1" dirty="0"/>
              <a:t>5.33 </a:t>
            </a:r>
            <a:r>
              <a:rPr lang="en-US" sz="2400" b="1" dirty="0" err="1"/>
              <a:t>hrs</a:t>
            </a:r>
            <a:r>
              <a:rPr lang="en-US" sz="2400" dirty="0"/>
              <a:t> — adds </a:t>
            </a:r>
            <a:r>
              <a:rPr lang="en-US" sz="2400" b="1" dirty="0"/>
              <a:t>+1.67 </a:t>
            </a:r>
            <a:r>
              <a:rPr lang="en-US" sz="2400" b="1" dirty="0" err="1"/>
              <a:t>hrs</a:t>
            </a:r>
            <a:r>
              <a:rPr lang="en-US" sz="2400" dirty="0"/>
              <a:t> over base case.</a:t>
            </a:r>
          </a:p>
          <a:p>
            <a:pPr marL="342900" indent="-342900" algn="l">
              <a:buClr>
                <a:schemeClr val="bg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📊 </a:t>
            </a:r>
            <a:r>
              <a:rPr lang="en-US" sz="2400" b="1" dirty="0"/>
              <a:t>SLA Pressure Case:</a:t>
            </a:r>
            <a:r>
              <a:rPr lang="en-US" sz="2400" dirty="0"/>
              <a:t> Balanced trade-off → </a:t>
            </a:r>
            <a:r>
              <a:rPr lang="en-US" sz="2400" b="1" dirty="0"/>
              <a:t>2.13 </a:t>
            </a:r>
            <a:r>
              <a:rPr lang="en-US" sz="2400" b="1" dirty="0" err="1"/>
              <a:t>hrs</a:t>
            </a:r>
            <a:r>
              <a:rPr lang="en-US" sz="2400" dirty="0"/>
              <a:t> delay with stricter compliance.</a:t>
            </a:r>
          </a:p>
          <a:p>
            <a:pPr marL="342900" indent="-342900" algn="l">
              <a:buClr>
                <a:schemeClr val="bg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🔍 Helps evaluate realistic performance under varying operational strategies.</a:t>
            </a:r>
            <a:endParaRPr lang="en-IN" sz="2400" dirty="0"/>
          </a:p>
          <a:p>
            <a:pPr marL="342900" indent="-342900" algn="l">
              <a:buClr>
                <a:schemeClr val="bg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342900" indent="-342900" algn="l">
              <a:buClr>
                <a:schemeClr val="bg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8397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7BB8EB-59D7-BABD-8E6B-9B23351078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402EB-1448-BD60-720F-1316A32C0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695" y="581891"/>
            <a:ext cx="8991600" cy="1072342"/>
          </a:xfrm>
        </p:spPr>
        <p:txBody>
          <a:bodyPr>
            <a:normAutofit fontScale="90000"/>
          </a:bodyPr>
          <a:lstStyle/>
          <a:p>
            <a:pPr algn="l"/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IN" b="1" dirty="0"/>
              <a:t>Strategic Recommendations</a:t>
            </a:r>
            <a:br>
              <a:rPr lang="en-IN" dirty="0"/>
            </a:br>
            <a:br>
              <a:rPr lang="en-IN" dirty="0"/>
            </a:b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CECB3D-C583-DFF2-136F-D438B9E439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199" y="2335875"/>
            <a:ext cx="9106593" cy="3840481"/>
          </a:xfrm>
        </p:spPr>
        <p:txBody>
          <a:bodyPr>
            <a:normAutofit lnSpcReduction="10000"/>
          </a:bodyPr>
          <a:lstStyle/>
          <a:p>
            <a:pPr marL="342900" indent="-342900" algn="l">
              <a:buClr>
                <a:schemeClr val="bg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🕒 </a:t>
            </a:r>
            <a:r>
              <a:rPr lang="en-US" sz="2400" b="1" dirty="0"/>
              <a:t>Target FTL delays in Afternoons</a:t>
            </a:r>
            <a:r>
              <a:rPr lang="en-US" sz="2400" dirty="0"/>
              <a:t> — most delayed segment.</a:t>
            </a:r>
          </a:p>
          <a:p>
            <a:pPr marL="342900" indent="-342900" algn="l">
              <a:buClr>
                <a:schemeClr val="bg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l">
              <a:buClr>
                <a:schemeClr val="bg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🚦 </a:t>
            </a:r>
            <a:r>
              <a:rPr lang="en-US" sz="2400" b="1" dirty="0"/>
              <a:t>Improve route adherence vs OSRM</a:t>
            </a:r>
            <a:r>
              <a:rPr lang="en-US" sz="2400" dirty="0"/>
              <a:t> — close the efficiency gap.</a:t>
            </a:r>
          </a:p>
          <a:p>
            <a:pPr algn="l">
              <a:buClr>
                <a:schemeClr val="bg1">
                  <a:lumMod val="95000"/>
                  <a:lumOff val="5000"/>
                </a:schemeClr>
              </a:buClr>
            </a:pPr>
            <a:endParaRPr lang="en-US" sz="2400" dirty="0"/>
          </a:p>
          <a:p>
            <a:pPr marL="342900" indent="-342900" algn="l">
              <a:buClr>
                <a:schemeClr val="bg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📆 </a:t>
            </a:r>
            <a:r>
              <a:rPr lang="en-US" sz="2400" b="1" dirty="0"/>
              <a:t>Balance volume on Thursdays</a:t>
            </a:r>
            <a:r>
              <a:rPr lang="en-US" sz="2400" dirty="0"/>
              <a:t> — reduce weekday overload.</a:t>
            </a:r>
          </a:p>
          <a:p>
            <a:pPr algn="l">
              <a:buClr>
                <a:schemeClr val="bg1">
                  <a:lumMod val="95000"/>
                  <a:lumOff val="5000"/>
                </a:schemeClr>
              </a:buClr>
            </a:pPr>
            <a:endParaRPr lang="en-US" sz="2400" dirty="0"/>
          </a:p>
          <a:p>
            <a:pPr marL="342900" indent="-342900" algn="l">
              <a:buClr>
                <a:schemeClr val="bg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📈 </a:t>
            </a:r>
            <a:r>
              <a:rPr lang="en-US" sz="2400" b="1" dirty="0"/>
              <a:t>Use Scenario Modeling</a:t>
            </a:r>
            <a:r>
              <a:rPr lang="en-US" sz="2400" dirty="0"/>
              <a:t> — to plan resource needs under different delivery conditions.</a:t>
            </a:r>
            <a:endParaRPr lang="it-IT" sz="2400" dirty="0"/>
          </a:p>
          <a:p>
            <a:pPr marL="342900" indent="-342900" algn="l">
              <a:buClr>
                <a:schemeClr val="bg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8688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08F595-B030-A90E-B0AC-C58A6604A6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97E84-9BA7-33BC-B36C-6F2C570B3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695" y="581891"/>
            <a:ext cx="8991600" cy="1072342"/>
          </a:xfrm>
        </p:spPr>
        <p:txBody>
          <a:bodyPr>
            <a:normAutofit fontScale="90000"/>
          </a:bodyPr>
          <a:lstStyle/>
          <a:p>
            <a:pPr algn="l"/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IN" dirty="0"/>
            </a:b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F42ABC-AC36-B59B-9F23-91382E6150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199" y="2335875"/>
            <a:ext cx="9106593" cy="3840481"/>
          </a:xfrm>
        </p:spPr>
        <p:txBody>
          <a:bodyPr>
            <a:normAutofit/>
          </a:bodyPr>
          <a:lstStyle/>
          <a:p>
            <a:pPr marL="342900" indent="-342900" algn="l">
              <a:buClr>
                <a:schemeClr val="bg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Clr>
                <a:schemeClr val="bg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 algn="l">
              <a:buClr>
                <a:schemeClr val="bg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Clr>
                <a:schemeClr val="bg1">
                  <a:lumMod val="95000"/>
                  <a:lumOff val="5000"/>
                </a:schemeClr>
              </a:buClr>
            </a:pPr>
            <a:r>
              <a:rPr lang="en-IN" sz="3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65350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D275DF-A2E6-922D-A07A-BBEF4B53A0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54BE9-21B7-3EB2-97CF-E1A3191D7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695" y="581891"/>
            <a:ext cx="8991600" cy="1072342"/>
          </a:xfrm>
        </p:spPr>
        <p:txBody>
          <a:bodyPr>
            <a:normAutofit fontScale="90000"/>
          </a:bodyPr>
          <a:lstStyle/>
          <a:p>
            <a:pPr algn="l"/>
            <a:br>
              <a:rPr lang="en-US" dirty="0"/>
            </a:br>
            <a:r>
              <a:rPr lang="en-IN" b="1" dirty="0"/>
              <a:t>Project Objective</a:t>
            </a:r>
            <a:br>
              <a:rPr lang="en-IN" dirty="0"/>
            </a:b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173C7A-C2CE-8F52-7CFB-688A6C9AE4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199" y="2335875"/>
            <a:ext cx="9106593" cy="4098175"/>
          </a:xfrm>
        </p:spPr>
        <p:txBody>
          <a:bodyPr/>
          <a:lstStyle/>
          <a:p>
            <a:pPr marL="342900" indent="-342900" algn="l">
              <a:buClr>
                <a:schemeClr val="bg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Analyze delays across different route types (FTL vs. Carting)</a:t>
            </a:r>
          </a:p>
          <a:p>
            <a:pPr algn="l">
              <a:buClr>
                <a:schemeClr val="bg1">
                  <a:lumMod val="95000"/>
                  <a:lumOff val="5000"/>
                </a:schemeClr>
              </a:buClr>
            </a:pPr>
            <a:endParaRPr lang="en-US" sz="2400" dirty="0"/>
          </a:p>
          <a:p>
            <a:pPr marL="342900" indent="-342900" algn="l">
              <a:buClr>
                <a:schemeClr val="bg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Identify inefficiencies in delivery times</a:t>
            </a:r>
          </a:p>
          <a:p>
            <a:pPr algn="l">
              <a:buClr>
                <a:schemeClr val="bg1">
                  <a:lumMod val="95000"/>
                  <a:lumOff val="5000"/>
                </a:schemeClr>
              </a:buClr>
            </a:pPr>
            <a:endParaRPr lang="en-US" sz="2400" dirty="0"/>
          </a:p>
          <a:p>
            <a:pPr marL="342900" indent="-342900" algn="l">
              <a:buClr>
                <a:schemeClr val="bg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Explore delays by time of day, distance, and weekday</a:t>
            </a:r>
          </a:p>
          <a:p>
            <a:pPr algn="l">
              <a:buClr>
                <a:schemeClr val="bg1">
                  <a:lumMod val="95000"/>
                  <a:lumOff val="5000"/>
                </a:schemeClr>
              </a:buClr>
            </a:pPr>
            <a:endParaRPr lang="en-US" sz="2400" dirty="0"/>
          </a:p>
          <a:p>
            <a:pPr marL="342900" indent="-342900" algn="l">
              <a:buClr>
                <a:schemeClr val="bg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it-IT" sz="2400" dirty="0"/>
              <a:t>Model potential improvements via scenario analysis</a:t>
            </a:r>
          </a:p>
          <a:p>
            <a:pPr marL="342900" indent="-342900" algn="l">
              <a:buClr>
                <a:schemeClr val="bg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4609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73C2E4-34B6-7135-3FFD-5E05BF3F67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BDE26-45F6-32D1-4D0F-85393FF20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695" y="581891"/>
            <a:ext cx="8991600" cy="1072342"/>
          </a:xfrm>
        </p:spPr>
        <p:txBody>
          <a:bodyPr>
            <a:normAutofit fontScale="90000"/>
          </a:bodyPr>
          <a:lstStyle/>
          <a:p>
            <a:pPr algn="l"/>
            <a:br>
              <a:rPr lang="en-US" dirty="0"/>
            </a:br>
            <a:r>
              <a:rPr lang="en-IN" b="1" dirty="0"/>
              <a:t>Dataset Overview</a:t>
            </a:r>
            <a:br>
              <a:rPr lang="en-IN" dirty="0"/>
            </a:b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4EB868-0D56-7D4C-A4A7-9CECB37434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199" y="2335875"/>
            <a:ext cx="9106593" cy="4098175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Clr>
                <a:schemeClr val="bg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Trips data from logistics operations</a:t>
            </a:r>
          </a:p>
          <a:p>
            <a:pPr algn="l">
              <a:buClr>
                <a:schemeClr val="bg1">
                  <a:lumMod val="95000"/>
                  <a:lumOff val="5000"/>
                </a:schemeClr>
              </a:buClr>
            </a:pPr>
            <a:endParaRPr lang="en-US" sz="2400" dirty="0"/>
          </a:p>
          <a:p>
            <a:pPr marL="342900" indent="-342900" algn="l">
              <a:buClr>
                <a:schemeClr val="bg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400" dirty="0"/>
              <a:t>Key columns:</a:t>
            </a:r>
          </a:p>
          <a:p>
            <a:pPr marL="800100" lvl="1" indent="-342900" algn="l">
              <a:buClr>
                <a:schemeClr val="bg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 err="1"/>
              <a:t>trip_creation_time</a:t>
            </a:r>
            <a:r>
              <a:rPr lang="en-US" sz="2400" dirty="0"/>
              <a:t>, </a:t>
            </a:r>
            <a:r>
              <a:rPr lang="en-US" sz="2400" dirty="0" err="1"/>
              <a:t>route_type</a:t>
            </a:r>
            <a:r>
              <a:rPr lang="en-US" sz="2400" dirty="0"/>
              <a:t>, </a:t>
            </a:r>
            <a:r>
              <a:rPr lang="en-US" sz="2400" dirty="0" err="1"/>
              <a:t>trip_uuid</a:t>
            </a:r>
            <a:endParaRPr lang="en-US" sz="2400" dirty="0"/>
          </a:p>
          <a:p>
            <a:pPr marL="800100" lvl="1" indent="-342900" algn="l">
              <a:buClr>
                <a:schemeClr val="bg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 err="1"/>
              <a:t>actual_time</a:t>
            </a:r>
            <a:r>
              <a:rPr lang="en-US" sz="2400" dirty="0"/>
              <a:t>, </a:t>
            </a:r>
            <a:r>
              <a:rPr lang="en-US" sz="2400" dirty="0" err="1"/>
              <a:t>osrm_time</a:t>
            </a:r>
            <a:r>
              <a:rPr lang="en-US" sz="2400" dirty="0"/>
              <a:t>, </a:t>
            </a:r>
            <a:r>
              <a:rPr lang="en-US" sz="2400" dirty="0" err="1"/>
              <a:t>actual_distance_to_destination</a:t>
            </a:r>
            <a:endParaRPr lang="en-US" sz="2400" dirty="0"/>
          </a:p>
          <a:p>
            <a:pPr algn="l">
              <a:buClr>
                <a:schemeClr val="bg1">
                  <a:lumMod val="95000"/>
                  <a:lumOff val="5000"/>
                </a:schemeClr>
              </a:buClr>
            </a:pPr>
            <a:endParaRPr lang="en-US" sz="2400" dirty="0"/>
          </a:p>
          <a:p>
            <a:pPr marL="342900" indent="-342900" algn="l">
              <a:buClr>
                <a:schemeClr val="bg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400" dirty="0"/>
              <a:t>FTL: Full Truck Load</a:t>
            </a:r>
            <a:endParaRPr lang="en-US" sz="2400" dirty="0"/>
          </a:p>
          <a:p>
            <a:pPr algn="l">
              <a:buClr>
                <a:schemeClr val="bg1">
                  <a:lumMod val="95000"/>
                  <a:lumOff val="5000"/>
                </a:schemeClr>
              </a:buClr>
            </a:pPr>
            <a:endParaRPr lang="en-US" sz="2400" dirty="0"/>
          </a:p>
          <a:p>
            <a:pPr marL="342900" indent="-342900" algn="l">
              <a:buClr>
                <a:schemeClr val="bg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400" dirty="0"/>
              <a:t>Carting: Small Vehicle Delivery</a:t>
            </a:r>
          </a:p>
          <a:p>
            <a:pPr marL="342900" indent="-342900" algn="l">
              <a:buClr>
                <a:schemeClr val="bg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342900" indent="-342900" algn="l">
              <a:buClr>
                <a:schemeClr val="bg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041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5CAFF9-D865-EDBE-722F-36FE537262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4BF07-7DF5-745C-C4A6-81355B735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695" y="581891"/>
            <a:ext cx="8991600" cy="1072342"/>
          </a:xfrm>
        </p:spPr>
        <p:txBody>
          <a:bodyPr>
            <a:normAutofit fontScale="90000"/>
          </a:bodyPr>
          <a:lstStyle/>
          <a:p>
            <a:pPr algn="l"/>
            <a:br>
              <a:rPr lang="en-US" dirty="0"/>
            </a:br>
            <a:br>
              <a:rPr lang="en-US" dirty="0"/>
            </a:br>
            <a:r>
              <a:rPr lang="en-IN" b="1" dirty="0"/>
              <a:t>Key Metrics Summary</a:t>
            </a:r>
            <a:br>
              <a:rPr lang="en-IN" dirty="0"/>
            </a:br>
            <a:br>
              <a:rPr lang="en-IN" dirty="0"/>
            </a:b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5427D5-94C8-FDAE-A12F-FCD094FFFA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199" y="2335876"/>
            <a:ext cx="9106593" cy="2527070"/>
          </a:xfrm>
        </p:spPr>
        <p:txBody>
          <a:bodyPr>
            <a:normAutofit/>
          </a:bodyPr>
          <a:lstStyle/>
          <a:p>
            <a:pPr marL="342900" indent="-342900" algn="l">
              <a:buClr>
                <a:schemeClr val="bg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400" dirty="0" err="1"/>
              <a:t>Avg</a:t>
            </a:r>
            <a:r>
              <a:rPr lang="en-IN" sz="2400" dirty="0"/>
              <a:t> FTL Delay: 5 hrs</a:t>
            </a:r>
          </a:p>
          <a:p>
            <a:pPr marL="342900" indent="-342900" algn="l">
              <a:buClr>
                <a:schemeClr val="bg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nn-NO" sz="2400" dirty="0"/>
              <a:t>Avg Carting Delay: 1 hrs</a:t>
            </a:r>
          </a:p>
          <a:p>
            <a:pPr marL="342900" indent="-342900" algn="l">
              <a:buClr>
                <a:schemeClr val="bg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400" dirty="0"/>
              <a:t>FTL Trips: 100,000</a:t>
            </a:r>
          </a:p>
          <a:p>
            <a:pPr marL="342900" indent="-342900" algn="l">
              <a:buClr>
                <a:schemeClr val="bg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400" dirty="0"/>
              <a:t>Carting Trips: 50,000</a:t>
            </a:r>
          </a:p>
          <a:p>
            <a:pPr marL="342900" indent="-342900" algn="l">
              <a:buClr>
                <a:schemeClr val="bg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Overall Avg Delay: 3.67 </a:t>
            </a:r>
            <a:r>
              <a:rPr lang="en-US" sz="2400" dirty="0" err="1"/>
              <a:t>hrs</a:t>
            </a:r>
            <a:r>
              <a:rPr lang="en-US" sz="2400" dirty="0"/>
              <a:t> (weighted)</a:t>
            </a:r>
          </a:p>
          <a:p>
            <a:pPr marL="342900" indent="-342900" algn="l">
              <a:buClr>
                <a:schemeClr val="bg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 algn="l">
              <a:buClr>
                <a:schemeClr val="bg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342900" indent="-342900" algn="l">
              <a:buClr>
                <a:schemeClr val="bg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3354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C03B22-FB0B-AC32-A9FB-8A04845AA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B0DE1-A028-DABF-CCD1-27596F56B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695" y="581891"/>
            <a:ext cx="8991600" cy="1072342"/>
          </a:xfrm>
        </p:spPr>
        <p:txBody>
          <a:bodyPr>
            <a:normAutofit fontScale="90000"/>
          </a:bodyPr>
          <a:lstStyle/>
          <a:p>
            <a:pPr algn="l"/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IN" b="1" dirty="0"/>
              <a:t>Delay by Route Type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C68292-7DA1-979A-C527-C513E908C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199" y="2335876"/>
            <a:ext cx="9106593" cy="2527070"/>
          </a:xfrm>
        </p:spPr>
        <p:txBody>
          <a:bodyPr>
            <a:normAutofit/>
          </a:bodyPr>
          <a:lstStyle/>
          <a:p>
            <a:pPr marL="342900" indent="-342900" algn="l">
              <a:buClr>
                <a:schemeClr val="bg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endParaRPr lang="en-IN" sz="2400" b="1" dirty="0"/>
          </a:p>
          <a:p>
            <a:pPr marL="342900" indent="-342900" algn="l">
              <a:buClr>
                <a:schemeClr val="bg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342900" indent="-342900" algn="l">
              <a:buClr>
                <a:schemeClr val="bg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0D8AD90-43B2-A5BC-BF4E-B922C3455C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6242926"/>
              </p:ext>
            </p:extLst>
          </p:nvPr>
        </p:nvGraphicFramePr>
        <p:xfrm>
          <a:off x="2369127" y="2057400"/>
          <a:ext cx="6012873" cy="34539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08038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C4857B-5AB1-20CF-32F3-B07C30EBB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60CA9-1B48-8C6E-6B30-3F2033D81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sz="3100" b="1" dirty="0"/>
              <a:t>Route Type vs. Time of Day</a:t>
            </a:r>
            <a:br>
              <a:rPr lang="en-IN" dirty="0"/>
            </a:br>
            <a:br>
              <a:rPr lang="en-IN" dirty="0"/>
            </a:b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C22F21-B37B-4211-A99B-58BEDF879F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2806792"/>
          </a:xfrm>
        </p:spPr>
        <p:txBody>
          <a:bodyPr>
            <a:normAutofit/>
          </a:bodyPr>
          <a:lstStyle/>
          <a:p>
            <a:pPr marL="0" indent="0">
              <a:buClr>
                <a:schemeClr val="bg1">
                  <a:lumMod val="95000"/>
                  <a:lumOff val="5000"/>
                </a:schemeClr>
              </a:buClr>
              <a:buNone/>
            </a:pPr>
            <a:r>
              <a:rPr lang="en-US" sz="2400" dirty="0"/>
              <a:t>🚛 </a:t>
            </a:r>
            <a:r>
              <a:rPr lang="en-US" sz="1200" b="1" dirty="0"/>
              <a:t>FTL delay peaks in the Afternoon (5.4 </a:t>
            </a:r>
            <a:r>
              <a:rPr lang="en-US" sz="1200" b="1" dirty="0" err="1"/>
              <a:t>hrs</a:t>
            </a:r>
            <a:r>
              <a:rPr lang="en-US" sz="1200" b="1" dirty="0"/>
              <a:t>)</a:t>
            </a:r>
            <a:r>
              <a:rPr lang="en-US" sz="1200" dirty="0"/>
              <a:t> — possibly due to heavy daytime traffic.</a:t>
            </a:r>
          </a:p>
          <a:p>
            <a:pPr marL="0" indent="0">
              <a:buClr>
                <a:schemeClr val="bg1">
                  <a:lumMod val="95000"/>
                  <a:lumOff val="5000"/>
                </a:schemeClr>
              </a:buClr>
              <a:buNone/>
            </a:pPr>
            <a:r>
              <a:rPr lang="en-US" sz="1200" dirty="0"/>
              <a:t>🛒 </a:t>
            </a:r>
            <a:r>
              <a:rPr lang="en-US" sz="1200" b="1" dirty="0"/>
              <a:t>Carting delay peaks in the Morning (1.0 </a:t>
            </a:r>
            <a:r>
              <a:rPr lang="en-US" sz="1200" b="1" dirty="0" err="1"/>
              <a:t>hr</a:t>
            </a:r>
            <a:r>
              <a:rPr lang="en-US" sz="1200" b="1" dirty="0"/>
              <a:t>)</a:t>
            </a:r>
            <a:r>
              <a:rPr lang="en-US" sz="1200" dirty="0"/>
              <a:t> — likely due to start-of-day loading/logistics.</a:t>
            </a:r>
          </a:p>
          <a:p>
            <a:pPr marL="0" indent="0">
              <a:buClr>
                <a:schemeClr val="bg1">
                  <a:lumMod val="95000"/>
                  <a:lumOff val="5000"/>
                </a:schemeClr>
              </a:buClr>
              <a:buNone/>
            </a:pPr>
            <a:endParaRPr lang="en-US" sz="1200" dirty="0"/>
          </a:p>
          <a:p>
            <a:pPr marL="0" indent="0">
              <a:buClr>
                <a:schemeClr val="bg1">
                  <a:lumMod val="95000"/>
                  <a:lumOff val="5000"/>
                </a:schemeClr>
              </a:buClr>
              <a:buNone/>
            </a:pPr>
            <a:r>
              <a:rPr lang="en-US" sz="1200" dirty="0"/>
              <a:t>📉 </a:t>
            </a:r>
            <a:r>
              <a:rPr lang="en-US" sz="1200" b="1" dirty="0"/>
              <a:t>Lowest Carting delay is in the Evening (0.4 </a:t>
            </a:r>
            <a:r>
              <a:rPr lang="en-US" sz="1200" b="1" dirty="0" err="1"/>
              <a:t>hr</a:t>
            </a:r>
            <a:r>
              <a:rPr lang="en-US" sz="1200" b="1" dirty="0"/>
              <a:t>)</a:t>
            </a:r>
            <a:r>
              <a:rPr lang="en-US" sz="1200" dirty="0"/>
              <a:t> — off-peak delivery window benefits.</a:t>
            </a:r>
          </a:p>
          <a:p>
            <a:pPr marL="0" indent="0">
              <a:buClr>
                <a:schemeClr val="bg1">
                  <a:lumMod val="95000"/>
                  <a:lumOff val="5000"/>
                </a:schemeClr>
              </a:buClr>
              <a:buNone/>
            </a:pPr>
            <a:endParaRPr lang="en-US" sz="1200" dirty="0"/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400" dirty="0"/>
              <a:t>Strategic scheduling based on </a:t>
            </a:r>
            <a:r>
              <a:rPr lang="en-US" sz="1400" b="1" dirty="0"/>
              <a:t>time of day</a:t>
            </a:r>
            <a:r>
              <a:rPr lang="en-US" sz="1400" dirty="0"/>
              <a:t> could improve delivery efficiency.</a:t>
            </a:r>
            <a:endParaRPr lang="en-IN" sz="1400" dirty="0"/>
          </a:p>
          <a:p>
            <a:pPr marL="342900" indent="-342900" algn="l">
              <a:buClr>
                <a:schemeClr val="bg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342900" indent="-342900" algn="l">
              <a:buClr>
                <a:schemeClr val="bg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FD4B185-9B92-AA90-CF8E-254A705885C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43223659"/>
              </p:ext>
            </p:extLst>
          </p:nvPr>
        </p:nvGraphicFramePr>
        <p:xfrm>
          <a:off x="6696963" y="3241964"/>
          <a:ext cx="3760448" cy="201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40455">
                  <a:extLst>
                    <a:ext uri="{9D8B030D-6E8A-4147-A177-3AD203B41FA5}">
                      <a16:colId xmlns:a16="http://schemas.microsoft.com/office/drawing/2014/main" val="3478926955"/>
                    </a:ext>
                  </a:extLst>
                </a:gridCol>
                <a:gridCol w="1130531">
                  <a:extLst>
                    <a:ext uri="{9D8B030D-6E8A-4147-A177-3AD203B41FA5}">
                      <a16:colId xmlns:a16="http://schemas.microsoft.com/office/drawing/2014/main" val="2369850625"/>
                    </a:ext>
                  </a:extLst>
                </a:gridCol>
                <a:gridCol w="889462">
                  <a:extLst>
                    <a:ext uri="{9D8B030D-6E8A-4147-A177-3AD203B41FA5}">
                      <a16:colId xmlns:a16="http://schemas.microsoft.com/office/drawing/2014/main" val="3762977735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u="none" strike="noStrike" dirty="0">
                          <a:effectLst/>
                        </a:rPr>
                        <a:t> 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u="none" strike="noStrike">
                          <a:effectLst/>
                        </a:rPr>
                        <a:t> 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2764458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200" b="1" u="none" strike="noStrike" dirty="0">
                          <a:effectLst/>
                        </a:rPr>
                        <a:t>Day Time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200" b="1" u="none" strike="noStrike" dirty="0">
                          <a:effectLst/>
                        </a:rPr>
                        <a:t>Carting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200" b="1" u="none" strike="noStrike" dirty="0">
                          <a:effectLst/>
                        </a:rPr>
                        <a:t>FTL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6928049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u="none" strike="noStrike">
                          <a:effectLst/>
                        </a:rPr>
                        <a:t>Afternoon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u="none" strike="noStrike" dirty="0">
                          <a:effectLst/>
                        </a:rPr>
                        <a:t>0.7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u="none" strike="noStrike" dirty="0">
                          <a:effectLst/>
                        </a:rPr>
                        <a:t>5.4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24038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u="none" strike="noStrike">
                          <a:effectLst/>
                        </a:rPr>
                        <a:t>Evening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u="none" strike="noStrike" dirty="0">
                          <a:effectLst/>
                        </a:rPr>
                        <a:t>0.4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u="none" strike="noStrike">
                          <a:effectLst/>
                        </a:rPr>
                        <a:t>5.1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269538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u="none" strike="noStrike">
                          <a:effectLst/>
                        </a:rPr>
                        <a:t>Late Night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u="none" strike="noStrike" dirty="0">
                          <a:effectLst/>
                        </a:rPr>
                        <a:t>0.6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u="none" strike="noStrike">
                          <a:effectLst/>
                        </a:rPr>
                        <a:t>4.2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2854135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u="none" strike="noStrike">
                          <a:effectLst/>
                        </a:rPr>
                        <a:t>Morning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u="none" strike="noStrike" dirty="0">
                          <a:effectLst/>
                        </a:rPr>
                        <a:t>1.0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u="none" strike="noStrike" dirty="0">
                          <a:effectLst/>
                        </a:rPr>
                        <a:t>4.0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649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7661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A0B3D2-D3A4-432C-C74D-95283EF375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23DF1-EEC3-975B-6726-B75B96CAA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dirty="0"/>
            </a:br>
            <a:br>
              <a:rPr lang="en-US" dirty="0"/>
            </a:br>
            <a:r>
              <a:rPr lang="en-IN" b="1" dirty="0"/>
              <a:t>Segment Time vs. OSRM</a:t>
            </a:r>
            <a:br>
              <a:rPr lang="en-IN" dirty="0"/>
            </a:br>
            <a:br>
              <a:rPr lang="en-IN" dirty="0"/>
            </a:b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F9F545-7CDF-94A5-3D66-61CA49E45F1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342900" indent="-342900" algn="l">
              <a:buClr>
                <a:schemeClr val="bg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 algn="l">
              <a:buClr>
                <a:schemeClr val="bg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342900" indent="-342900" algn="l">
              <a:buClr>
                <a:schemeClr val="bg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endParaRPr lang="en-IN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C5B8D4C-016E-5AD3-04C1-FEAF13C5279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97311457"/>
              </p:ext>
            </p:extLst>
          </p:nvPr>
        </p:nvGraphicFramePr>
        <p:xfrm>
          <a:off x="6338888" y="2638425"/>
          <a:ext cx="4270375" cy="3101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42BB101-7819-115B-D5A6-05C09880A6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257895"/>
              </p:ext>
            </p:extLst>
          </p:nvPr>
        </p:nvGraphicFramePr>
        <p:xfrm>
          <a:off x="1496291" y="3873731"/>
          <a:ext cx="4271770" cy="9324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0505">
                  <a:extLst>
                    <a:ext uri="{9D8B030D-6E8A-4147-A177-3AD203B41FA5}">
                      <a16:colId xmlns:a16="http://schemas.microsoft.com/office/drawing/2014/main" val="810729047"/>
                    </a:ext>
                  </a:extLst>
                </a:gridCol>
                <a:gridCol w="1778960">
                  <a:extLst>
                    <a:ext uri="{9D8B030D-6E8A-4147-A177-3AD203B41FA5}">
                      <a16:colId xmlns:a16="http://schemas.microsoft.com/office/drawing/2014/main" val="3703201264"/>
                    </a:ext>
                  </a:extLst>
                </a:gridCol>
                <a:gridCol w="1722305">
                  <a:extLst>
                    <a:ext uri="{9D8B030D-6E8A-4147-A177-3AD203B41FA5}">
                      <a16:colId xmlns:a16="http://schemas.microsoft.com/office/drawing/2014/main" val="2562099289"/>
                    </a:ext>
                  </a:extLst>
                </a:gridCol>
              </a:tblGrid>
              <a:tr h="58189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u="none" strike="noStrike" dirty="0">
                          <a:effectLst/>
                        </a:rPr>
                        <a:t>Route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 dirty="0">
                          <a:effectLst/>
                        </a:rPr>
                        <a:t>Average of </a:t>
                      </a:r>
                      <a:r>
                        <a:rPr lang="en-US" sz="1100" u="none" strike="noStrike" dirty="0" err="1">
                          <a:effectLst/>
                        </a:rPr>
                        <a:t>segment_actual_time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 dirty="0">
                          <a:effectLst/>
                        </a:rPr>
                        <a:t>Average of </a:t>
                      </a:r>
                      <a:r>
                        <a:rPr lang="en-US" sz="1100" u="none" strike="noStrike" dirty="0" err="1">
                          <a:effectLst/>
                        </a:rPr>
                        <a:t>segment_osrm_time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5596012"/>
                  </a:ext>
                </a:extLst>
              </a:tr>
              <a:tr h="146084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u="none" strike="noStrike">
                          <a:effectLst/>
                        </a:rPr>
                        <a:t>Carting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u="none" strike="noStrike" dirty="0">
                          <a:effectLst/>
                        </a:rPr>
                        <a:t>4.5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u="none" strike="noStrike">
                          <a:effectLst/>
                        </a:rPr>
                        <a:t>10.6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8634090"/>
                  </a:ext>
                </a:extLst>
              </a:tr>
              <a:tr h="146084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u="none" strike="noStrike">
                          <a:effectLst/>
                        </a:rPr>
                        <a:t>FTL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u="none" strike="noStrike" dirty="0">
                          <a:effectLst/>
                        </a:rPr>
                        <a:t>41.5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u="none" strike="noStrike" dirty="0">
                          <a:effectLst/>
                        </a:rPr>
                        <a:t>22.1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9144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5785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333F6-F4FC-957A-42C3-EA5A729F7B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095BB-9681-F98E-EBA2-EC7A105F07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6626" y="550718"/>
            <a:ext cx="8991600" cy="1072342"/>
          </a:xfrm>
        </p:spPr>
        <p:txBody>
          <a:bodyPr>
            <a:normAutofit fontScale="90000"/>
          </a:bodyPr>
          <a:lstStyle/>
          <a:p>
            <a:pPr algn="l"/>
            <a:br>
              <a:rPr lang="en-US" dirty="0"/>
            </a:br>
            <a:br>
              <a:rPr lang="en-US" dirty="0"/>
            </a:br>
            <a:r>
              <a:rPr lang="en-IN" b="1" dirty="0"/>
              <a:t>Trip Volume by Weekday</a:t>
            </a:r>
            <a:br>
              <a:rPr lang="en-IN" dirty="0"/>
            </a:br>
            <a:br>
              <a:rPr lang="en-IN" dirty="0"/>
            </a:b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60B227-37C9-4DA1-D63C-FA3F39201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199" y="2335876"/>
            <a:ext cx="9106593" cy="2527070"/>
          </a:xfrm>
        </p:spPr>
        <p:txBody>
          <a:bodyPr>
            <a:normAutofit/>
          </a:bodyPr>
          <a:lstStyle/>
          <a:p>
            <a:pPr marL="342900" indent="-342900" algn="l">
              <a:buClr>
                <a:schemeClr val="bg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 algn="l">
              <a:buClr>
                <a:schemeClr val="bg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342900" indent="-342900" algn="l">
              <a:buClr>
                <a:schemeClr val="bg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40F5423-1162-915B-77A6-EC9577DEEC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5233231"/>
              </p:ext>
            </p:extLst>
          </p:nvPr>
        </p:nvGraphicFramePr>
        <p:xfrm>
          <a:off x="2718262" y="2689166"/>
          <a:ext cx="6991003" cy="33043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9935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06ECEC-4D45-1B8F-FB60-D3B4F08A4A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21500-CDA9-2C86-8982-69341B3B0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dirty="0"/>
            </a:br>
            <a:br>
              <a:rPr lang="en-US" dirty="0"/>
            </a:br>
            <a:r>
              <a:rPr lang="en-IN" b="1" dirty="0"/>
              <a:t>Delay by Distance</a:t>
            </a:r>
            <a:br>
              <a:rPr lang="en-IN" dirty="0"/>
            </a:br>
            <a:br>
              <a:rPr lang="en-IN" dirty="0"/>
            </a:b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54DEF6-659A-389C-BB39-0FFA7DB04E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342900" indent="-342900" algn="l">
              <a:buClr>
                <a:schemeClr val="bg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 algn="l">
              <a:buClr>
                <a:schemeClr val="bg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342900" indent="-342900" algn="l">
              <a:buClr>
                <a:schemeClr val="bg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8A5A854-FA39-E75D-4328-5632B416D3E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🚛 </a:t>
            </a:r>
            <a:r>
              <a:rPr lang="en-US" b="1" dirty="0"/>
              <a:t>500+ km trips</a:t>
            </a:r>
            <a:r>
              <a:rPr lang="en-US" dirty="0"/>
              <a:t> average </a:t>
            </a:r>
            <a:r>
              <a:rPr lang="en-US" b="1" dirty="0"/>
              <a:t>12.4 </a:t>
            </a:r>
            <a:r>
              <a:rPr lang="en-US" b="1" dirty="0" err="1"/>
              <a:t>hrs</a:t>
            </a:r>
            <a:r>
              <a:rPr lang="en-US" dirty="0"/>
              <a:t> delay — a sign of long-haul issues.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📦 </a:t>
            </a:r>
            <a:r>
              <a:rPr lang="en-US" b="1" dirty="0"/>
              <a:t>0–50 km trips</a:t>
            </a:r>
            <a:r>
              <a:rPr lang="en-US" dirty="0"/>
              <a:t> average just </a:t>
            </a:r>
            <a:r>
              <a:rPr lang="en-US" b="1" dirty="0"/>
              <a:t>0.5 </a:t>
            </a:r>
            <a:r>
              <a:rPr lang="en-US" b="1" dirty="0" err="1"/>
              <a:t>hrs</a:t>
            </a:r>
            <a:r>
              <a:rPr lang="en-US" dirty="0"/>
              <a:t>, showing efficient short-distance handling.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🧭 Calls for </a:t>
            </a:r>
            <a:r>
              <a:rPr lang="en-US" b="1" dirty="0"/>
              <a:t>distance-based strategies</a:t>
            </a:r>
            <a:r>
              <a:rPr lang="en-US" dirty="0"/>
              <a:t> like optimizing long routes or hub models.</a:t>
            </a:r>
          </a:p>
          <a:p>
            <a:pPr>
              <a:buClr>
                <a:schemeClr val="tx1"/>
              </a:buClr>
            </a:pPr>
            <a:endParaRPr lang="en-IN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65D12CE-BECE-244F-8811-363718C4C2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6460233"/>
              </p:ext>
            </p:extLst>
          </p:nvPr>
        </p:nvGraphicFramePr>
        <p:xfrm>
          <a:off x="1485208" y="2639291"/>
          <a:ext cx="481029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0663310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689</TotalTime>
  <Words>560</Words>
  <Application>Microsoft Office PowerPoint</Application>
  <PresentationFormat>Widescreen</PresentationFormat>
  <Paragraphs>145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Gill Sans MT</vt:lpstr>
      <vt:lpstr>Parcel</vt:lpstr>
      <vt:lpstr>Delivery Delay and Efficiency Analysis </vt:lpstr>
      <vt:lpstr> Project Objective  </vt:lpstr>
      <vt:lpstr> Dataset Overview  </vt:lpstr>
      <vt:lpstr>  Key Metrics Summary   </vt:lpstr>
      <vt:lpstr>   Delay by Route Type    </vt:lpstr>
      <vt:lpstr>  Route Type vs. Time of Day   </vt:lpstr>
      <vt:lpstr>  Segment Time vs. OSRM   </vt:lpstr>
      <vt:lpstr>  Trip Volume by Weekday   </vt:lpstr>
      <vt:lpstr>  Delay by Distance   </vt:lpstr>
      <vt:lpstr>  Scenario Analysis Table   </vt:lpstr>
      <vt:lpstr>   Insights from Scenario Planning   </vt:lpstr>
      <vt:lpstr>   Strategic Recommendations   </vt:lpstr>
      <vt:lpstr>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VIGHNESH KARN</dc:creator>
  <cp:lastModifiedBy>VIGHNESH KARN</cp:lastModifiedBy>
  <cp:revision>3</cp:revision>
  <dcterms:created xsi:type="dcterms:W3CDTF">2025-07-19T20:00:05Z</dcterms:created>
  <dcterms:modified xsi:type="dcterms:W3CDTF">2025-07-20T07:29:15Z</dcterms:modified>
</cp:coreProperties>
</file>