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7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8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4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4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22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4B04182-BBFB-AB05-0885-6E210C002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CD0A5-9AD5-0D60-F0D8-9DED1BFB6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9" y="745440"/>
            <a:ext cx="4797011" cy="3559859"/>
          </a:xfrm>
        </p:spPr>
        <p:txBody>
          <a:bodyPr anchor="t">
            <a:normAutofit/>
          </a:bodyPr>
          <a:lstStyle/>
          <a:p>
            <a:r>
              <a:rPr lang="en-US" sz="4800"/>
              <a:t>Plan de marketing para kw.storecr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AF172-F8C1-B6ED-89C2-7689A238B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388" y="4513197"/>
            <a:ext cx="4008779" cy="1506603"/>
          </a:xfrm>
        </p:spPr>
        <p:txBody>
          <a:bodyPr anchor="b">
            <a:normAutofit/>
          </a:bodyPr>
          <a:lstStyle/>
          <a:p>
            <a:r>
              <a:rPr lang="en-US" dirty="0" err="1"/>
              <a:t>Empresa</a:t>
            </a:r>
            <a:r>
              <a:rPr lang="en-US" dirty="0"/>
              <a:t> de </a:t>
            </a:r>
            <a:r>
              <a:rPr lang="en-US" dirty="0" err="1"/>
              <a:t>accesorios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Costa Rica</a:t>
            </a:r>
          </a:p>
        </p:txBody>
      </p:sp>
      <p:pic>
        <p:nvPicPr>
          <p:cNvPr id="20" name="Picture 19" descr="Persona escribiendo en un bloc de notas">
            <a:extLst>
              <a:ext uri="{FF2B5EF4-FFF2-40B4-BE49-F238E27FC236}">
                <a16:creationId xmlns:a16="http://schemas.microsoft.com/office/drawing/2014/main" id="{19F784B8-7260-F70C-C03F-A42832F51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0" r="11115"/>
          <a:stretch/>
        </p:blipFill>
        <p:spPr>
          <a:xfrm>
            <a:off x="6101169" y="10"/>
            <a:ext cx="6090831" cy="6857990"/>
          </a:xfrm>
          <a:custGeom>
            <a:avLst/>
            <a:gdLst/>
            <a:ahLst/>
            <a:cxnLst/>
            <a:rect l="l" t="t" r="r" b="b"/>
            <a:pathLst>
              <a:path w="6090831" h="6858000">
                <a:moveTo>
                  <a:pt x="677913" y="0"/>
                </a:moveTo>
                <a:lnTo>
                  <a:pt x="6090831" y="0"/>
                </a:lnTo>
                <a:lnTo>
                  <a:pt x="609083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338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o entre la multitud">
            <a:extLst>
              <a:ext uri="{FF2B5EF4-FFF2-40B4-BE49-F238E27FC236}">
                <a16:creationId xmlns:a16="http://schemas.microsoft.com/office/drawing/2014/main" id="{8643C0D2-0C82-C193-EAF1-5B4877BA9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4" b="17266"/>
          <a:stretch/>
        </p:blipFill>
        <p:spPr>
          <a:xfrm>
            <a:off x="1" y="10"/>
            <a:ext cx="12192000" cy="6857989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97F32-15B0-856D-96E6-CD589602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12/1/2023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26ABD-19A4-D2E2-C6A3-658B181B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4108600"/>
            <a:ext cx="4797012" cy="2248657"/>
          </a:xfrm>
        </p:spPr>
        <p:txBody>
          <a:bodyPr anchor="t">
            <a:normAutofit/>
          </a:bodyPr>
          <a:lstStyle/>
          <a:p>
            <a:r>
              <a:rPr lang="es-CR" dirty="0"/>
              <a:t>Competencia actual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B1FE-3656-B8EE-6B21-D1FB031F3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4108600"/>
            <a:ext cx="5232740" cy="2448627"/>
          </a:xfrm>
        </p:spPr>
        <p:txBody>
          <a:bodyPr>
            <a:normAutofit/>
          </a:bodyPr>
          <a:lstStyle/>
          <a:p>
            <a:r>
              <a:rPr lang="es-CR">
                <a:effectLst/>
              </a:rPr>
              <a:t>Otras empresas de accesorios que tienen una presencia significativa en el mercado de las redes sociales.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242B5-27DE-BF29-5844-BE633A9A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657E3-CC18-21AE-DAA3-9A16F53A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3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F8F0-60B4-4811-3061-68D7A546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1629883"/>
            <a:ext cx="4281577" cy="4519046"/>
          </a:xfrm>
        </p:spPr>
        <p:txBody>
          <a:bodyPr anchor="t">
            <a:normAutofit/>
          </a:bodyPr>
          <a:lstStyle/>
          <a:p>
            <a:r>
              <a:rPr lang="es-CR" dirty="0"/>
              <a:t>Mensaje estratégico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53E35-855D-C4C2-8D7D-7D711C5F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12/1/2023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C2F7-9F2F-633E-90ED-EA30706B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99268"/>
            <a:ext cx="5143130" cy="4549661"/>
          </a:xfrm>
        </p:spPr>
        <p:txBody>
          <a:bodyPr anchor="t">
            <a:normAutofit/>
          </a:bodyPr>
          <a:lstStyle/>
          <a:p>
            <a:r>
              <a:rPr lang="es-CR" dirty="0"/>
              <a:t>Resalta unicidad, calidad y conexión emocional.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CA32B-622F-74B2-E73B-8365D8F4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20D5B-B5DC-20B8-D326-89E03B12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8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5181-4EFA-340B-53E3-6A169E2D4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1663503"/>
            <a:ext cx="4369243" cy="4528870"/>
          </a:xfrm>
        </p:spPr>
        <p:txBody>
          <a:bodyPr anchor="b">
            <a:normAutofit/>
          </a:bodyPr>
          <a:lstStyle/>
          <a:p>
            <a:r>
              <a:rPr lang="es-CR" dirty="0"/>
              <a:t>Percepción del cliente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06A8E-8987-7C56-9887-6C2F26F4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12/1/2023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2C00-1E08-B302-1B36-BBDFA2A5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26141"/>
            <a:ext cx="5143130" cy="5466232"/>
          </a:xfrm>
        </p:spPr>
        <p:txBody>
          <a:bodyPr anchor="t">
            <a:normAutofit/>
          </a:bodyPr>
          <a:lstStyle/>
          <a:p>
            <a:r>
              <a:rPr lang="es-CR" dirty="0"/>
              <a:t>Busca ser percibido como único, de alta calidad y con valor emocional.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73B54-EFDE-2933-DD0B-021B0BE5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16DB3-6370-A81F-7370-05AE0F26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4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4F63-83E4-26FE-149F-D61DC4F02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6" y="741203"/>
            <a:ext cx="6816313" cy="1669185"/>
          </a:xfrm>
        </p:spPr>
        <p:txBody>
          <a:bodyPr anchor="t">
            <a:normAutofit/>
          </a:bodyPr>
          <a:lstStyle/>
          <a:p>
            <a:r>
              <a:rPr lang="es-CR" sz="4800"/>
              <a:t>Evaluación de producto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6B06-E103-2914-1310-192C50B3F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742472"/>
            <a:ext cx="3664693" cy="1656696"/>
          </a:xfrm>
        </p:spPr>
        <p:txBody>
          <a:bodyPr anchor="t">
            <a:normAutofit/>
          </a:bodyPr>
          <a:lstStyle/>
          <a:p>
            <a:r>
              <a:rPr lang="es-CR" dirty="0"/>
              <a:t>Sí, mediante encuestas, revisiones y retroalimentación directa.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0C90A-B264-4701-D66D-9CBB3B0C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12/1/2023</a:t>
            </a:fld>
            <a:endParaRPr lang="en-US"/>
          </a:p>
        </p:txBody>
      </p:sp>
      <p:pic>
        <p:nvPicPr>
          <p:cNvPr id="8" name="Picture 7" descr="Flechas que apuntan a la derecha, mientras que una apunta a la izquierda">
            <a:extLst>
              <a:ext uri="{FF2B5EF4-FFF2-40B4-BE49-F238E27FC236}">
                <a16:creationId xmlns:a16="http://schemas.microsoft.com/office/drawing/2014/main" id="{E0F2A656-DAB9-FDB4-F040-DAABE9121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99" b="25080"/>
          <a:stretch/>
        </p:blipFill>
        <p:spPr>
          <a:xfrm>
            <a:off x="20" y="2876718"/>
            <a:ext cx="12191980" cy="3981282"/>
          </a:xfrm>
          <a:custGeom>
            <a:avLst/>
            <a:gdLst/>
            <a:ahLst/>
            <a:cxnLst/>
            <a:rect l="l" t="t" r="r" b="b"/>
            <a:pathLst>
              <a:path w="12192000" h="3981282">
                <a:moveTo>
                  <a:pt x="678294" y="0"/>
                </a:moveTo>
                <a:lnTo>
                  <a:pt x="6008445" y="0"/>
                </a:lnTo>
                <a:lnTo>
                  <a:pt x="6183555" y="0"/>
                </a:lnTo>
                <a:lnTo>
                  <a:pt x="11513705" y="0"/>
                </a:lnTo>
                <a:cubicBezTo>
                  <a:pt x="11888317" y="0"/>
                  <a:pt x="12192000" y="304240"/>
                  <a:pt x="12192000" y="679539"/>
                </a:cubicBezTo>
                <a:lnTo>
                  <a:pt x="12192000" y="3981282"/>
                </a:lnTo>
                <a:lnTo>
                  <a:pt x="0" y="3981282"/>
                </a:lnTo>
                <a:lnTo>
                  <a:pt x="0" y="679539"/>
                </a:lnTo>
                <a:cubicBezTo>
                  <a:pt x="0" y="304240"/>
                  <a:pt x="303682" y="0"/>
                  <a:pt x="678294" y="0"/>
                </a:cubicBezTo>
                <a:close/>
              </a:path>
            </a:pathLst>
          </a:cu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A8991-3038-89A0-B08D-3C0C7ADE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BDFD-7864-ED3A-D57F-85B683CA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004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EA02-D048-435F-BA8B-98C64B7AA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5331673"/>
            <a:ext cx="6816312" cy="1337079"/>
          </a:xfrm>
        </p:spPr>
        <p:txBody>
          <a:bodyPr anchor="ctr">
            <a:normAutofit/>
          </a:bodyPr>
          <a:lstStyle/>
          <a:p>
            <a:r>
              <a:rPr lang="es-CR" sz="4000"/>
              <a:t>Testimonios en el sitio web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F785B-3881-79D2-402D-31B8E1586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298" y="5482186"/>
            <a:ext cx="3548892" cy="1064301"/>
          </a:xfrm>
        </p:spPr>
        <p:txBody>
          <a:bodyPr anchor="ctr">
            <a:normAutofit/>
          </a:bodyPr>
          <a:lstStyle/>
          <a:p>
            <a:r>
              <a:rPr lang="es-CR" sz="1800"/>
              <a:t>Sí, para brindar credibilidad.</a:t>
            </a:r>
            <a:endParaRPr lang="en-US" sz="1800"/>
          </a:p>
        </p:txBody>
      </p:sp>
      <p:pic>
        <p:nvPicPr>
          <p:cNvPr id="8" name="Picture 7" descr="Marca de exclamación sobre fondo amarillo">
            <a:extLst>
              <a:ext uri="{FF2B5EF4-FFF2-40B4-BE49-F238E27FC236}">
                <a16:creationId xmlns:a16="http://schemas.microsoft.com/office/drawing/2014/main" id="{D4A10415-7CD1-988C-FED4-36D26B476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82" b="768"/>
          <a:stretch/>
        </p:blipFill>
        <p:spPr>
          <a:xfrm>
            <a:off x="20" y="10"/>
            <a:ext cx="12191979" cy="5143490"/>
          </a:xfrm>
          <a:custGeom>
            <a:avLst/>
            <a:gdLst/>
            <a:ahLst/>
            <a:cxnLst/>
            <a:rect l="l" t="t" r="r" b="b"/>
            <a:pathLst>
              <a:path w="12191999" h="5143500">
                <a:moveTo>
                  <a:pt x="0" y="0"/>
                </a:moveTo>
                <a:lnTo>
                  <a:pt x="12191999" y="0"/>
                </a:lnTo>
                <a:lnTo>
                  <a:pt x="12191999" y="4503161"/>
                </a:lnTo>
                <a:lnTo>
                  <a:pt x="12178990" y="4632203"/>
                </a:lnTo>
                <a:cubicBezTo>
                  <a:pt x="12119280" y="4924000"/>
                  <a:pt x="11861099" y="5143500"/>
                  <a:pt x="11551650" y="5143500"/>
                </a:cubicBezTo>
                <a:lnTo>
                  <a:pt x="640350" y="5143500"/>
                </a:lnTo>
                <a:cubicBezTo>
                  <a:pt x="286694" y="5143500"/>
                  <a:pt x="0" y="4856806"/>
                  <a:pt x="0" y="4503150"/>
                </a:cubicBezTo>
                <a:close/>
              </a:path>
            </a:pathLst>
          </a:cu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E95DD-7040-1388-2ACF-99E1811A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12/1/2023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40AD-8F56-A724-05A8-A36A8B5C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7F9EB-4F64-6544-9AF5-F0234B69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9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17D4-074A-93F3-96D9-CBF0B9E5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6" y="755817"/>
            <a:ext cx="4281577" cy="4387684"/>
          </a:xfrm>
        </p:spPr>
        <p:txBody>
          <a:bodyPr anchor="t">
            <a:normAutofit/>
          </a:bodyPr>
          <a:lstStyle/>
          <a:p>
            <a:r>
              <a:rPr lang="es-CR"/>
              <a:t>Ofertas y sección promocional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5BB90-6E23-DCD5-4E62-1E88243C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12/1/2023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59F4-B71E-6204-A2EF-BB39125E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25202"/>
            <a:ext cx="5143130" cy="5278821"/>
          </a:xfrm>
        </p:spPr>
        <p:txBody>
          <a:bodyPr anchor="t">
            <a:normAutofit/>
          </a:bodyPr>
          <a:lstStyle/>
          <a:p>
            <a:r>
              <a:rPr lang="es-CR" dirty="0"/>
              <a:t>Sí, para atraer al público; sección promocional en el sitio web.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007A1-FB98-8CD7-EDA8-40799CD4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8FEB-CD98-D71F-CA1D-551C36AB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00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7F5D-7CEC-17B5-1F79-70D1867B6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6" y="741203"/>
            <a:ext cx="6816313" cy="1669185"/>
          </a:xfrm>
        </p:spPr>
        <p:txBody>
          <a:bodyPr anchor="t">
            <a:normAutofit/>
          </a:bodyPr>
          <a:lstStyle/>
          <a:p>
            <a:r>
              <a:rPr lang="es-CR" sz="4800"/>
              <a:t>No compra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78E2-B3DD-4B36-B34D-EAFF46A48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742472"/>
            <a:ext cx="3664693" cy="1656696"/>
          </a:xfrm>
        </p:spPr>
        <p:txBody>
          <a:bodyPr anchor="t">
            <a:normAutofit/>
          </a:bodyPr>
          <a:lstStyle/>
          <a:p>
            <a:r>
              <a:rPr lang="es-CR" dirty="0"/>
              <a:t>Falta de relevancia o comunicación efectiva de los valores de la marca-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69D0-9700-4BAE-1E34-2EF1EC9A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12/1/2023</a:t>
            </a:fld>
            <a:endParaRPr lang="en-US"/>
          </a:p>
        </p:txBody>
      </p:sp>
      <p:pic>
        <p:nvPicPr>
          <p:cNvPr id="8" name="Picture 7" descr="Persona sosteniendo el mouse">
            <a:extLst>
              <a:ext uri="{FF2B5EF4-FFF2-40B4-BE49-F238E27FC236}">
                <a16:creationId xmlns:a16="http://schemas.microsoft.com/office/drawing/2014/main" id="{091B7CA8-2EA0-673E-685A-EF1991610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29" b="21050"/>
          <a:stretch/>
        </p:blipFill>
        <p:spPr>
          <a:xfrm>
            <a:off x="20" y="2876718"/>
            <a:ext cx="12191980" cy="3981282"/>
          </a:xfrm>
          <a:custGeom>
            <a:avLst/>
            <a:gdLst/>
            <a:ahLst/>
            <a:cxnLst/>
            <a:rect l="l" t="t" r="r" b="b"/>
            <a:pathLst>
              <a:path w="12192000" h="3981282">
                <a:moveTo>
                  <a:pt x="678294" y="0"/>
                </a:moveTo>
                <a:lnTo>
                  <a:pt x="6008445" y="0"/>
                </a:lnTo>
                <a:lnTo>
                  <a:pt x="6183555" y="0"/>
                </a:lnTo>
                <a:lnTo>
                  <a:pt x="11513705" y="0"/>
                </a:lnTo>
                <a:cubicBezTo>
                  <a:pt x="11888317" y="0"/>
                  <a:pt x="12192000" y="304240"/>
                  <a:pt x="12192000" y="679539"/>
                </a:cubicBezTo>
                <a:lnTo>
                  <a:pt x="12192000" y="3981282"/>
                </a:lnTo>
                <a:lnTo>
                  <a:pt x="0" y="3981282"/>
                </a:lnTo>
                <a:lnTo>
                  <a:pt x="0" y="679539"/>
                </a:lnTo>
                <a:cubicBezTo>
                  <a:pt x="0" y="304240"/>
                  <a:pt x="303682" y="0"/>
                  <a:pt x="678294" y="0"/>
                </a:cubicBezTo>
                <a:close/>
              </a:path>
            </a:pathLst>
          </a:cu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AEFC-1170-A62E-F25D-E0D6CBA8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E3AB-0A96-D47B-8DF2-8F9D5EAC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025E-CD8E-A9FA-5F14-9CCA6D448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6" y="741203"/>
            <a:ext cx="6816313" cy="1669185"/>
          </a:xfrm>
        </p:spPr>
        <p:txBody>
          <a:bodyPr anchor="t">
            <a:normAutofit/>
          </a:bodyPr>
          <a:lstStyle/>
          <a:p>
            <a:r>
              <a:rPr lang="es-CR" sz="4800"/>
              <a:t>Entrega física 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B0ED-6870-548D-F97C-6C845000E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742472"/>
            <a:ext cx="3664693" cy="1656696"/>
          </a:xfrm>
        </p:spPr>
        <p:txBody>
          <a:bodyPr anchor="t">
            <a:normAutofit/>
          </a:bodyPr>
          <a:lstStyle/>
          <a:p>
            <a:r>
              <a:rPr lang="es-CR" dirty="0"/>
              <a:t>Utilizan servicios de mensajería.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B5D21-FF58-CB75-A88E-B4EE22F0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12/1/2023</a:t>
            </a:fld>
            <a:endParaRPr lang="en-US"/>
          </a:p>
        </p:txBody>
      </p:sp>
      <p:pic>
        <p:nvPicPr>
          <p:cNvPr id="8" name="Picture 7" descr="Un dron de entrega que lleva un paquete dentro de un almacén">
            <a:extLst>
              <a:ext uri="{FF2B5EF4-FFF2-40B4-BE49-F238E27FC236}">
                <a16:creationId xmlns:a16="http://schemas.microsoft.com/office/drawing/2014/main" id="{E9510716-D049-4B21-8742-F9167FB77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03" b="20344"/>
          <a:stretch/>
        </p:blipFill>
        <p:spPr>
          <a:xfrm>
            <a:off x="20" y="2876718"/>
            <a:ext cx="12191980" cy="3981282"/>
          </a:xfrm>
          <a:custGeom>
            <a:avLst/>
            <a:gdLst/>
            <a:ahLst/>
            <a:cxnLst/>
            <a:rect l="l" t="t" r="r" b="b"/>
            <a:pathLst>
              <a:path w="12192000" h="3981282">
                <a:moveTo>
                  <a:pt x="678294" y="0"/>
                </a:moveTo>
                <a:lnTo>
                  <a:pt x="6008445" y="0"/>
                </a:lnTo>
                <a:lnTo>
                  <a:pt x="6183555" y="0"/>
                </a:lnTo>
                <a:lnTo>
                  <a:pt x="11513705" y="0"/>
                </a:lnTo>
                <a:cubicBezTo>
                  <a:pt x="11888317" y="0"/>
                  <a:pt x="12192000" y="304240"/>
                  <a:pt x="12192000" y="679539"/>
                </a:cubicBezTo>
                <a:lnTo>
                  <a:pt x="12192000" y="3981282"/>
                </a:lnTo>
                <a:lnTo>
                  <a:pt x="0" y="3981282"/>
                </a:lnTo>
                <a:lnTo>
                  <a:pt x="0" y="679539"/>
                </a:lnTo>
                <a:cubicBezTo>
                  <a:pt x="0" y="304240"/>
                  <a:pt x="303682" y="0"/>
                  <a:pt x="678294" y="0"/>
                </a:cubicBezTo>
                <a:close/>
              </a:path>
            </a:pathLst>
          </a:cu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FBF9-129E-18A0-1CAF-3D20FDD2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AD3ED-EEE0-7DD6-6380-32874611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18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55D4-7AAC-CC26-6C76-BD51E206E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6" y="741203"/>
            <a:ext cx="6816313" cy="1669185"/>
          </a:xfrm>
        </p:spPr>
        <p:txBody>
          <a:bodyPr anchor="t">
            <a:normAutofit/>
          </a:bodyPr>
          <a:lstStyle/>
          <a:p>
            <a:r>
              <a:rPr lang="es-CR" sz="4800"/>
              <a:t>Alianzas empresariales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82D4-41C0-EEA0-E896-3A30F849E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742472"/>
            <a:ext cx="3664693" cy="1656696"/>
          </a:xfrm>
        </p:spPr>
        <p:txBody>
          <a:bodyPr anchor="t">
            <a:normAutofit/>
          </a:bodyPr>
          <a:lstStyle/>
          <a:p>
            <a:r>
              <a:rPr lang="es-CR" dirty="0"/>
              <a:t>Sí, alianzas estratégicas para ampliar alcance.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20433-CF4E-1A60-3367-EC8FD885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12/1/2023</a:t>
            </a:fld>
            <a:endParaRPr lang="en-US"/>
          </a:p>
        </p:txBody>
      </p:sp>
      <p:pic>
        <p:nvPicPr>
          <p:cNvPr id="8" name="Picture 7" descr="Manos sujetando las muñecas de otra persona y entrelazadas para formar un círculo">
            <a:extLst>
              <a:ext uri="{FF2B5EF4-FFF2-40B4-BE49-F238E27FC236}">
                <a16:creationId xmlns:a16="http://schemas.microsoft.com/office/drawing/2014/main" id="{41C00038-C09E-3596-ED7C-962366BAA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96" b="40583"/>
          <a:stretch/>
        </p:blipFill>
        <p:spPr>
          <a:xfrm>
            <a:off x="20" y="2876718"/>
            <a:ext cx="12191980" cy="3981282"/>
          </a:xfrm>
          <a:custGeom>
            <a:avLst/>
            <a:gdLst/>
            <a:ahLst/>
            <a:cxnLst/>
            <a:rect l="l" t="t" r="r" b="b"/>
            <a:pathLst>
              <a:path w="12192000" h="3981282">
                <a:moveTo>
                  <a:pt x="678294" y="0"/>
                </a:moveTo>
                <a:lnTo>
                  <a:pt x="6008445" y="0"/>
                </a:lnTo>
                <a:lnTo>
                  <a:pt x="6183555" y="0"/>
                </a:lnTo>
                <a:lnTo>
                  <a:pt x="11513705" y="0"/>
                </a:lnTo>
                <a:cubicBezTo>
                  <a:pt x="11888317" y="0"/>
                  <a:pt x="12192000" y="304240"/>
                  <a:pt x="12192000" y="679539"/>
                </a:cubicBezTo>
                <a:lnTo>
                  <a:pt x="12192000" y="3981282"/>
                </a:lnTo>
                <a:lnTo>
                  <a:pt x="0" y="3981282"/>
                </a:lnTo>
                <a:lnTo>
                  <a:pt x="0" y="679539"/>
                </a:lnTo>
                <a:cubicBezTo>
                  <a:pt x="0" y="304240"/>
                  <a:pt x="303682" y="0"/>
                  <a:pt x="678294" y="0"/>
                </a:cubicBezTo>
                <a:close/>
              </a:path>
            </a:pathLst>
          </a:cu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C3E47-892A-B013-FD26-7278F644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C853-2EFE-4B25-DD90-C4071ADE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99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E39-9245-9564-139B-F3974FAF3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6" y="741203"/>
            <a:ext cx="6816313" cy="1669185"/>
          </a:xfrm>
        </p:spPr>
        <p:txBody>
          <a:bodyPr anchor="t">
            <a:normAutofit/>
          </a:bodyPr>
          <a:lstStyle/>
          <a:p>
            <a:r>
              <a:rPr lang="es-CR" sz="4800"/>
              <a:t>Cambio en apariencia virtual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BE79-4D08-2CF0-7749-0BF76D7C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742472"/>
            <a:ext cx="3664693" cy="1656696"/>
          </a:xfrm>
        </p:spPr>
        <p:txBody>
          <a:bodyPr anchor="t">
            <a:normAutofit/>
          </a:bodyPr>
          <a:lstStyle/>
          <a:p>
            <a:r>
              <a:rPr lang="es-CR" dirty="0"/>
              <a:t>Mantenerse actualizado y mejorar la percepción de la marca.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90519-4F06-640F-5F00-AFA92D89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12/1/2023</a:t>
            </a:fld>
            <a:endParaRPr lang="en-US"/>
          </a:p>
        </p:txBody>
      </p:sp>
      <p:pic>
        <p:nvPicPr>
          <p:cNvPr id="8" name="Picture 7" descr="Gráfico">
            <a:extLst>
              <a:ext uri="{FF2B5EF4-FFF2-40B4-BE49-F238E27FC236}">
                <a16:creationId xmlns:a16="http://schemas.microsoft.com/office/drawing/2014/main" id="{FB79FDC3-0F57-CDB7-FE55-2D254842A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57" b="24895"/>
          <a:stretch/>
        </p:blipFill>
        <p:spPr>
          <a:xfrm>
            <a:off x="20" y="2876718"/>
            <a:ext cx="12191980" cy="3981282"/>
          </a:xfrm>
          <a:custGeom>
            <a:avLst/>
            <a:gdLst/>
            <a:ahLst/>
            <a:cxnLst/>
            <a:rect l="l" t="t" r="r" b="b"/>
            <a:pathLst>
              <a:path w="12192000" h="3981282">
                <a:moveTo>
                  <a:pt x="678294" y="0"/>
                </a:moveTo>
                <a:lnTo>
                  <a:pt x="6008445" y="0"/>
                </a:lnTo>
                <a:lnTo>
                  <a:pt x="6183555" y="0"/>
                </a:lnTo>
                <a:lnTo>
                  <a:pt x="11513705" y="0"/>
                </a:lnTo>
                <a:cubicBezTo>
                  <a:pt x="11888317" y="0"/>
                  <a:pt x="12192000" y="304240"/>
                  <a:pt x="12192000" y="679539"/>
                </a:cubicBezTo>
                <a:lnTo>
                  <a:pt x="12192000" y="3981282"/>
                </a:lnTo>
                <a:lnTo>
                  <a:pt x="0" y="3981282"/>
                </a:lnTo>
                <a:lnTo>
                  <a:pt x="0" y="679539"/>
                </a:lnTo>
                <a:cubicBezTo>
                  <a:pt x="0" y="304240"/>
                  <a:pt x="303682" y="0"/>
                  <a:pt x="678294" y="0"/>
                </a:cubicBezTo>
                <a:close/>
              </a:path>
            </a:pathLst>
          </a:cu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A1AF1-E358-9FF4-2D35-FBEFB15F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92782-C05F-8191-3DFB-12C87B8A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32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rimer plano de un eslabón de cadena">
            <a:extLst>
              <a:ext uri="{FF2B5EF4-FFF2-40B4-BE49-F238E27FC236}">
                <a16:creationId xmlns:a16="http://schemas.microsoft.com/office/drawing/2014/main" id="{72F6CB52-3A6E-B1C5-5966-B84B4F72A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3" r="19690" b="-2"/>
          <a:stretch/>
        </p:blipFill>
        <p:spPr>
          <a:xfrm>
            <a:off x="4157001" y="-1"/>
            <a:ext cx="8035000" cy="6858001"/>
          </a:xfrm>
          <a:custGeom>
            <a:avLst/>
            <a:gdLst/>
            <a:ahLst/>
            <a:cxnLst/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FBDD1D-0399-8D84-A8BC-229D9F49D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52" y="752136"/>
            <a:ext cx="3944703" cy="3553163"/>
          </a:xfrm>
        </p:spPr>
        <p:txBody>
          <a:bodyPr anchor="t">
            <a:normAutofit/>
          </a:bodyPr>
          <a:lstStyle/>
          <a:p>
            <a:r>
              <a:rPr lang="en-US" sz="4800" dirty="0" err="1"/>
              <a:t>Producto</a:t>
            </a:r>
            <a:r>
              <a:rPr lang="en-US" sz="4800" dirty="0"/>
              <a:t> clave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F4D2-86A0-F69B-4911-C0722B0E6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252" y="4762123"/>
            <a:ext cx="3698627" cy="1257678"/>
          </a:xfrm>
        </p:spPr>
        <p:txBody>
          <a:bodyPr anchor="b">
            <a:normAutofit/>
          </a:bodyPr>
          <a:lstStyle/>
          <a:p>
            <a:r>
              <a:rPr lang="en-US" dirty="0" err="1"/>
              <a:t>Accesorios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collares</a:t>
            </a:r>
            <a:r>
              <a:rPr lang="en-US" dirty="0"/>
              <a:t>, </a:t>
            </a:r>
            <a:r>
              <a:rPr lang="en-US" dirty="0" err="1"/>
              <a:t>pulseras</a:t>
            </a:r>
            <a:r>
              <a:rPr lang="en-US" dirty="0"/>
              <a:t> y </a:t>
            </a:r>
            <a:r>
              <a:rPr lang="en-US" dirty="0" err="1"/>
              <a:t>anillos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D0168-4323-F979-1F04-7A44CB2A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93478-1204-0FE3-5C39-5F94368D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02ED5-3D19-615C-4916-F9D8997A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38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6152-6734-8A97-BA49-140ADDFEE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5331673"/>
            <a:ext cx="6816312" cy="1337079"/>
          </a:xfrm>
        </p:spPr>
        <p:txBody>
          <a:bodyPr anchor="ctr">
            <a:normAutofit/>
          </a:bodyPr>
          <a:lstStyle/>
          <a:p>
            <a:r>
              <a:rPr lang="es-CR" sz="4000"/>
              <a:t>Aplicación futura 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E510-DF50-254A-607C-B8819D91B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298" y="5482186"/>
            <a:ext cx="3548892" cy="1064301"/>
          </a:xfrm>
        </p:spPr>
        <p:txBody>
          <a:bodyPr anchor="ctr">
            <a:normAutofit/>
          </a:bodyPr>
          <a:lstStyle/>
          <a:p>
            <a:r>
              <a:rPr lang="es-CR" sz="1800"/>
              <a:t>Dependerá de los factores externos y monetarios.</a:t>
            </a:r>
            <a:endParaRPr lang="en-US" sz="1800"/>
          </a:p>
        </p:txBody>
      </p:sp>
      <p:pic>
        <p:nvPicPr>
          <p:cNvPr id="8" name="Picture 7" descr="Gráfico en un documento con un bolígrafo">
            <a:extLst>
              <a:ext uri="{FF2B5EF4-FFF2-40B4-BE49-F238E27FC236}">
                <a16:creationId xmlns:a16="http://schemas.microsoft.com/office/drawing/2014/main" id="{882D1FEC-7817-8EA7-4D93-45E8E48A8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44" b="24754"/>
          <a:stretch/>
        </p:blipFill>
        <p:spPr>
          <a:xfrm>
            <a:off x="20" y="10"/>
            <a:ext cx="12191979" cy="5143490"/>
          </a:xfrm>
          <a:custGeom>
            <a:avLst/>
            <a:gdLst/>
            <a:ahLst/>
            <a:cxnLst/>
            <a:rect l="l" t="t" r="r" b="b"/>
            <a:pathLst>
              <a:path w="12191999" h="5143500">
                <a:moveTo>
                  <a:pt x="0" y="0"/>
                </a:moveTo>
                <a:lnTo>
                  <a:pt x="12191999" y="0"/>
                </a:lnTo>
                <a:lnTo>
                  <a:pt x="12191999" y="4503161"/>
                </a:lnTo>
                <a:lnTo>
                  <a:pt x="12178990" y="4632203"/>
                </a:lnTo>
                <a:cubicBezTo>
                  <a:pt x="12119280" y="4924000"/>
                  <a:pt x="11861099" y="5143500"/>
                  <a:pt x="11551650" y="5143500"/>
                </a:cubicBezTo>
                <a:lnTo>
                  <a:pt x="640350" y="5143500"/>
                </a:lnTo>
                <a:cubicBezTo>
                  <a:pt x="286694" y="5143500"/>
                  <a:pt x="0" y="4856806"/>
                  <a:pt x="0" y="4503150"/>
                </a:cubicBezTo>
                <a:close/>
              </a:path>
            </a:pathLst>
          </a:cu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A44B8-8DF9-79C2-9DA7-CC816013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12/1/2023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61BC7-0449-0A84-448F-9C5A9381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EF160-1E84-C079-907E-B5AE8549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59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A689-A0B6-2F54-2C76-DD2993F6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825F-8D2A-38C5-230F-1ED39C2EF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13BB4-DE01-C3FB-97A8-847D0BBB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A3C04-299F-FACC-BD30-3E3F8A4B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4D472-F40E-41C9-69E0-B3FB74A7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7897-8C7B-0AF9-FC35-B526EDE61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9" y="745440"/>
            <a:ext cx="4797011" cy="3559859"/>
          </a:xfrm>
        </p:spPr>
        <p:txBody>
          <a:bodyPr anchor="t">
            <a:normAutofit/>
          </a:bodyPr>
          <a:lstStyle/>
          <a:p>
            <a:r>
              <a:rPr lang="en-US" sz="4800"/>
              <a:t>Público meta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A17C-BE94-65D8-F9A4-F80A2F33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388" y="4513197"/>
            <a:ext cx="4008779" cy="1506603"/>
          </a:xfrm>
        </p:spPr>
        <p:txBody>
          <a:bodyPr anchor="b">
            <a:normAutofit/>
          </a:bodyPr>
          <a:lstStyle/>
          <a:p>
            <a:r>
              <a:rPr lang="es-CR" dirty="0"/>
              <a:t>Mujeres de 18 a 40 años.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29D20-9D26-6063-20CF-FF984ABF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/>
              <a:pPr>
                <a:spcAft>
                  <a:spcPts val="600"/>
                </a:spcAft>
              </a:pPr>
              <a:t>12/1/2023</a:t>
            </a:fld>
            <a:endParaRPr lang="en-US"/>
          </a:p>
        </p:txBody>
      </p:sp>
      <p:pic>
        <p:nvPicPr>
          <p:cNvPr id="8" name="Picture 7" descr="Vista trasera de filas de personas que están viendo una película en una sala de cine">
            <a:extLst>
              <a:ext uri="{FF2B5EF4-FFF2-40B4-BE49-F238E27FC236}">
                <a16:creationId xmlns:a16="http://schemas.microsoft.com/office/drawing/2014/main" id="{C09BE970-803B-D5A6-05B3-5A198E88D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6" r="23450" b="-1"/>
          <a:stretch/>
        </p:blipFill>
        <p:spPr>
          <a:xfrm>
            <a:off x="6101169" y="10"/>
            <a:ext cx="6090831" cy="6857990"/>
          </a:xfrm>
          <a:custGeom>
            <a:avLst/>
            <a:gdLst/>
            <a:ahLst/>
            <a:cxnLst/>
            <a:rect l="l" t="t" r="r" b="b"/>
            <a:pathLst>
              <a:path w="6090831" h="6858000">
                <a:moveTo>
                  <a:pt x="677913" y="0"/>
                </a:moveTo>
                <a:lnTo>
                  <a:pt x="6090831" y="0"/>
                </a:lnTo>
                <a:lnTo>
                  <a:pt x="609083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4B16D-5726-B8AD-D045-86F32866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6669-DEAA-6ACC-2EC4-A562C1A5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322F-92A3-0003-4169-170940FE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7" y="2088277"/>
            <a:ext cx="4281577" cy="4519046"/>
          </a:xfrm>
        </p:spPr>
        <p:txBody>
          <a:bodyPr anchor="t">
            <a:normAutofit/>
          </a:bodyPr>
          <a:lstStyle/>
          <a:p>
            <a:r>
              <a:rPr lang="es-CR" dirty="0"/>
              <a:t>FODA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DEA9D-1930-F37E-493B-48B21279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12/1/2023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B7FC7-430F-7D05-5886-EC06E88A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85232"/>
            <a:ext cx="5143130" cy="4549661"/>
          </a:xfrm>
        </p:spPr>
        <p:txBody>
          <a:bodyPr anchor="t">
            <a:normAutofit/>
          </a:bodyPr>
          <a:lstStyle/>
          <a:p>
            <a:r>
              <a:rPr lang="es-CR" dirty="0"/>
              <a:t>Fortalezas: Variedad de productos, enfoque en el público objetivo.</a:t>
            </a:r>
          </a:p>
          <a:p>
            <a:endParaRPr lang="es-CR" dirty="0"/>
          </a:p>
          <a:p>
            <a:r>
              <a:rPr lang="es-CR" dirty="0"/>
              <a:t>Oportunidades: Mercado en crecimiento, potencial presencia online.</a:t>
            </a:r>
          </a:p>
          <a:p>
            <a:endParaRPr lang="es-CR" dirty="0"/>
          </a:p>
          <a:p>
            <a:r>
              <a:rPr lang="es-CR" dirty="0"/>
              <a:t>Debilidades: Dependencia de tendencias, falta de presencia online.</a:t>
            </a:r>
          </a:p>
          <a:p>
            <a:endParaRPr lang="es-CR" dirty="0"/>
          </a:p>
          <a:p>
            <a:r>
              <a:rPr lang="es-CR" dirty="0"/>
              <a:t>Amenazas: Competencia fuerte, cambios económicos.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A38BE-17A9-7E59-1D8C-B64B4865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51370-DD16-C450-2038-03F9AFE4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5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5354-1F1C-1A89-D2A1-39ECEF90D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9" y="745440"/>
            <a:ext cx="6138594" cy="4398060"/>
          </a:xfrm>
        </p:spPr>
        <p:txBody>
          <a:bodyPr>
            <a:normAutofit/>
          </a:bodyPr>
          <a:lstStyle/>
          <a:p>
            <a:r>
              <a:rPr lang="es-CR" dirty="0"/>
              <a:t>Ventajas competitivas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8E6C-3BB7-FBF8-50FF-A74FD174C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4573" y="739964"/>
            <a:ext cx="3343564" cy="2689035"/>
          </a:xfrm>
        </p:spPr>
        <p:txBody>
          <a:bodyPr anchor="t">
            <a:normAutofit/>
          </a:bodyPr>
          <a:lstStyle/>
          <a:p>
            <a:r>
              <a:rPr lang="es-CR" dirty="0"/>
              <a:t>Diferenciación a través de historias únicas, desventaja si carecen de presencia online.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EA5DB-FC87-8641-2320-20E8EAC2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08890-8E24-5130-4428-51BD9BB2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942BC-453D-97DE-71D1-1C1CD1EB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2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0D8F-F572-42F0-E7BF-BA517DAB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1629883"/>
            <a:ext cx="4281577" cy="4519046"/>
          </a:xfrm>
        </p:spPr>
        <p:txBody>
          <a:bodyPr anchor="t">
            <a:normAutofit/>
          </a:bodyPr>
          <a:lstStyle/>
          <a:p>
            <a:r>
              <a:rPr lang="es-CR" dirty="0"/>
              <a:t>Redes sociales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58476-B25A-C2F4-9938-5ED9EB68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12/1/2023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1DF-984B-054D-3239-A6D1D0DD1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99268"/>
            <a:ext cx="5143130" cy="4549661"/>
          </a:xfrm>
        </p:spPr>
        <p:txBody>
          <a:bodyPr anchor="t">
            <a:normAutofit/>
          </a:bodyPr>
          <a:lstStyle/>
          <a:p>
            <a:r>
              <a:rPr lang="es-CR" dirty="0"/>
              <a:t>Instagram: https://www.instagram.com/kw.storecr/</a:t>
            </a:r>
          </a:p>
          <a:p>
            <a:endParaRPr lang="es-CR" dirty="0"/>
          </a:p>
          <a:p>
            <a:r>
              <a:rPr lang="es-CR" dirty="0"/>
              <a:t>Facebook: https://www.facebook.com/profile.php?id=100039441407151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1026E-0C34-D04A-3CE9-FD525378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B8B24-2363-9734-ABC0-9D6921A5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E67A-7FC5-EA73-83DF-A0FDC5B57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5331673"/>
            <a:ext cx="6816312" cy="1337079"/>
          </a:xfrm>
        </p:spPr>
        <p:txBody>
          <a:bodyPr anchor="ctr">
            <a:normAutofit/>
          </a:bodyPr>
          <a:lstStyle/>
          <a:p>
            <a:r>
              <a:rPr lang="es-CR" sz="4000"/>
              <a:t>Estrategia de mercado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ED78A-C145-ADCB-9C76-1861DB4F4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298" y="5482186"/>
            <a:ext cx="3548892" cy="1064301"/>
          </a:xfrm>
        </p:spPr>
        <p:txBody>
          <a:bodyPr anchor="ctr">
            <a:normAutofit/>
          </a:bodyPr>
          <a:lstStyle/>
          <a:p>
            <a:r>
              <a:rPr lang="es-CR" sz="1700" dirty="0"/>
              <a:t>Enfoque en conexión emocional y originalidad; alineada con objetivos de diferenciación.</a:t>
            </a:r>
            <a:endParaRPr lang="en-US" sz="1700" dirty="0"/>
          </a:p>
        </p:txBody>
      </p:sp>
      <p:pic>
        <p:nvPicPr>
          <p:cNvPr id="8" name="Picture 7" descr="Tres flechas en el centro de la diana">
            <a:extLst>
              <a:ext uri="{FF2B5EF4-FFF2-40B4-BE49-F238E27FC236}">
                <a16:creationId xmlns:a16="http://schemas.microsoft.com/office/drawing/2014/main" id="{B41C5C5D-064D-A64D-2148-9454BB418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92"/>
          <a:stretch/>
        </p:blipFill>
        <p:spPr>
          <a:xfrm>
            <a:off x="20" y="10"/>
            <a:ext cx="12191979" cy="5143490"/>
          </a:xfrm>
          <a:custGeom>
            <a:avLst/>
            <a:gdLst/>
            <a:ahLst/>
            <a:cxnLst/>
            <a:rect l="l" t="t" r="r" b="b"/>
            <a:pathLst>
              <a:path w="12191999" h="5143500">
                <a:moveTo>
                  <a:pt x="0" y="0"/>
                </a:moveTo>
                <a:lnTo>
                  <a:pt x="12191999" y="0"/>
                </a:lnTo>
                <a:lnTo>
                  <a:pt x="12191999" y="4503161"/>
                </a:lnTo>
                <a:lnTo>
                  <a:pt x="12178990" y="4632203"/>
                </a:lnTo>
                <a:cubicBezTo>
                  <a:pt x="12119280" y="4924000"/>
                  <a:pt x="11861099" y="5143500"/>
                  <a:pt x="11551650" y="5143500"/>
                </a:cubicBezTo>
                <a:lnTo>
                  <a:pt x="640350" y="5143500"/>
                </a:lnTo>
                <a:cubicBezTo>
                  <a:pt x="286694" y="5143500"/>
                  <a:pt x="0" y="4856806"/>
                  <a:pt x="0" y="4503150"/>
                </a:cubicBezTo>
                <a:close/>
              </a:path>
            </a:pathLst>
          </a:cu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CAA4E-FEFB-BE98-DE88-E4E10901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12/1/2023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9F0B-E92A-A5F8-4131-18E32485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4EE5-6D17-1858-4234-437F5198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5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0E2B-DE61-9652-B6C5-ACB521F11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5331673"/>
            <a:ext cx="6816312" cy="1337079"/>
          </a:xfrm>
        </p:spPr>
        <p:txBody>
          <a:bodyPr anchor="ctr">
            <a:normAutofit/>
          </a:bodyPr>
          <a:lstStyle/>
          <a:p>
            <a:r>
              <a:rPr lang="es-CR" sz="4000" dirty="0"/>
              <a:t>Clientes actuales y metas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A1B1-1167-F016-A444-940E00FF1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298" y="5482186"/>
            <a:ext cx="3548892" cy="1064301"/>
          </a:xfrm>
        </p:spPr>
        <p:txBody>
          <a:bodyPr anchor="ctr">
            <a:normAutofit/>
          </a:bodyPr>
          <a:lstStyle/>
          <a:p>
            <a:r>
              <a:rPr lang="es-CR" sz="1800"/>
              <a:t>Mujeres de 18 a 40 años; meta de ampliar la base de clientes.</a:t>
            </a:r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DD8E32-851F-2DDB-7AB1-6684E13CE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00" b="5900"/>
          <a:stretch/>
        </p:blipFill>
        <p:spPr>
          <a:xfrm>
            <a:off x="20" y="10"/>
            <a:ext cx="12191979" cy="5143490"/>
          </a:xfrm>
          <a:custGeom>
            <a:avLst/>
            <a:gdLst/>
            <a:ahLst/>
            <a:cxnLst/>
            <a:rect l="l" t="t" r="r" b="b"/>
            <a:pathLst>
              <a:path w="12191999" h="5143500">
                <a:moveTo>
                  <a:pt x="0" y="0"/>
                </a:moveTo>
                <a:lnTo>
                  <a:pt x="12191999" y="0"/>
                </a:lnTo>
                <a:lnTo>
                  <a:pt x="12191999" y="4503161"/>
                </a:lnTo>
                <a:lnTo>
                  <a:pt x="12178990" y="4632203"/>
                </a:lnTo>
                <a:cubicBezTo>
                  <a:pt x="12119280" y="4924000"/>
                  <a:pt x="11861099" y="5143500"/>
                  <a:pt x="11551650" y="5143500"/>
                </a:cubicBezTo>
                <a:lnTo>
                  <a:pt x="640350" y="5143500"/>
                </a:lnTo>
                <a:cubicBezTo>
                  <a:pt x="286694" y="5143500"/>
                  <a:pt x="0" y="4856806"/>
                  <a:pt x="0" y="4503150"/>
                </a:cubicBezTo>
                <a:close/>
              </a:path>
            </a:pathLst>
          </a:cu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5F2DA-AB17-1061-3F8E-1C327EA2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12/1/2023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17578-8BE7-5F18-49E5-C9AD8BD5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C485-AEB7-9D9D-9DE0-8BF4F60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6F07-8BC1-0279-9899-812B33388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5331673"/>
            <a:ext cx="6816312" cy="1337079"/>
          </a:xfrm>
        </p:spPr>
        <p:txBody>
          <a:bodyPr anchor="ctr">
            <a:normAutofit/>
          </a:bodyPr>
          <a:lstStyle/>
          <a:p>
            <a:r>
              <a:rPr lang="es-CR" sz="4000"/>
              <a:t>Historias de producto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2A6A2-5750-D2A9-50B0-610057054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298" y="5482186"/>
            <a:ext cx="3548892" cy="1064301"/>
          </a:xfrm>
        </p:spPr>
        <p:txBody>
          <a:bodyPr anchor="ctr">
            <a:normAutofit/>
          </a:bodyPr>
          <a:lstStyle/>
          <a:p>
            <a:r>
              <a:rPr lang="es-CR" sz="1800" dirty="0"/>
              <a:t>Sí, historias únicas que resaltan artesanía e inspiración.</a:t>
            </a:r>
            <a:endParaRPr lang="en-US" sz="1800" dirty="0"/>
          </a:p>
        </p:txBody>
      </p:sp>
      <p:pic>
        <p:nvPicPr>
          <p:cNvPr id="8" name="Picture 7" descr="Un grupo de figuras de palos de madera multicolores">
            <a:extLst>
              <a:ext uri="{FF2B5EF4-FFF2-40B4-BE49-F238E27FC236}">
                <a16:creationId xmlns:a16="http://schemas.microsoft.com/office/drawing/2014/main" id="{06F8A17B-1DA0-45E6-419A-466B3E9B8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85" b="16694"/>
          <a:stretch/>
        </p:blipFill>
        <p:spPr>
          <a:xfrm>
            <a:off x="20" y="10"/>
            <a:ext cx="12191979" cy="5143490"/>
          </a:xfrm>
          <a:custGeom>
            <a:avLst/>
            <a:gdLst/>
            <a:ahLst/>
            <a:cxnLst/>
            <a:rect l="l" t="t" r="r" b="b"/>
            <a:pathLst>
              <a:path w="12191999" h="5143500">
                <a:moveTo>
                  <a:pt x="0" y="0"/>
                </a:moveTo>
                <a:lnTo>
                  <a:pt x="12191999" y="0"/>
                </a:lnTo>
                <a:lnTo>
                  <a:pt x="12191999" y="4503161"/>
                </a:lnTo>
                <a:lnTo>
                  <a:pt x="12178990" y="4632203"/>
                </a:lnTo>
                <a:cubicBezTo>
                  <a:pt x="12119280" y="4924000"/>
                  <a:pt x="11861099" y="5143500"/>
                  <a:pt x="11551650" y="5143500"/>
                </a:cubicBezTo>
                <a:lnTo>
                  <a:pt x="640350" y="5143500"/>
                </a:lnTo>
                <a:cubicBezTo>
                  <a:pt x="286694" y="5143500"/>
                  <a:pt x="0" y="4856806"/>
                  <a:pt x="0" y="4503150"/>
                </a:cubicBezTo>
                <a:close/>
              </a:path>
            </a:pathLst>
          </a:cu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DDE34-7DB5-DEC6-F0D7-5BA2E16E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12/1/2023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46FEE-8800-F8E9-72FF-3CAE9AFD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8C6E9-4ECD-4EED-C467-743CBF2B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81901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DarkSeedLeftStep">
      <a:dk1>
        <a:srgbClr val="000000"/>
      </a:dk1>
      <a:lt1>
        <a:srgbClr val="FFFFFF"/>
      </a:lt1>
      <a:dk2>
        <a:srgbClr val="30271B"/>
      </a:dk2>
      <a:lt2>
        <a:srgbClr val="F1F0F3"/>
      </a:lt2>
      <a:accent1>
        <a:srgbClr val="89AD44"/>
      </a:accent1>
      <a:accent2>
        <a:srgbClr val="ACA339"/>
      </a:accent2>
      <a:accent3>
        <a:srgbClr val="C3894D"/>
      </a:accent3>
      <a:accent4>
        <a:srgbClr val="B1463B"/>
      </a:accent4>
      <a:accent5>
        <a:srgbClr val="C34D73"/>
      </a:accent5>
      <a:accent6>
        <a:srgbClr val="B13B93"/>
      </a:accent6>
      <a:hlink>
        <a:srgbClr val="C2485B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414</Words>
  <Application>Microsoft Office PowerPoint</Application>
  <PresentationFormat>Widescreen</PresentationFormat>
  <Paragraphs>108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Neue Haas Grotesk Text Pro</vt:lpstr>
      <vt:lpstr>DylanVTI</vt:lpstr>
      <vt:lpstr>Plan de marketing para kw.storecr</vt:lpstr>
      <vt:lpstr>Producto clave</vt:lpstr>
      <vt:lpstr>Público meta</vt:lpstr>
      <vt:lpstr>FODA</vt:lpstr>
      <vt:lpstr>Ventajas competitivas</vt:lpstr>
      <vt:lpstr>Redes sociales</vt:lpstr>
      <vt:lpstr>Estrategia de mercado</vt:lpstr>
      <vt:lpstr>Clientes actuales y metas</vt:lpstr>
      <vt:lpstr>Historias de producto</vt:lpstr>
      <vt:lpstr>Competencia actual</vt:lpstr>
      <vt:lpstr>Mensaje estratégico </vt:lpstr>
      <vt:lpstr>Percepción del cliente</vt:lpstr>
      <vt:lpstr>Evaluación de producto</vt:lpstr>
      <vt:lpstr>Testimonios en el sitio web</vt:lpstr>
      <vt:lpstr>Ofertas y sección promocional</vt:lpstr>
      <vt:lpstr>No compra</vt:lpstr>
      <vt:lpstr>Entrega física </vt:lpstr>
      <vt:lpstr>Alianzas empresariales</vt:lpstr>
      <vt:lpstr>Cambio en apariencia virtual</vt:lpstr>
      <vt:lpstr>Aplicación futura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marketing para kw.storecr</dc:title>
  <dc:creator>Karolina Chan</dc:creator>
  <cp:lastModifiedBy>Karolina Chan</cp:lastModifiedBy>
  <cp:revision>1</cp:revision>
  <dcterms:created xsi:type="dcterms:W3CDTF">2023-12-02T01:45:27Z</dcterms:created>
  <dcterms:modified xsi:type="dcterms:W3CDTF">2023-12-02T02:12:55Z</dcterms:modified>
</cp:coreProperties>
</file>