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3600450" cy="1439863"/>
  <p:notesSz cx="6858000" cy="9144000"/>
  <p:defaultTextStyle>
    <a:defPPr>
      <a:defRPr lang="de-DE"/>
    </a:defPPr>
    <a:lvl1pPr marL="0" algn="l" defTabSz="287941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143970" algn="l" defTabSz="287941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287941" algn="l" defTabSz="287941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431911" algn="l" defTabSz="287941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575881" algn="l" defTabSz="287941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719854" algn="l" defTabSz="287941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863824" algn="l" defTabSz="287941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007794" algn="l" defTabSz="287941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151765" algn="l" defTabSz="287941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3768" y="-2064"/>
      </p:cViewPr>
      <p:guideLst>
        <p:guide orient="horz" pos="454"/>
        <p:guide pos="113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70035" y="447292"/>
            <a:ext cx="3060382" cy="30863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40068" y="815922"/>
            <a:ext cx="2520316" cy="36796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439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879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31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758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198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638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077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151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19.06.2013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19.06.2013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2610327" y="57663"/>
            <a:ext cx="810102" cy="1228549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80022" y="57663"/>
            <a:ext cx="2370296" cy="1228549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19.06.2013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19.06.2013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4411" y="925246"/>
            <a:ext cx="3060382" cy="285973"/>
          </a:xfrm>
        </p:spPr>
        <p:txBody>
          <a:bodyPr anchor="t"/>
          <a:lstStyle>
            <a:lvl1pPr algn="l">
              <a:defRPr sz="13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84411" y="610277"/>
            <a:ext cx="3060382" cy="314970"/>
          </a:xfrm>
        </p:spPr>
        <p:txBody>
          <a:bodyPr anchor="b"/>
          <a:lstStyle>
            <a:lvl1pPr marL="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1pPr>
            <a:lvl2pPr marL="14397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2pPr>
            <a:lvl3pPr marL="287941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3pPr>
            <a:lvl4pPr marL="431911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4pPr>
            <a:lvl5pPr marL="575881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5pPr>
            <a:lvl6pPr marL="719854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6pPr>
            <a:lvl7pPr marL="863824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7pPr>
            <a:lvl8pPr marL="1007794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8pPr>
            <a:lvl9pPr marL="1151765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19.06.2013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80023" y="335968"/>
            <a:ext cx="1590198" cy="950243"/>
          </a:xfrm>
        </p:spPr>
        <p:txBody>
          <a:bodyPr/>
          <a:lstStyle>
            <a:lvl1pPr>
              <a:defRPr sz="900"/>
            </a:lvl1pPr>
            <a:lvl2pPr>
              <a:defRPr sz="7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830231" y="335968"/>
            <a:ext cx="1590198" cy="950243"/>
          </a:xfrm>
        </p:spPr>
        <p:txBody>
          <a:bodyPr/>
          <a:lstStyle>
            <a:lvl1pPr>
              <a:defRPr sz="900"/>
            </a:lvl1pPr>
            <a:lvl2pPr>
              <a:defRPr sz="7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19.06.2013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80022" y="322303"/>
            <a:ext cx="1590824" cy="134321"/>
          </a:xfrm>
        </p:spPr>
        <p:txBody>
          <a:bodyPr anchor="b"/>
          <a:lstStyle>
            <a:lvl1pPr marL="0" indent="0">
              <a:buNone/>
              <a:defRPr sz="700" b="1"/>
            </a:lvl1pPr>
            <a:lvl2pPr marL="143970" indent="0">
              <a:buNone/>
              <a:defRPr sz="600" b="1"/>
            </a:lvl2pPr>
            <a:lvl3pPr marL="287941" indent="0">
              <a:buNone/>
              <a:defRPr sz="600" b="1"/>
            </a:lvl3pPr>
            <a:lvl4pPr marL="431911" indent="0">
              <a:buNone/>
              <a:defRPr sz="600" b="1"/>
            </a:lvl4pPr>
            <a:lvl5pPr marL="575881" indent="0">
              <a:buNone/>
              <a:defRPr sz="600" b="1"/>
            </a:lvl5pPr>
            <a:lvl6pPr marL="719854" indent="0">
              <a:buNone/>
              <a:defRPr sz="600" b="1"/>
            </a:lvl6pPr>
            <a:lvl7pPr marL="863824" indent="0">
              <a:buNone/>
              <a:defRPr sz="600" b="1"/>
            </a:lvl7pPr>
            <a:lvl8pPr marL="1007794" indent="0">
              <a:buNone/>
              <a:defRPr sz="600" b="1"/>
            </a:lvl8pPr>
            <a:lvl9pPr marL="1151765" indent="0">
              <a:buNone/>
              <a:defRPr sz="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80022" y="456624"/>
            <a:ext cx="1590824" cy="829587"/>
          </a:xfrm>
        </p:spPr>
        <p:txBody>
          <a:bodyPr/>
          <a:lstStyle>
            <a:lvl1pPr>
              <a:defRPr sz="700"/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1828980" y="322303"/>
            <a:ext cx="1591448" cy="134321"/>
          </a:xfrm>
        </p:spPr>
        <p:txBody>
          <a:bodyPr anchor="b"/>
          <a:lstStyle>
            <a:lvl1pPr marL="0" indent="0">
              <a:buNone/>
              <a:defRPr sz="700" b="1"/>
            </a:lvl1pPr>
            <a:lvl2pPr marL="143970" indent="0">
              <a:buNone/>
              <a:defRPr sz="600" b="1"/>
            </a:lvl2pPr>
            <a:lvl3pPr marL="287941" indent="0">
              <a:buNone/>
              <a:defRPr sz="600" b="1"/>
            </a:lvl3pPr>
            <a:lvl4pPr marL="431911" indent="0">
              <a:buNone/>
              <a:defRPr sz="600" b="1"/>
            </a:lvl4pPr>
            <a:lvl5pPr marL="575881" indent="0">
              <a:buNone/>
              <a:defRPr sz="600" b="1"/>
            </a:lvl5pPr>
            <a:lvl6pPr marL="719854" indent="0">
              <a:buNone/>
              <a:defRPr sz="600" b="1"/>
            </a:lvl6pPr>
            <a:lvl7pPr marL="863824" indent="0">
              <a:buNone/>
              <a:defRPr sz="600" b="1"/>
            </a:lvl7pPr>
            <a:lvl8pPr marL="1007794" indent="0">
              <a:buNone/>
              <a:defRPr sz="600" b="1"/>
            </a:lvl8pPr>
            <a:lvl9pPr marL="1151765" indent="0">
              <a:buNone/>
              <a:defRPr sz="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1828980" y="456624"/>
            <a:ext cx="1591448" cy="829587"/>
          </a:xfrm>
        </p:spPr>
        <p:txBody>
          <a:bodyPr/>
          <a:lstStyle>
            <a:lvl1pPr>
              <a:defRPr sz="700"/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19.06.2013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19.06.2013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19.06.2013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80022" y="57328"/>
            <a:ext cx="1184524" cy="243977"/>
          </a:xfrm>
        </p:spPr>
        <p:txBody>
          <a:bodyPr anchor="b"/>
          <a:lstStyle>
            <a:lvl1pPr algn="l">
              <a:defRPr sz="6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407676" y="57329"/>
            <a:ext cx="2012752" cy="1228883"/>
          </a:xfrm>
        </p:spPr>
        <p:txBody>
          <a:bodyPr/>
          <a:lstStyle>
            <a:lvl1pPr>
              <a:defRPr sz="900"/>
            </a:lvl1pPr>
            <a:lvl2pPr>
              <a:defRPr sz="9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80022" y="301306"/>
            <a:ext cx="1184524" cy="984906"/>
          </a:xfrm>
        </p:spPr>
        <p:txBody>
          <a:bodyPr/>
          <a:lstStyle>
            <a:lvl1pPr marL="0" indent="0">
              <a:buNone/>
              <a:defRPr sz="400"/>
            </a:lvl1pPr>
            <a:lvl2pPr marL="143970" indent="0">
              <a:buNone/>
              <a:defRPr sz="400"/>
            </a:lvl2pPr>
            <a:lvl3pPr marL="287941" indent="0">
              <a:buNone/>
              <a:defRPr sz="400"/>
            </a:lvl3pPr>
            <a:lvl4pPr marL="431911" indent="0">
              <a:buNone/>
              <a:defRPr sz="400"/>
            </a:lvl4pPr>
            <a:lvl5pPr marL="575881" indent="0">
              <a:buNone/>
              <a:defRPr sz="400"/>
            </a:lvl5pPr>
            <a:lvl6pPr marL="719854" indent="0">
              <a:buNone/>
              <a:defRPr sz="400"/>
            </a:lvl6pPr>
            <a:lvl7pPr marL="863824" indent="0">
              <a:buNone/>
              <a:defRPr sz="400"/>
            </a:lvl7pPr>
            <a:lvl8pPr marL="1007794" indent="0">
              <a:buNone/>
              <a:defRPr sz="400"/>
            </a:lvl8pPr>
            <a:lvl9pPr marL="1151765" indent="0">
              <a:buNone/>
              <a:defRPr sz="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19.06.2013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05715" y="1007905"/>
            <a:ext cx="2160270" cy="118989"/>
          </a:xfrm>
        </p:spPr>
        <p:txBody>
          <a:bodyPr anchor="b"/>
          <a:lstStyle>
            <a:lvl1pPr algn="l">
              <a:defRPr sz="6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705715" y="128654"/>
            <a:ext cx="2160270" cy="863918"/>
          </a:xfrm>
        </p:spPr>
        <p:txBody>
          <a:bodyPr/>
          <a:lstStyle>
            <a:lvl1pPr marL="0" indent="0">
              <a:buNone/>
              <a:defRPr sz="900"/>
            </a:lvl1pPr>
            <a:lvl2pPr marL="143970" indent="0">
              <a:buNone/>
              <a:defRPr sz="900"/>
            </a:lvl2pPr>
            <a:lvl3pPr marL="287941" indent="0">
              <a:buNone/>
              <a:defRPr sz="700"/>
            </a:lvl3pPr>
            <a:lvl4pPr marL="431911" indent="0">
              <a:buNone/>
              <a:defRPr sz="600"/>
            </a:lvl4pPr>
            <a:lvl5pPr marL="575881" indent="0">
              <a:buNone/>
              <a:defRPr sz="600"/>
            </a:lvl5pPr>
            <a:lvl6pPr marL="719854" indent="0">
              <a:buNone/>
              <a:defRPr sz="600"/>
            </a:lvl6pPr>
            <a:lvl7pPr marL="863824" indent="0">
              <a:buNone/>
              <a:defRPr sz="600"/>
            </a:lvl7pPr>
            <a:lvl8pPr marL="1007794" indent="0">
              <a:buNone/>
              <a:defRPr sz="600"/>
            </a:lvl8pPr>
            <a:lvl9pPr marL="1151765" indent="0">
              <a:buNone/>
              <a:defRPr sz="6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705715" y="1126894"/>
            <a:ext cx="2160270" cy="168984"/>
          </a:xfrm>
        </p:spPr>
        <p:txBody>
          <a:bodyPr/>
          <a:lstStyle>
            <a:lvl1pPr marL="0" indent="0">
              <a:buNone/>
              <a:defRPr sz="400"/>
            </a:lvl1pPr>
            <a:lvl2pPr marL="143970" indent="0">
              <a:buNone/>
              <a:defRPr sz="400"/>
            </a:lvl2pPr>
            <a:lvl3pPr marL="287941" indent="0">
              <a:buNone/>
              <a:defRPr sz="400"/>
            </a:lvl3pPr>
            <a:lvl4pPr marL="431911" indent="0">
              <a:buNone/>
              <a:defRPr sz="400"/>
            </a:lvl4pPr>
            <a:lvl5pPr marL="575881" indent="0">
              <a:buNone/>
              <a:defRPr sz="400"/>
            </a:lvl5pPr>
            <a:lvl6pPr marL="719854" indent="0">
              <a:buNone/>
              <a:defRPr sz="400"/>
            </a:lvl6pPr>
            <a:lvl7pPr marL="863824" indent="0">
              <a:buNone/>
              <a:defRPr sz="400"/>
            </a:lvl7pPr>
            <a:lvl8pPr marL="1007794" indent="0">
              <a:buNone/>
              <a:defRPr sz="400"/>
            </a:lvl8pPr>
            <a:lvl9pPr marL="1151765" indent="0">
              <a:buNone/>
              <a:defRPr sz="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19.06.2013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80023" y="57661"/>
            <a:ext cx="3240406" cy="239977"/>
          </a:xfrm>
          <a:prstGeom prst="rect">
            <a:avLst/>
          </a:prstGeom>
        </p:spPr>
        <p:txBody>
          <a:bodyPr vert="horz" lIns="28794" tIns="14397" rIns="28794" bIns="14397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80023" y="335968"/>
            <a:ext cx="3240406" cy="950243"/>
          </a:xfrm>
          <a:prstGeom prst="rect">
            <a:avLst/>
          </a:prstGeom>
        </p:spPr>
        <p:txBody>
          <a:bodyPr vert="horz" lIns="28794" tIns="14397" rIns="28794" bIns="14397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80023" y="1334541"/>
            <a:ext cx="840106" cy="76659"/>
          </a:xfrm>
          <a:prstGeom prst="rect">
            <a:avLst/>
          </a:prstGeom>
        </p:spPr>
        <p:txBody>
          <a:bodyPr vert="horz" lIns="28794" tIns="14397" rIns="28794" bIns="14397" rtlCol="0" anchor="ctr"/>
          <a:lstStyle>
            <a:lvl1pPr algn="l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19.06.2013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230155" y="1334541"/>
            <a:ext cx="1140142" cy="76659"/>
          </a:xfrm>
          <a:prstGeom prst="rect">
            <a:avLst/>
          </a:prstGeom>
        </p:spPr>
        <p:txBody>
          <a:bodyPr vert="horz" lIns="28794" tIns="14397" rIns="28794" bIns="14397" rtlCol="0" anchor="ctr"/>
          <a:lstStyle>
            <a:lvl1pPr algn="ctr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2580323" y="1334541"/>
            <a:ext cx="840106" cy="76659"/>
          </a:xfrm>
          <a:prstGeom prst="rect">
            <a:avLst/>
          </a:prstGeom>
        </p:spPr>
        <p:txBody>
          <a:bodyPr vert="horz" lIns="28794" tIns="14397" rIns="28794" bIns="14397" rtlCol="0" anchor="ctr"/>
          <a:lstStyle>
            <a:lvl1pPr algn="r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87941" rtl="0" eaLnBrk="1" latinLnBrk="0" hangingPunct="1">
        <a:spcBef>
          <a:spcPct val="0"/>
        </a:spcBef>
        <a:buNone/>
        <a:defRPr sz="1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7978" indent="-107978" algn="l" defTabSz="287941" rtl="0" eaLnBrk="1" latinLnBrk="0" hangingPunct="1">
        <a:spcBef>
          <a:spcPct val="20000"/>
        </a:spcBef>
        <a:buFont typeface="Arial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33952" indent="-89981" algn="l" defTabSz="287941" rtl="0" eaLnBrk="1" latinLnBrk="0" hangingPunct="1">
        <a:spcBef>
          <a:spcPct val="20000"/>
        </a:spcBef>
        <a:buFont typeface="Arial" pitchFamily="34" charset="0"/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359927" indent="-71986" algn="l" defTabSz="287941" rtl="0" eaLnBrk="1" latinLnBrk="0" hangingPunct="1">
        <a:spcBef>
          <a:spcPct val="20000"/>
        </a:spcBef>
        <a:buFont typeface="Arial" pitchFamily="34" charset="0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3pPr>
      <a:lvl4pPr marL="503897" indent="-71986" algn="l" defTabSz="287941" rtl="0" eaLnBrk="1" latinLnBrk="0" hangingPunct="1">
        <a:spcBef>
          <a:spcPct val="20000"/>
        </a:spcBef>
        <a:buFont typeface="Arial" pitchFamily="34" charset="0"/>
        <a:buChar char="–"/>
        <a:defRPr sz="600" kern="1200">
          <a:solidFill>
            <a:schemeClr val="tx1"/>
          </a:solidFill>
          <a:latin typeface="+mn-lt"/>
          <a:ea typeface="+mn-ea"/>
          <a:cs typeface="+mn-cs"/>
        </a:defRPr>
      </a:lvl4pPr>
      <a:lvl5pPr marL="647868" indent="-71986" algn="l" defTabSz="287941" rtl="0" eaLnBrk="1" latinLnBrk="0" hangingPunct="1">
        <a:spcBef>
          <a:spcPct val="20000"/>
        </a:spcBef>
        <a:buFont typeface="Arial" pitchFamily="34" charset="0"/>
        <a:buChar char="»"/>
        <a:defRPr sz="600" kern="1200">
          <a:solidFill>
            <a:schemeClr val="tx1"/>
          </a:solidFill>
          <a:latin typeface="+mn-lt"/>
          <a:ea typeface="+mn-ea"/>
          <a:cs typeface="+mn-cs"/>
        </a:defRPr>
      </a:lvl5pPr>
      <a:lvl6pPr marL="791838" indent="-71986" algn="l" defTabSz="287941" rtl="0" eaLnBrk="1" latinLnBrk="0" hangingPunct="1">
        <a:spcBef>
          <a:spcPct val="20000"/>
        </a:spcBef>
        <a:buFont typeface="Arial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6pPr>
      <a:lvl7pPr marL="935808" indent="-71986" algn="l" defTabSz="287941" rtl="0" eaLnBrk="1" latinLnBrk="0" hangingPunct="1">
        <a:spcBef>
          <a:spcPct val="20000"/>
        </a:spcBef>
        <a:buFont typeface="Arial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7pPr>
      <a:lvl8pPr marL="1079779" indent="-71986" algn="l" defTabSz="287941" rtl="0" eaLnBrk="1" latinLnBrk="0" hangingPunct="1">
        <a:spcBef>
          <a:spcPct val="20000"/>
        </a:spcBef>
        <a:buFont typeface="Arial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8pPr>
      <a:lvl9pPr marL="1223751" indent="-71986" algn="l" defTabSz="287941" rtl="0" eaLnBrk="1" latinLnBrk="0" hangingPunct="1">
        <a:spcBef>
          <a:spcPct val="20000"/>
        </a:spcBef>
        <a:buFont typeface="Arial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287941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1pPr>
      <a:lvl2pPr marL="143970" algn="l" defTabSz="287941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2pPr>
      <a:lvl3pPr marL="287941" algn="l" defTabSz="287941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3pPr>
      <a:lvl4pPr marL="431911" algn="l" defTabSz="287941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4pPr>
      <a:lvl5pPr marL="575881" algn="l" defTabSz="287941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5pPr>
      <a:lvl6pPr marL="719854" algn="l" defTabSz="287941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6pPr>
      <a:lvl7pPr marL="863824" algn="l" defTabSz="287941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7pPr>
      <a:lvl8pPr marL="1007794" algn="l" defTabSz="287941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8pPr>
      <a:lvl9pPr marL="1151765" algn="l" defTabSz="287941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emf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-71983" y="1223987"/>
                <a:ext cx="2087330" cy="27815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5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000" i="1">
                          <a:latin typeface="Cambria Math"/>
                          <a:ea typeface="Calibri"/>
                          <a:cs typeface="Times New Roman"/>
                        </a:rPr>
                        <m:t>𝑘</m:t>
                      </m:r>
                      <m:r>
                        <a:rPr lang="en-GB" sz="1000" i="1">
                          <a:latin typeface="Cambria Math"/>
                          <a:ea typeface="Calibri"/>
                          <a:cs typeface="Times New Roman"/>
                        </a:rPr>
                        <m:t>=</m:t>
                      </m:r>
                      <m:func>
                        <m:funcPr>
                          <m:ctrlPr>
                            <a:rPr lang="en-GB" sz="1000" i="1"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1000">
                              <a:latin typeface="Cambria Math"/>
                              <a:ea typeface="Calibri"/>
                              <a:cs typeface="Times New Roman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GB" sz="1000" i="1">
                                  <a:latin typeface="Cambria Math"/>
                                  <a:ea typeface="Calibri"/>
                                  <a:cs typeface="Times New Roman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sz="1000">
                                  <a:latin typeface="Cambria Math"/>
                                  <a:ea typeface="Calibri"/>
                                  <a:cs typeface="Times New Roman"/>
                                </a:rPr>
                                <m:t>min</m:t>
                              </m:r>
                            </m:fName>
                            <m:e>
                              <m:func>
                                <m:funcPr>
                                  <m:ctrlPr>
                                    <a:rPr lang="en-GB" sz="1000" i="1" smtClean="0">
                                      <a:solidFill>
                                        <a:schemeClr val="tx2"/>
                                      </a:solidFill>
                                      <a:latin typeface="Cambria Math"/>
                                      <a:ea typeface="Calibri"/>
                                      <a:cs typeface="Times New Roman"/>
                                    </a:rPr>
                                  </m:ctrlPr>
                                </m:funcPr>
                                <m:fName>
                                  <m:r>
                                    <a:rPr lang="en-GB" sz="1000">
                                      <a:solidFill>
                                        <a:schemeClr val="tx2"/>
                                      </a:solidFill>
                                      <a:latin typeface="Cambria Math"/>
                                      <a:ea typeface="Calibri"/>
                                      <a:cs typeface="Times New Roman"/>
                                    </a:rPr>
                                    <m:t>∑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GB" sz="1000">
                                      <a:solidFill>
                                        <a:schemeClr val="tx2"/>
                                      </a:solidFill>
                                      <a:latin typeface="Cambria Math"/>
                                      <a:ea typeface="Calibri"/>
                                      <a:cs typeface="Times New Roman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GB" sz="1000" i="1">
                                          <a:solidFill>
                                            <a:schemeClr val="tx2"/>
                                          </a:solidFill>
                                          <a:latin typeface="Cambria Math"/>
                                          <a:ea typeface="Calibri"/>
                                          <a:cs typeface="Times New Roman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sz="1000" i="1">
                                          <a:solidFill>
                                            <a:schemeClr val="tx2"/>
                                          </a:solidFill>
                                          <a:latin typeface="Cambria Math"/>
                                          <a:ea typeface="Calibri"/>
                                          <a:cs typeface="Times New Roman"/>
                                        </a:rPr>
                                        <m:t>1+</m:t>
                                      </m:r>
                                      <m:r>
                                        <a:rPr lang="en-GB" sz="1000" i="1">
                                          <a:solidFill>
                                            <a:schemeClr val="tx2"/>
                                          </a:solidFill>
                                          <a:latin typeface="Cambria Math"/>
                                          <a:ea typeface="Calibri"/>
                                          <a:cs typeface="Times New Roman"/>
                                        </a:rPr>
                                        <m:t>𝜖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a:rPr lang="en-GB" sz="1000" i="1">
                                  <a:latin typeface="Cambria Math"/>
                                  <a:ea typeface="Calibri"/>
                                  <a:cs typeface="Times New Roman"/>
                                </a:rPr>
                                <m:t> </m:t>
                              </m:r>
                              <m:r>
                                <a:rPr lang="en-GB" sz="1000" i="1"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+</m:t>
                              </m:r>
                              <m:r>
                                <a:rPr lang="en-GB" sz="1000" i="1" smtClean="0">
                                  <a:solidFill>
                                    <a:schemeClr val="accent2"/>
                                  </a:solidFill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𝜆</m:t>
                              </m:r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GB" sz="1000" i="1">
                                      <a:solidFill>
                                        <a:schemeClr val="accent2"/>
                                      </a:solidFill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</m:ctrlPr>
                                </m:dPr>
                                <m:e>
                                  <m:r>
                                    <a:rPr lang="en-GB" sz="1000" i="1">
                                      <a:solidFill>
                                        <a:schemeClr val="accent2"/>
                                      </a:solidFill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𝑘</m:t>
                                  </m:r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en-GB" sz="1000" dirty="0"/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1983" y="1223987"/>
                <a:ext cx="2087330" cy="278153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/>
              <p:cNvSpPr/>
              <p:nvPr/>
            </p:nvSpPr>
            <p:spPr>
              <a:xfrm>
                <a:off x="130673" y="1053749"/>
                <a:ext cx="2276585" cy="2693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en-GB" sz="1000" dirty="0">
                    <a:solidFill>
                      <a:schemeClr val="tx2"/>
                    </a:solidFill>
                    <a:ea typeface="Times New Roman"/>
                    <a:cs typeface="Times New Roman"/>
                  </a:rPr>
                  <a:t>Concave error measure </a:t>
                </a:r>
                <a14:m>
                  <m:oMath xmlns:m="http://schemas.openxmlformats.org/officeDocument/2006/math">
                    <m:r>
                      <a:rPr lang="en-GB" sz="1000" i="1">
                        <a:latin typeface="Cambria Math"/>
                        <a:ea typeface="Times New Roman"/>
                        <a:cs typeface="Times New Roman"/>
                      </a:rPr>
                      <m:t>+</m:t>
                    </m:r>
                  </m:oMath>
                </a14:m>
                <a:r>
                  <a:rPr lang="en-GB" sz="1000" dirty="0" smtClean="0">
                    <a:ea typeface="Times New Roman"/>
                    <a:cs typeface="Times New Roman"/>
                  </a:rPr>
                  <a:t> </a:t>
                </a:r>
                <a:r>
                  <a:rPr lang="en-GB" sz="1000" dirty="0" smtClean="0">
                    <a:solidFill>
                      <a:schemeClr val="accent2"/>
                    </a:solidFill>
                    <a:ea typeface="Times New Roman"/>
                    <a:cs typeface="Times New Roman"/>
                  </a:rPr>
                  <a:t>regularization</a:t>
                </a:r>
                <a:endParaRPr lang="en-GB" sz="1000" dirty="0">
                  <a:ea typeface="Calibri"/>
                  <a:cs typeface="Times New Roman"/>
                </a:endParaRPr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673" y="1053749"/>
                <a:ext cx="2276585" cy="269304"/>
              </a:xfrm>
              <a:prstGeom prst="rect">
                <a:avLst/>
              </a:prstGeom>
              <a:blipFill rotWithShape="1">
                <a:blip r:embed="rId3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164" y="258999"/>
            <a:ext cx="816030" cy="80767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87178" y="-30346"/>
            <a:ext cx="89800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1000" dirty="0" smtClean="0">
                <a:ea typeface="Times New Roman"/>
                <a:cs typeface="Times New Roman"/>
              </a:rPr>
              <a:t>Kinetic model</a:t>
            </a:r>
            <a:endParaRPr lang="en-GB" sz="1000" dirty="0"/>
          </a:p>
        </p:txBody>
      </p:sp>
      <p:sp>
        <p:nvSpPr>
          <p:cNvPr id="15" name="Rectangle 14"/>
          <p:cNvSpPr/>
          <p:nvPr/>
        </p:nvSpPr>
        <p:spPr>
          <a:xfrm>
            <a:off x="1296169" y="-44635"/>
            <a:ext cx="12490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l-PL" sz="1000" dirty="0" smtClean="0">
                <a:ea typeface="Times New Roman"/>
                <a:cs typeface="Times New Roman"/>
              </a:rPr>
              <a:t>Errors of diffferent </a:t>
            </a:r>
            <a:br>
              <a:rPr lang="pl-PL" sz="1000" dirty="0" smtClean="0">
                <a:ea typeface="Times New Roman"/>
                <a:cs typeface="Times New Roman"/>
              </a:rPr>
            </a:br>
            <a:r>
              <a:rPr lang="pl-PL" sz="1000" dirty="0" smtClean="0">
                <a:ea typeface="Times New Roman"/>
                <a:cs typeface="Times New Roman"/>
              </a:rPr>
              <a:t>orders of magnitude</a:t>
            </a:r>
            <a:endParaRPr lang="en-GB" sz="10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707" t="5797" r="8207" b="54696"/>
          <a:stretch/>
        </p:blipFill>
        <p:spPr>
          <a:xfrm>
            <a:off x="1458367" y="287883"/>
            <a:ext cx="773906" cy="751929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232273" y="1151979"/>
            <a:ext cx="1423788" cy="2589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GB" sz="1000" dirty="0">
                <a:ea typeface="Times New Roman"/>
                <a:cs typeface="Times New Roman"/>
              </a:rPr>
              <a:t>→ robust and </a:t>
            </a:r>
            <a:r>
              <a:rPr lang="pl-PL" sz="1000" dirty="0">
                <a:ea typeface="Times New Roman"/>
                <a:cs typeface="Times New Roman"/>
              </a:rPr>
              <a:t>unique </a:t>
            </a:r>
            <a:r>
              <a:rPr lang="en-GB" sz="1000" dirty="0">
                <a:ea typeface="Times New Roman"/>
                <a:cs typeface="Times New Roman"/>
              </a:rPr>
              <a:t>fit</a:t>
            </a:r>
            <a:endParaRPr lang="en-GB" sz="1000" dirty="0">
              <a:ea typeface="Calibri"/>
              <a:cs typeface="Times New Roman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53" t="52970" r="7738" b="7524"/>
          <a:stretch/>
        </p:blipFill>
        <p:spPr>
          <a:xfrm>
            <a:off x="2582490" y="334714"/>
            <a:ext cx="873919" cy="705098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2475999" y="-44635"/>
            <a:ext cx="10951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l-PL" sz="1000" dirty="0" smtClean="0">
                <a:ea typeface="Times New Roman"/>
                <a:cs typeface="Times New Roman"/>
              </a:rPr>
              <a:t>Balancing  overall</a:t>
            </a:r>
          </a:p>
          <a:p>
            <a:pPr algn="ctr"/>
            <a:r>
              <a:rPr lang="pl-PL" sz="1000" dirty="0" smtClean="0">
                <a:ea typeface="Times New Roman"/>
                <a:cs typeface="Times New Roman"/>
              </a:rPr>
              <a:t>error measure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3071511048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</Words>
  <Application>Microsoft Office PowerPoint</Application>
  <PresentationFormat>Custom</PresentationFormat>
  <Paragraphs>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Larissa-Design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OPARA Karol</dc:creator>
  <cp:lastModifiedBy>OPARA Karol</cp:lastModifiedBy>
  <cp:revision>5</cp:revision>
  <dcterms:created xsi:type="dcterms:W3CDTF">2013-06-19T13:14:47Z</dcterms:created>
  <dcterms:modified xsi:type="dcterms:W3CDTF">2013-06-19T13:51:45Z</dcterms:modified>
</cp:coreProperties>
</file>