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73" r:id="rId7"/>
    <p:sldId id="263" r:id="rId8"/>
    <p:sldId id="274" r:id="rId9"/>
    <p:sldId id="265" r:id="rId10"/>
    <p:sldId id="271" r:id="rId11"/>
    <p:sldId id="272" r:id="rId12"/>
    <p:sldId id="276"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3492-E436-6B5B-D8C8-51261504218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5CDDF47-C174-F76D-D29B-17145B479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EDEB73B-DBFA-4F6F-C11E-C6B2F03AF1EF}"/>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5" name="Footer Placeholder 4">
            <a:extLst>
              <a:ext uri="{FF2B5EF4-FFF2-40B4-BE49-F238E27FC236}">
                <a16:creationId xmlns:a16="http://schemas.microsoft.com/office/drawing/2014/main" id="{09FF8E3F-4DF3-831D-EE66-4B2643CC96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867DA5-815E-6ADF-C061-2213E0F5BB91}"/>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228358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1B16-0FCB-55EB-8733-BAE87D215D6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20D2C6E-6546-75C0-F107-F58D13179F3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FF32D2-DA6C-BD34-B6C0-9CB05B990EB4}"/>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5" name="Footer Placeholder 4">
            <a:extLst>
              <a:ext uri="{FF2B5EF4-FFF2-40B4-BE49-F238E27FC236}">
                <a16:creationId xmlns:a16="http://schemas.microsoft.com/office/drawing/2014/main" id="{26FE0C96-C783-8BAF-8887-70026611EC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99186E-EA22-A617-3C90-23DC3ACEEEB8}"/>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157364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DFAEA-27FE-D155-B5D9-027ED3E2827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399C828-24A7-272D-F6FC-83857CCA995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B2B73F-628E-739B-4973-4D3774E55FA8}"/>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5" name="Footer Placeholder 4">
            <a:extLst>
              <a:ext uri="{FF2B5EF4-FFF2-40B4-BE49-F238E27FC236}">
                <a16:creationId xmlns:a16="http://schemas.microsoft.com/office/drawing/2014/main" id="{DB112F06-EFD5-33AB-3EB3-529A230F6C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98550-8476-91D9-E8B5-6B66C909A4BC}"/>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118862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B305-A2E1-757C-ACD7-302AD34E839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CB11C53-14B8-2E07-3D68-F5EF338CD41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DEEE81E-F144-B3C6-0BE0-66D7DA6E9AF4}"/>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5" name="Footer Placeholder 4">
            <a:extLst>
              <a:ext uri="{FF2B5EF4-FFF2-40B4-BE49-F238E27FC236}">
                <a16:creationId xmlns:a16="http://schemas.microsoft.com/office/drawing/2014/main" id="{B6BB7428-A2BD-D9AB-657E-CFC490D8AB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9E6F58-45F8-DE18-1804-52ED1AF642C7}"/>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201463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FC80-DBC7-F3E1-AD86-9599AF3012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7E439A0-7B05-2619-0E22-A9C548764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9EFA9DF-EB87-2CD2-4843-8528BA195CF1}"/>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5" name="Footer Placeholder 4">
            <a:extLst>
              <a:ext uri="{FF2B5EF4-FFF2-40B4-BE49-F238E27FC236}">
                <a16:creationId xmlns:a16="http://schemas.microsoft.com/office/drawing/2014/main" id="{1110A4AD-2709-99DB-4E13-40AA5338D0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8C21D6-D006-56A6-0DFA-F5840B83AE11}"/>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125692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41FE-5E14-2E78-BECB-56BCF66C400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23C60F9-0B6E-CC91-807D-DB0F79D570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D9E4BF5-FE55-D130-2FC3-70F27627A1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112CC42-433D-FEDF-F018-873D9CFD55CE}"/>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6" name="Footer Placeholder 5">
            <a:extLst>
              <a:ext uri="{FF2B5EF4-FFF2-40B4-BE49-F238E27FC236}">
                <a16:creationId xmlns:a16="http://schemas.microsoft.com/office/drawing/2014/main" id="{22D56896-754A-3E9B-F801-C4DF686ACE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448C02-02F1-41E4-640F-78C74BB96ADD}"/>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303833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A71F-1758-AE27-66C4-DF01DA1F8CA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6915B61-980D-E124-1954-D07BB7ECA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A37469-DAA7-6C57-9C08-29BC297BE50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7DAF846-504A-A9CD-8316-67A22170F9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B7C3647-6E4E-4CD6-A625-198CB97CF75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26BF0C7-21C1-E525-4852-997ADDFC0695}"/>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8" name="Footer Placeholder 7">
            <a:extLst>
              <a:ext uri="{FF2B5EF4-FFF2-40B4-BE49-F238E27FC236}">
                <a16:creationId xmlns:a16="http://schemas.microsoft.com/office/drawing/2014/main" id="{EB3368AC-24C9-6AD6-430E-35100F3C50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E073753-0836-A257-59AF-444124F250C0}"/>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389446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55DE-D2D3-354C-8C16-388FBEFBE21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F6E0A00-9347-8B75-263D-242EC4A3CA54}"/>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4" name="Footer Placeholder 3">
            <a:extLst>
              <a:ext uri="{FF2B5EF4-FFF2-40B4-BE49-F238E27FC236}">
                <a16:creationId xmlns:a16="http://schemas.microsoft.com/office/drawing/2014/main" id="{0E1A4569-3B29-CA80-FB08-2BD57474E41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B19452F-BF33-8768-AB59-A13F24BB4C2B}"/>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359726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34606-C34D-F9C5-FE4E-7F0451675F2B}"/>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3" name="Footer Placeholder 2">
            <a:extLst>
              <a:ext uri="{FF2B5EF4-FFF2-40B4-BE49-F238E27FC236}">
                <a16:creationId xmlns:a16="http://schemas.microsoft.com/office/drawing/2014/main" id="{653C2091-319C-5F13-20AD-831C02B281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3D99AF6-24E1-768D-B34D-13BC777CF47F}"/>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233455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20CE-DC06-775E-D28C-82BB11B02A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D93914E-EDC8-3306-67FF-E1F8A9757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F782F28-575B-6414-AAB6-5F854E8F2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CC34BB-9FB7-84AF-F41D-2B86963D17E3}"/>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6" name="Footer Placeholder 5">
            <a:extLst>
              <a:ext uri="{FF2B5EF4-FFF2-40B4-BE49-F238E27FC236}">
                <a16:creationId xmlns:a16="http://schemas.microsoft.com/office/drawing/2014/main" id="{D290772F-6F11-D11C-173A-F521363190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A5F767-C530-DADF-EA6D-F4A166B68EEB}"/>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412005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773-FDF8-93FA-B544-4D35D55F1A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679348C-8DA8-0921-0092-EC99F541FF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BA88F66-E742-0C37-1AC1-58AC29281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2124F6-EFAD-24AA-2421-00FC9F88C7E0}"/>
              </a:ext>
            </a:extLst>
          </p:cNvPr>
          <p:cNvSpPr>
            <a:spLocks noGrp="1"/>
          </p:cNvSpPr>
          <p:nvPr>
            <p:ph type="dt" sz="half" idx="10"/>
          </p:nvPr>
        </p:nvSpPr>
        <p:spPr/>
        <p:txBody>
          <a:bodyPr/>
          <a:lstStyle/>
          <a:p>
            <a:fld id="{43089F06-4D13-4CC7-AA33-41125C673AD4}" type="datetimeFigureOut">
              <a:rPr lang="en-GB" smtClean="0"/>
              <a:t>16/10/2023</a:t>
            </a:fld>
            <a:endParaRPr lang="en-GB"/>
          </a:p>
        </p:txBody>
      </p:sp>
      <p:sp>
        <p:nvSpPr>
          <p:cNvPr id="6" name="Footer Placeholder 5">
            <a:extLst>
              <a:ext uri="{FF2B5EF4-FFF2-40B4-BE49-F238E27FC236}">
                <a16:creationId xmlns:a16="http://schemas.microsoft.com/office/drawing/2014/main" id="{BB97EDFF-B1E9-9CCD-33DC-B2BBAC35EC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2A11AF-1C61-D29A-9AB3-59E1D3217708}"/>
              </a:ext>
            </a:extLst>
          </p:cNvPr>
          <p:cNvSpPr>
            <a:spLocks noGrp="1"/>
          </p:cNvSpPr>
          <p:nvPr>
            <p:ph type="sldNum" sz="quarter" idx="12"/>
          </p:nvPr>
        </p:nvSpPr>
        <p:spPr/>
        <p:txBody>
          <a:bodyPr/>
          <a:lstStyle/>
          <a:p>
            <a:fld id="{841DE5E8-590B-4BC3-A795-673D55F683B7}" type="slidenum">
              <a:rPr lang="en-GB" smtClean="0"/>
              <a:t>‹#›</a:t>
            </a:fld>
            <a:endParaRPr lang="en-GB"/>
          </a:p>
        </p:txBody>
      </p:sp>
    </p:spTree>
    <p:extLst>
      <p:ext uri="{BB962C8B-B14F-4D97-AF65-F5344CB8AC3E}">
        <p14:creationId xmlns:p14="http://schemas.microsoft.com/office/powerpoint/2010/main" val="26471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4C101-C9B0-2375-634D-142C95F81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4B091F0-55AA-AFE5-3269-5B8C89937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BCB0F3A-33DC-54B5-B04B-32DECBAB8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89F06-4D13-4CC7-AA33-41125C673AD4}" type="datetimeFigureOut">
              <a:rPr lang="en-GB" smtClean="0"/>
              <a:t>16/10/2023</a:t>
            </a:fld>
            <a:endParaRPr lang="en-GB"/>
          </a:p>
        </p:txBody>
      </p:sp>
      <p:sp>
        <p:nvSpPr>
          <p:cNvPr id="5" name="Footer Placeholder 4">
            <a:extLst>
              <a:ext uri="{FF2B5EF4-FFF2-40B4-BE49-F238E27FC236}">
                <a16:creationId xmlns:a16="http://schemas.microsoft.com/office/drawing/2014/main" id="{741CD08C-E587-29F1-8E69-5C3EF9F18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69885B0-23A4-CCC8-BD1B-ABBA45FA4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DE5E8-590B-4BC3-A795-673D55F683B7}" type="slidenum">
              <a:rPr lang="en-GB" smtClean="0"/>
              <a:t>‹#›</a:t>
            </a:fld>
            <a:endParaRPr lang="en-GB"/>
          </a:p>
        </p:txBody>
      </p:sp>
    </p:spTree>
    <p:extLst>
      <p:ext uri="{BB962C8B-B14F-4D97-AF65-F5344CB8AC3E}">
        <p14:creationId xmlns:p14="http://schemas.microsoft.com/office/powerpoint/2010/main" val="237562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et the winners of the #ZindiWeekendz the Urban Air Pollution ...">
            <a:extLst>
              <a:ext uri="{FF2B5EF4-FFF2-40B4-BE49-F238E27FC236}">
                <a16:creationId xmlns:a16="http://schemas.microsoft.com/office/drawing/2014/main" id="{03EB823E-27B9-D658-355C-3FB2DC88F8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54" t="9091" r="13004"/>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4" name="Rectangle 1053">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53BAB0-2515-AC7B-3785-E109525D2B90}"/>
              </a:ext>
            </a:extLst>
          </p:cNvPr>
          <p:cNvSpPr>
            <a:spLocks noGrp="1"/>
          </p:cNvSpPr>
          <p:nvPr>
            <p:ph type="ctrTitle"/>
          </p:nvPr>
        </p:nvSpPr>
        <p:spPr>
          <a:xfrm>
            <a:off x="7848600" y="1122363"/>
            <a:ext cx="4023360" cy="3204134"/>
          </a:xfrm>
        </p:spPr>
        <p:txBody>
          <a:bodyPr anchor="b">
            <a:normAutofit/>
          </a:bodyPr>
          <a:lstStyle/>
          <a:p>
            <a:pPr algn="l"/>
            <a:r>
              <a:rPr lang="en-GB" sz="4800" b="0" i="0">
                <a:effectLst/>
                <a:latin typeface="Slack-Lato"/>
              </a:rPr>
              <a:t>Urban Air Pollution</a:t>
            </a:r>
            <a:endParaRPr lang="en-GB" sz="4800"/>
          </a:p>
        </p:txBody>
      </p:sp>
      <p:sp>
        <p:nvSpPr>
          <p:cNvPr id="3" name="Subtitle 2">
            <a:extLst>
              <a:ext uri="{FF2B5EF4-FFF2-40B4-BE49-F238E27FC236}">
                <a16:creationId xmlns:a16="http://schemas.microsoft.com/office/drawing/2014/main" id="{9B9E00D1-BE13-681C-01EE-93338F50FF2D}"/>
              </a:ext>
            </a:extLst>
          </p:cNvPr>
          <p:cNvSpPr>
            <a:spLocks noGrp="1"/>
          </p:cNvSpPr>
          <p:nvPr>
            <p:ph type="subTitle" idx="1"/>
          </p:nvPr>
        </p:nvSpPr>
        <p:spPr>
          <a:xfrm>
            <a:off x="7848600" y="4872922"/>
            <a:ext cx="4023360" cy="1208141"/>
          </a:xfrm>
        </p:spPr>
        <p:txBody>
          <a:bodyPr>
            <a:normAutofit/>
          </a:bodyPr>
          <a:lstStyle/>
          <a:p>
            <a:pPr algn="l"/>
            <a:r>
              <a:rPr lang="de-DE" sz="2000" dirty="0"/>
              <a:t>By Hanna Schaumberger, </a:t>
            </a:r>
            <a:r>
              <a:rPr lang="de-DE" sz="2000"/>
              <a:t>Fanxing</a:t>
            </a:r>
            <a:r>
              <a:rPr lang="de-DE" sz="2000" dirty="0"/>
              <a:t> Xi, Karol </a:t>
            </a:r>
            <a:r>
              <a:rPr lang="de-DE" sz="2000"/>
              <a:t>Palczynski</a:t>
            </a:r>
            <a:endParaRPr lang="en-GB" sz="2000" dirty="0"/>
          </a:p>
        </p:txBody>
      </p:sp>
      <p:sp>
        <p:nvSpPr>
          <p:cNvPr id="1056" name="Rectangle 105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8" name="Rectangle 105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70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29D5B-3233-7C75-D23E-99A8BEE7A220}"/>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GB" sz="3200" kern="1200" dirty="0">
                <a:solidFill>
                  <a:schemeClr val="bg1"/>
                </a:solidFill>
                <a:latin typeface="+mj-lt"/>
                <a:ea typeface="+mj-ea"/>
                <a:cs typeface="+mj-cs"/>
              </a:rPr>
              <a:t>2. Higher wind velocity, lower target value?</a:t>
            </a:r>
            <a:endParaRPr lang="en-US" sz="3200"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5C99A057-E6E6-AAAB-81EC-449B441DE274}"/>
              </a:ext>
            </a:extLst>
          </p:cNvPr>
          <p:cNvPicPr>
            <a:picLocks noChangeAspect="1"/>
          </p:cNvPicPr>
          <p:nvPr/>
        </p:nvPicPr>
        <p:blipFill>
          <a:blip r:embed="rId2"/>
          <a:stretch>
            <a:fillRect/>
          </a:stretch>
        </p:blipFill>
        <p:spPr>
          <a:xfrm>
            <a:off x="2204720" y="0"/>
            <a:ext cx="7751635" cy="5251731"/>
          </a:xfrm>
          <a:prstGeom prst="rect">
            <a:avLst/>
          </a:prstGeom>
        </p:spPr>
      </p:pic>
      <p:pic>
        <p:nvPicPr>
          <p:cNvPr id="6" name="Picture 5" descr="A green check mark in a circle&#10;&#10;Description automatically generated">
            <a:extLst>
              <a:ext uri="{FF2B5EF4-FFF2-40B4-BE49-F238E27FC236}">
                <a16:creationId xmlns:a16="http://schemas.microsoft.com/office/drawing/2014/main" id="{E32CDE3C-71F8-8B8E-9FA5-6AD848CFB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025" y="0"/>
            <a:ext cx="1450975" cy="1450975"/>
          </a:xfrm>
          <a:prstGeom prst="rect">
            <a:avLst/>
          </a:prstGeom>
        </p:spPr>
      </p:pic>
    </p:spTree>
    <p:extLst>
      <p:ext uri="{BB962C8B-B14F-4D97-AF65-F5344CB8AC3E}">
        <p14:creationId xmlns:p14="http://schemas.microsoft.com/office/powerpoint/2010/main" val="89929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29D5B-3233-7C75-D23E-99A8BEE7A220}"/>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GB" sz="3200" kern="1200" dirty="0">
                <a:solidFill>
                  <a:schemeClr val="bg1"/>
                </a:solidFill>
                <a:latin typeface="+mj-lt"/>
                <a:ea typeface="+mj-ea"/>
                <a:cs typeface="+mj-cs"/>
              </a:rPr>
              <a:t>3. The higher Aerosol index  the higher the target value?</a:t>
            </a:r>
            <a:endParaRPr lang="en-US" sz="3200" kern="1200" dirty="0">
              <a:solidFill>
                <a:schemeClr val="bg1"/>
              </a:solidFill>
              <a:latin typeface="+mj-lt"/>
              <a:ea typeface="+mj-ea"/>
              <a:cs typeface="+mj-cs"/>
            </a:endParaRPr>
          </a:p>
        </p:txBody>
      </p:sp>
      <p:pic>
        <p:nvPicPr>
          <p:cNvPr id="4" name="Content Placeholder 4">
            <a:extLst>
              <a:ext uri="{FF2B5EF4-FFF2-40B4-BE49-F238E27FC236}">
                <a16:creationId xmlns:a16="http://schemas.microsoft.com/office/drawing/2014/main" id="{A613D17E-4E63-2069-5420-BD6D19B69C5D}"/>
              </a:ext>
            </a:extLst>
          </p:cNvPr>
          <p:cNvPicPr>
            <a:picLocks noGrp="1" noChangeAspect="1"/>
          </p:cNvPicPr>
          <p:nvPr>
            <p:ph idx="1"/>
          </p:nvPr>
        </p:nvPicPr>
        <p:blipFill>
          <a:blip r:embed="rId2"/>
          <a:stretch>
            <a:fillRect/>
          </a:stretch>
        </p:blipFill>
        <p:spPr>
          <a:xfrm>
            <a:off x="2173428" y="0"/>
            <a:ext cx="7977131" cy="5322147"/>
          </a:xfrm>
        </p:spPr>
      </p:pic>
      <p:pic>
        <p:nvPicPr>
          <p:cNvPr id="5" name="Picture 4" descr="A green check mark in a circle&#10;&#10;Description automatically generated">
            <a:extLst>
              <a:ext uri="{FF2B5EF4-FFF2-40B4-BE49-F238E27FC236}">
                <a16:creationId xmlns:a16="http://schemas.microsoft.com/office/drawing/2014/main" id="{F0124438-23BA-5C3B-17E0-9FB3EF6B4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025" y="0"/>
            <a:ext cx="1450975" cy="1450975"/>
          </a:xfrm>
          <a:prstGeom prst="rect">
            <a:avLst/>
          </a:prstGeom>
        </p:spPr>
      </p:pic>
    </p:spTree>
    <p:extLst>
      <p:ext uri="{BB962C8B-B14F-4D97-AF65-F5344CB8AC3E}">
        <p14:creationId xmlns:p14="http://schemas.microsoft.com/office/powerpoint/2010/main" val="55729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8D55DD9-1D1C-2B0C-9858-FDB925A9111A}"/>
              </a:ext>
            </a:extLst>
          </p:cNvPr>
          <p:cNvSpPr>
            <a:spLocks noGrp="1"/>
          </p:cNvSpPr>
          <p:nvPr>
            <p:ph type="title"/>
          </p:nvPr>
        </p:nvSpPr>
        <p:spPr>
          <a:xfrm>
            <a:off x="91440" y="549275"/>
            <a:ext cx="4502912" cy="5430838"/>
          </a:xfrm>
        </p:spPr>
        <p:txBody>
          <a:bodyPr/>
          <a:lstStyle/>
          <a:p>
            <a:pPr algn="ctr"/>
            <a:r>
              <a:rPr lang="en-US" altLang="zh-CN" dirty="0"/>
              <a:t>Machine learning Model</a:t>
            </a:r>
            <a:endParaRPr lang="en-GB" dirty="0"/>
          </a:p>
        </p:txBody>
      </p:sp>
      <p:sp>
        <p:nvSpPr>
          <p:cNvPr id="7" name="Content Placeholder 2">
            <a:extLst>
              <a:ext uri="{FF2B5EF4-FFF2-40B4-BE49-F238E27FC236}">
                <a16:creationId xmlns:a16="http://schemas.microsoft.com/office/drawing/2014/main" id="{D52DCA41-7B29-8763-5354-ADA7D55F341E}"/>
              </a:ext>
            </a:extLst>
          </p:cNvPr>
          <p:cNvSpPr>
            <a:spLocks noGrp="1"/>
          </p:cNvSpPr>
          <p:nvPr>
            <p:ph idx="1"/>
          </p:nvPr>
        </p:nvSpPr>
        <p:spPr>
          <a:xfrm>
            <a:off x="5179831" y="1188720"/>
            <a:ext cx="6224587" cy="4480560"/>
          </a:xfrm>
        </p:spPr>
        <p:txBody>
          <a:bodyPr/>
          <a:lstStyle/>
          <a:p>
            <a:pPr marL="514350" indent="-514350">
              <a:lnSpc>
                <a:spcPct val="100000"/>
              </a:lnSpc>
              <a:buFont typeface="+mj-lt"/>
              <a:buAutoNum type="arabicPeriod"/>
            </a:pPr>
            <a:r>
              <a:rPr lang="en-US" altLang="zh-CN" dirty="0"/>
              <a:t>Impute and Scale</a:t>
            </a:r>
          </a:p>
          <a:p>
            <a:pPr marL="514350" indent="-514350">
              <a:lnSpc>
                <a:spcPct val="100000"/>
              </a:lnSpc>
              <a:buFont typeface="+mj-lt"/>
              <a:buAutoNum type="arabicPeriod"/>
            </a:pPr>
            <a:r>
              <a:rPr lang="en-US" altLang="zh-CN" dirty="0"/>
              <a:t>Select models: Different regression models were tested; Random forest, LGB regressor, XGB regressor selected based on their performances</a:t>
            </a:r>
          </a:p>
          <a:p>
            <a:pPr marL="514350" indent="-514350">
              <a:lnSpc>
                <a:spcPct val="100000"/>
              </a:lnSpc>
              <a:buFont typeface="+mj-lt"/>
              <a:buAutoNum type="arabicPeriod"/>
            </a:pPr>
            <a:r>
              <a:rPr lang="en-US" altLang="zh-CN" dirty="0"/>
              <a:t>Stacking regressor: combining selected models</a:t>
            </a:r>
          </a:p>
          <a:p>
            <a:pPr marL="514350" indent="-514350">
              <a:lnSpc>
                <a:spcPct val="100000"/>
              </a:lnSpc>
              <a:buFont typeface="+mj-lt"/>
              <a:buAutoNum type="arabicPeriod"/>
            </a:pPr>
            <a:r>
              <a:rPr lang="en-US" altLang="zh-CN" dirty="0"/>
              <a:t>Grid Search for best parameters: no improvement within limited time</a:t>
            </a:r>
          </a:p>
          <a:p>
            <a:pPr marL="514350" indent="-514350">
              <a:buFont typeface="+mj-lt"/>
              <a:buAutoNum type="arabicPeriod"/>
            </a:pPr>
            <a:endParaRPr lang="en-US" altLang="zh-CN" dirty="0"/>
          </a:p>
        </p:txBody>
      </p:sp>
    </p:spTree>
    <p:extLst>
      <p:ext uri="{BB962C8B-B14F-4D97-AF65-F5344CB8AC3E}">
        <p14:creationId xmlns:p14="http://schemas.microsoft.com/office/powerpoint/2010/main" val="428265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5FE-1481-973E-2837-44DCF3238341}"/>
              </a:ext>
            </a:extLst>
          </p:cNvPr>
          <p:cNvSpPr>
            <a:spLocks noGrp="1"/>
          </p:cNvSpPr>
          <p:nvPr>
            <p:ph type="title"/>
          </p:nvPr>
        </p:nvSpPr>
        <p:spPr/>
        <p:txBody>
          <a:bodyPr/>
          <a:lstStyle/>
          <a:p>
            <a:r>
              <a:rPr lang="de-DE" dirty="0"/>
              <a:t>Hypothesis</a:t>
            </a:r>
            <a:endParaRPr lang="en-GB" dirty="0"/>
          </a:p>
        </p:txBody>
      </p:sp>
      <p:sp>
        <p:nvSpPr>
          <p:cNvPr id="3" name="Content Placeholder 2">
            <a:extLst>
              <a:ext uri="{FF2B5EF4-FFF2-40B4-BE49-F238E27FC236}">
                <a16:creationId xmlns:a16="http://schemas.microsoft.com/office/drawing/2014/main" id="{D3537B85-2ECF-416E-0861-36CC6C87A5AE}"/>
              </a:ext>
            </a:extLst>
          </p:cNvPr>
          <p:cNvSpPr>
            <a:spLocks noGrp="1"/>
          </p:cNvSpPr>
          <p:nvPr>
            <p:ph idx="1"/>
          </p:nvPr>
        </p:nvSpPr>
        <p:spPr/>
        <p:txBody>
          <a:bodyPr/>
          <a:lstStyle/>
          <a:p>
            <a:r>
              <a:rPr lang="de-DE" dirty="0"/>
              <a:t>Hypothesis</a:t>
            </a:r>
          </a:p>
          <a:p>
            <a:r>
              <a:rPr lang="de-DE" dirty="0" err="1"/>
              <a:t>Our</a:t>
            </a:r>
            <a:r>
              <a:rPr lang="de-DE" dirty="0"/>
              <a:t> </a:t>
            </a:r>
            <a:r>
              <a:rPr lang="de-DE" dirty="0" err="1"/>
              <a:t>observation</a:t>
            </a:r>
            <a:r>
              <a:rPr lang="de-DE" dirty="0"/>
              <a:t> (EDA)</a:t>
            </a:r>
          </a:p>
          <a:p>
            <a:r>
              <a:rPr lang="de-DE" dirty="0" err="1"/>
              <a:t>Our</a:t>
            </a:r>
            <a:r>
              <a:rPr lang="de-DE" dirty="0"/>
              <a:t>  Modell</a:t>
            </a:r>
          </a:p>
          <a:p>
            <a:r>
              <a:rPr lang="de-DE" dirty="0" err="1"/>
              <a:t>Our</a:t>
            </a:r>
            <a:r>
              <a:rPr lang="de-DE" dirty="0"/>
              <a:t> </a:t>
            </a:r>
            <a:r>
              <a:rPr lang="de-DE" dirty="0" err="1"/>
              <a:t>Result</a:t>
            </a:r>
            <a:r>
              <a:rPr lang="de-DE" dirty="0"/>
              <a:t> </a:t>
            </a:r>
          </a:p>
          <a:p>
            <a:endParaRPr lang="en-GB" dirty="0"/>
          </a:p>
        </p:txBody>
      </p:sp>
    </p:spTree>
    <p:extLst>
      <p:ext uri="{BB962C8B-B14F-4D97-AF65-F5344CB8AC3E}">
        <p14:creationId xmlns:p14="http://schemas.microsoft.com/office/powerpoint/2010/main" val="32386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C2F8F76-4F55-4ED5-AC3D-1714C449C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Sphere of mesh and nodes">
            <a:extLst>
              <a:ext uri="{FF2B5EF4-FFF2-40B4-BE49-F238E27FC236}">
                <a16:creationId xmlns:a16="http://schemas.microsoft.com/office/drawing/2014/main" id="{7CD6FD5B-ECDA-1A51-0755-2CC596697598}"/>
              </a:ext>
            </a:extLst>
          </p:cNvPr>
          <p:cNvPicPr>
            <a:picLocks noChangeAspect="1"/>
          </p:cNvPicPr>
          <p:nvPr/>
        </p:nvPicPr>
        <p:blipFill rotWithShape="1">
          <a:blip r:embed="rId2"/>
          <a:srcRect l="9272" r="1" b="1"/>
          <a:stretch/>
        </p:blipFill>
        <p:spPr>
          <a:xfrm>
            <a:off x="409576" y="633619"/>
            <a:ext cx="6648449" cy="5495925"/>
          </a:xfrm>
          <a:prstGeom prst="rect">
            <a:avLst/>
          </a:prstGeom>
        </p:spPr>
      </p:pic>
      <p:sp useBgFill="1">
        <p:nvSpPr>
          <p:cNvPr id="24"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3BF54A-091F-A0F1-64F8-51506768CDEA}"/>
              </a:ext>
            </a:extLst>
          </p:cNvPr>
          <p:cNvSpPr>
            <a:spLocks noGrp="1"/>
          </p:cNvSpPr>
          <p:nvPr>
            <p:ph type="title"/>
          </p:nvPr>
        </p:nvSpPr>
        <p:spPr>
          <a:xfrm>
            <a:off x="7938533" y="978619"/>
            <a:ext cx="3404594" cy="1106424"/>
          </a:xfrm>
        </p:spPr>
        <p:txBody>
          <a:bodyPr>
            <a:normAutofit/>
          </a:bodyPr>
          <a:lstStyle/>
          <a:p>
            <a:r>
              <a:rPr lang="de-DE" sz="2600"/>
              <a:t>ABOUT US</a:t>
            </a:r>
            <a:endParaRPr lang="en-GB" sz="2600"/>
          </a:p>
        </p:txBody>
      </p:sp>
      <p:sp>
        <p:nvSpPr>
          <p:cNvPr id="26"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122470"/>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2E38B5-E4EB-2988-016E-B7BDE35D65C7}"/>
              </a:ext>
            </a:extLst>
          </p:cNvPr>
          <p:cNvSpPr>
            <a:spLocks noGrp="1"/>
          </p:cNvSpPr>
          <p:nvPr>
            <p:ph idx="1"/>
          </p:nvPr>
        </p:nvSpPr>
        <p:spPr>
          <a:xfrm>
            <a:off x="7938532" y="2359152"/>
            <a:ext cx="3404594" cy="3429000"/>
          </a:xfrm>
        </p:spPr>
        <p:txBody>
          <a:bodyPr>
            <a:normAutofit/>
          </a:bodyPr>
          <a:lstStyle/>
          <a:p>
            <a:r>
              <a:rPr lang="de-DE" sz="1700"/>
              <a:t>We are the scientific advisory board (Task-Force) to fight air pollution around the world</a:t>
            </a:r>
          </a:p>
          <a:p>
            <a:r>
              <a:rPr lang="de-DE" sz="1700"/>
              <a:t>We are presenting our findings to the politicians from the G12 (without Putin)</a:t>
            </a:r>
          </a:p>
          <a:p>
            <a:endParaRPr lang="de-DE" sz="1700"/>
          </a:p>
          <a:p>
            <a:r>
              <a:rPr lang="de-DE" sz="1700"/>
              <a:t>Our Mission </a:t>
            </a:r>
            <a:r>
              <a:rPr lang="en-GB" sz="1700" b="0" i="0">
                <a:effectLst/>
              </a:rPr>
              <a:t>is to promote air pollution awareness for citizens and provide a unified and world-wide air quality information </a:t>
            </a:r>
            <a:endParaRPr lang="en-GB" sz="1700"/>
          </a:p>
        </p:txBody>
      </p:sp>
    </p:spTree>
    <p:extLst>
      <p:ext uri="{BB962C8B-B14F-4D97-AF65-F5344CB8AC3E}">
        <p14:creationId xmlns:p14="http://schemas.microsoft.com/office/powerpoint/2010/main" val="256872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atellite in space above earth&#10;&#10;Description automatically generated">
            <a:extLst>
              <a:ext uri="{FF2B5EF4-FFF2-40B4-BE49-F238E27FC236}">
                <a16:creationId xmlns:a16="http://schemas.microsoft.com/office/drawing/2014/main" id="{54A1BCE0-801B-E48F-FD6E-25D34C3BBCD7}"/>
              </a:ext>
            </a:extLst>
          </p:cNvPr>
          <p:cNvPicPr>
            <a:picLocks noChangeAspect="1"/>
          </p:cNvPicPr>
          <p:nvPr/>
        </p:nvPicPr>
        <p:blipFill rotWithShape="1">
          <a:blip r:embed="rId2">
            <a:extLst>
              <a:ext uri="{28A0092B-C50C-407E-A947-70E740481C1C}">
                <a14:useLocalDpi xmlns:a14="http://schemas.microsoft.com/office/drawing/2010/main" val="0"/>
              </a:ext>
            </a:extLst>
          </a:blip>
          <a:srcRect t="9073" r="13808" b="18"/>
          <a:stretch/>
        </p:blipFill>
        <p:spPr>
          <a:xfrm>
            <a:off x="3488909"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2DCC22-4642-4F2E-C0E0-FE4F17132B3E}"/>
              </a:ext>
            </a:extLst>
          </p:cNvPr>
          <p:cNvSpPr>
            <a:spLocks noGrp="1"/>
          </p:cNvSpPr>
          <p:nvPr>
            <p:ph type="title"/>
          </p:nvPr>
        </p:nvSpPr>
        <p:spPr>
          <a:xfrm>
            <a:off x="371094" y="1161288"/>
            <a:ext cx="3438144" cy="1124712"/>
          </a:xfrm>
        </p:spPr>
        <p:txBody>
          <a:bodyPr anchor="b">
            <a:normAutofit/>
          </a:bodyPr>
          <a:lstStyle/>
          <a:p>
            <a:r>
              <a:rPr lang="de-DE" sz="2800">
                <a:solidFill>
                  <a:schemeClr val="bg1"/>
                </a:solidFill>
              </a:rPr>
              <a:t>Introduction </a:t>
            </a:r>
            <a:endParaRPr lang="en-GB" sz="2800">
              <a:solidFill>
                <a:schemeClr val="bg1"/>
              </a:solidFill>
            </a:endParaRP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1F2299C-9B15-22E0-4E0E-A0E0796E864F}"/>
              </a:ext>
            </a:extLst>
          </p:cNvPr>
          <p:cNvSpPr>
            <a:spLocks noGrp="1"/>
          </p:cNvSpPr>
          <p:nvPr>
            <p:ph idx="1"/>
          </p:nvPr>
        </p:nvSpPr>
        <p:spPr>
          <a:xfrm>
            <a:off x="214929" y="2649605"/>
            <a:ext cx="3609235" cy="3844792"/>
          </a:xfrm>
        </p:spPr>
        <p:txBody>
          <a:bodyPr anchor="t">
            <a:normAutofit fontScale="92500" lnSpcReduction="20000"/>
          </a:bodyPr>
          <a:lstStyle/>
          <a:p>
            <a:pPr algn="just"/>
            <a:r>
              <a:rPr lang="en-GB" sz="2400" dirty="0">
                <a:solidFill>
                  <a:schemeClr val="bg1"/>
                </a:solidFill>
              </a:rPr>
              <a:t>Goal: </a:t>
            </a:r>
            <a:r>
              <a:rPr lang="en-GB" sz="2400" b="0" i="0" dirty="0">
                <a:solidFill>
                  <a:schemeClr val="bg1"/>
                </a:solidFill>
                <a:effectLst/>
              </a:rPr>
              <a:t>To predict how air quality (PM2.5 particulate matter concentration) changes in places where we don’t have ground-based sensors for measuring  </a:t>
            </a:r>
          </a:p>
          <a:p>
            <a:pPr algn="just"/>
            <a:r>
              <a:rPr lang="en-GB" sz="2400" b="0" i="0" dirty="0">
                <a:solidFill>
                  <a:schemeClr val="bg1"/>
                </a:solidFill>
                <a:effectLst/>
              </a:rPr>
              <a:t>Database : We’ve collected weather data and daily observations from the Sentinel 5P satellite tracking various pollutants in the atmosphere. The data covers the last three months, spanning hundreds of cities across the globe.</a:t>
            </a:r>
          </a:p>
          <a:p>
            <a:endParaRPr lang="en-GB" sz="1200" dirty="0">
              <a:solidFill>
                <a:schemeClr val="bg1"/>
              </a:solidFill>
            </a:endParaRPr>
          </a:p>
        </p:txBody>
      </p:sp>
    </p:spTree>
    <p:extLst>
      <p:ext uri="{BB962C8B-B14F-4D97-AF65-F5344CB8AC3E}">
        <p14:creationId xmlns:p14="http://schemas.microsoft.com/office/powerpoint/2010/main" val="356050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1BB21-02F8-932F-6948-7AB106EFF11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What is PM2.5?</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artoon earth with a face mask&#10;&#10;Description automatically generated">
            <a:extLst>
              <a:ext uri="{FF2B5EF4-FFF2-40B4-BE49-F238E27FC236}">
                <a16:creationId xmlns:a16="http://schemas.microsoft.com/office/drawing/2014/main" id="{DE774450-EB4F-9E6C-551E-B0B93AA00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4462" y="625684"/>
            <a:ext cx="6288623" cy="5455380"/>
          </a:xfrm>
          <a:prstGeom prst="rect">
            <a:avLst/>
          </a:prstGeom>
        </p:spPr>
      </p:pic>
    </p:spTree>
    <p:extLst>
      <p:ext uri="{BB962C8B-B14F-4D97-AF65-F5344CB8AC3E}">
        <p14:creationId xmlns:p14="http://schemas.microsoft.com/office/powerpoint/2010/main" val="79414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E6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71C84-F762-0BC2-9A90-32C63449E85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Methodology</a:t>
            </a:r>
          </a:p>
        </p:txBody>
      </p:sp>
      <p:pic>
        <p:nvPicPr>
          <p:cNvPr id="5" name="Picture 4">
            <a:extLst>
              <a:ext uri="{FF2B5EF4-FFF2-40B4-BE49-F238E27FC236}">
                <a16:creationId xmlns:a16="http://schemas.microsoft.com/office/drawing/2014/main" id="{0C180555-28E1-E8A3-5656-5F776201438B}"/>
              </a:ext>
            </a:extLst>
          </p:cNvPr>
          <p:cNvPicPr>
            <a:picLocks noChangeAspect="1"/>
          </p:cNvPicPr>
          <p:nvPr/>
        </p:nvPicPr>
        <p:blipFill>
          <a:blip r:embed="rId2"/>
          <a:stretch>
            <a:fillRect/>
          </a:stretch>
        </p:blipFill>
        <p:spPr>
          <a:xfrm>
            <a:off x="4038600" y="1055200"/>
            <a:ext cx="7188199" cy="4744210"/>
          </a:xfrm>
          <a:prstGeom prst="rect">
            <a:avLst/>
          </a:prstGeom>
        </p:spPr>
      </p:pic>
    </p:spTree>
    <p:extLst>
      <p:ext uri="{BB962C8B-B14F-4D97-AF65-F5344CB8AC3E}">
        <p14:creationId xmlns:p14="http://schemas.microsoft.com/office/powerpoint/2010/main" val="395188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2672-6AB2-A417-96DA-3E8EF5E38F01}"/>
              </a:ext>
            </a:extLst>
          </p:cNvPr>
          <p:cNvSpPr>
            <a:spLocks noGrp="1"/>
          </p:cNvSpPr>
          <p:nvPr>
            <p:ph type="title"/>
          </p:nvPr>
        </p:nvSpPr>
        <p:spPr/>
        <p:txBody>
          <a:bodyPr/>
          <a:lstStyle/>
          <a:p>
            <a:r>
              <a:rPr lang="de-DE" dirty="0"/>
              <a:t>Our Observation (EDA)</a:t>
            </a:r>
            <a:endParaRPr lang="en-GB" dirty="0"/>
          </a:p>
        </p:txBody>
      </p:sp>
      <p:sp>
        <p:nvSpPr>
          <p:cNvPr id="3" name="Content Placeholder 2">
            <a:extLst>
              <a:ext uri="{FF2B5EF4-FFF2-40B4-BE49-F238E27FC236}">
                <a16:creationId xmlns:a16="http://schemas.microsoft.com/office/drawing/2014/main" id="{77A4F8FD-EEFB-BDDD-F7B1-BC877EE81109}"/>
              </a:ext>
            </a:extLst>
          </p:cNvPr>
          <p:cNvSpPr>
            <a:spLocks noGrp="1"/>
          </p:cNvSpPr>
          <p:nvPr>
            <p:ph idx="1"/>
          </p:nvPr>
        </p:nvSpPr>
        <p:spPr/>
        <p:txBody>
          <a:bodyPr/>
          <a:lstStyle/>
          <a:p>
            <a:r>
              <a:rPr lang="en-US" altLang="zh-CN" dirty="0"/>
              <a:t>Data cleaning: </a:t>
            </a:r>
          </a:p>
          <a:p>
            <a:r>
              <a:rPr lang="en-US" altLang="zh-CN" dirty="0"/>
              <a:t>Check the best representation of the data to see the correlations and make hypothesis</a:t>
            </a:r>
          </a:p>
          <a:p>
            <a:r>
              <a:rPr lang="en-US" altLang="zh-CN" dirty="0"/>
              <a:t>Check missing value in each columns: Remove columns with over 80% of missing values</a:t>
            </a:r>
          </a:p>
          <a:p>
            <a:r>
              <a:rPr lang="en-US" altLang="zh-CN" dirty="0"/>
              <a:t>Check outliers: Check distribution of each column, remove outliers &gt; 80% of maximum value</a:t>
            </a:r>
          </a:p>
          <a:p>
            <a:endParaRPr lang="en-US" altLang="zh-CN" dirty="0"/>
          </a:p>
          <a:p>
            <a:pPr marL="0" indent="0">
              <a:buNone/>
            </a:pPr>
            <a:endParaRPr lang="en-US" altLang="zh-CN" dirty="0"/>
          </a:p>
          <a:p>
            <a:endParaRPr lang="en-GB" dirty="0"/>
          </a:p>
        </p:txBody>
      </p:sp>
    </p:spTree>
    <p:extLst>
      <p:ext uri="{BB962C8B-B14F-4D97-AF65-F5344CB8AC3E}">
        <p14:creationId xmlns:p14="http://schemas.microsoft.com/office/powerpoint/2010/main" val="339588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8D55DD9-1D1C-2B0C-9858-FDB925A9111A}"/>
              </a:ext>
            </a:extLst>
          </p:cNvPr>
          <p:cNvSpPr>
            <a:spLocks noGrp="1"/>
          </p:cNvSpPr>
          <p:nvPr>
            <p:ph type="title"/>
          </p:nvPr>
        </p:nvSpPr>
        <p:spPr>
          <a:xfrm>
            <a:off x="91440" y="549275"/>
            <a:ext cx="4502912" cy="5430838"/>
          </a:xfrm>
        </p:spPr>
        <p:txBody>
          <a:bodyPr/>
          <a:lstStyle/>
          <a:p>
            <a:pPr algn="ctr"/>
            <a:r>
              <a:rPr lang="de-DE" dirty="0"/>
              <a:t>Our Observation (EDA)</a:t>
            </a:r>
            <a:endParaRPr lang="en-GB" dirty="0"/>
          </a:p>
        </p:txBody>
      </p:sp>
      <p:sp>
        <p:nvSpPr>
          <p:cNvPr id="7" name="Content Placeholder 2">
            <a:extLst>
              <a:ext uri="{FF2B5EF4-FFF2-40B4-BE49-F238E27FC236}">
                <a16:creationId xmlns:a16="http://schemas.microsoft.com/office/drawing/2014/main" id="{D52DCA41-7B29-8763-5354-ADA7D55F341E}"/>
              </a:ext>
            </a:extLst>
          </p:cNvPr>
          <p:cNvSpPr>
            <a:spLocks noGrp="1"/>
          </p:cNvSpPr>
          <p:nvPr>
            <p:ph idx="1"/>
          </p:nvPr>
        </p:nvSpPr>
        <p:spPr>
          <a:xfrm>
            <a:off x="5179831" y="1188720"/>
            <a:ext cx="6224587" cy="4480560"/>
          </a:xfrm>
        </p:spPr>
        <p:txBody>
          <a:bodyPr/>
          <a:lstStyle/>
          <a:p>
            <a:pPr marL="514350" indent="-514350">
              <a:buFont typeface="+mj-lt"/>
              <a:buAutoNum type="arabicPeriod"/>
            </a:pPr>
            <a:r>
              <a:rPr lang="en-US" altLang="zh-CN" dirty="0"/>
              <a:t>Data cleaning</a:t>
            </a:r>
          </a:p>
          <a:p>
            <a:pPr marL="514350" indent="-514350">
              <a:buFont typeface="+mj-lt"/>
              <a:buAutoNum type="arabicPeriod"/>
            </a:pPr>
            <a:r>
              <a:rPr lang="en-US" altLang="zh-CN" dirty="0"/>
              <a:t>Check the best representation of the data to see the correlations and make hypothesis</a:t>
            </a:r>
          </a:p>
          <a:p>
            <a:pPr marL="514350" indent="-514350">
              <a:buFont typeface="+mj-lt"/>
              <a:buAutoNum type="arabicPeriod"/>
            </a:pPr>
            <a:r>
              <a:rPr lang="en-US" altLang="zh-CN" dirty="0"/>
              <a:t>Check missing values in each columns: Remove columns with over 80% of missing values</a:t>
            </a:r>
          </a:p>
          <a:p>
            <a:pPr marL="514350" indent="-514350">
              <a:buFont typeface="+mj-lt"/>
              <a:buAutoNum type="arabicPeriod"/>
            </a:pPr>
            <a:r>
              <a:rPr lang="en-US" altLang="zh-CN" dirty="0"/>
              <a:t>Check outliers: Check the distribution of each column, remove outliers &gt; 80% of maximum value</a:t>
            </a:r>
          </a:p>
        </p:txBody>
      </p:sp>
    </p:spTree>
    <p:extLst>
      <p:ext uri="{BB962C8B-B14F-4D97-AF65-F5344CB8AC3E}">
        <p14:creationId xmlns:p14="http://schemas.microsoft.com/office/powerpoint/2010/main" val="396282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F99DA-307A-B150-FFB8-2A7DEF67B1D9}"/>
              </a:ext>
            </a:extLst>
          </p:cNvPr>
          <p:cNvSpPr>
            <a:spLocks noGrp="1"/>
          </p:cNvSpPr>
          <p:nvPr>
            <p:ph type="title"/>
          </p:nvPr>
        </p:nvSpPr>
        <p:spPr>
          <a:xfrm>
            <a:off x="841248" y="548640"/>
            <a:ext cx="3600860" cy="5431536"/>
          </a:xfrm>
        </p:spPr>
        <p:txBody>
          <a:bodyPr>
            <a:normAutofit/>
          </a:bodyPr>
          <a:lstStyle/>
          <a:p>
            <a:r>
              <a:rPr lang="de-DE" sz="5400" dirty="0"/>
              <a:t>Hypothesis </a:t>
            </a:r>
            <a:endParaRPr lang="en-GB"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3B022D-0892-C7C5-B085-2176B834CE03}"/>
              </a:ext>
            </a:extLst>
          </p:cNvPr>
          <p:cNvSpPr>
            <a:spLocks noGrp="1"/>
          </p:cNvSpPr>
          <p:nvPr>
            <p:ph idx="1"/>
          </p:nvPr>
        </p:nvSpPr>
        <p:spPr>
          <a:xfrm>
            <a:off x="5126418" y="713232"/>
            <a:ext cx="6224335" cy="5431536"/>
          </a:xfrm>
        </p:spPr>
        <p:txBody>
          <a:bodyPr anchor="ctr">
            <a:normAutofit/>
          </a:bodyPr>
          <a:lstStyle/>
          <a:p>
            <a:pPr marL="514350" indent="-514350">
              <a:buFont typeface="+mj-lt"/>
              <a:buAutoNum type="arabicPeriod"/>
            </a:pPr>
            <a:r>
              <a:rPr lang="en-GB" sz="2200" dirty="0"/>
              <a:t>Higher gas column densities, higher target value</a:t>
            </a:r>
          </a:p>
          <a:p>
            <a:pPr marL="514350" indent="-514350">
              <a:buFont typeface="+mj-lt"/>
              <a:buAutoNum type="arabicPeriod"/>
            </a:pPr>
            <a:r>
              <a:rPr lang="en-GB" sz="2200" dirty="0"/>
              <a:t>Higher wind velocity, lower target value?</a:t>
            </a:r>
          </a:p>
          <a:p>
            <a:pPr marL="514350" indent="-514350">
              <a:buFont typeface="+mj-lt"/>
              <a:buAutoNum type="arabicPeriod"/>
            </a:pPr>
            <a:r>
              <a:rPr lang="en-GB" altLang="zh-CN" sz="2200" dirty="0"/>
              <a:t>Aerosol index with target value</a:t>
            </a:r>
            <a:r>
              <a:rPr lang="en-US" altLang="zh-CN" sz="2200" dirty="0"/>
              <a:t>?</a:t>
            </a:r>
            <a:endParaRPr lang="en-GB" sz="2200" dirty="0"/>
          </a:p>
          <a:p>
            <a:pPr marL="514350" indent="-514350">
              <a:buFont typeface="+mj-lt"/>
              <a:buAutoNum type="arabicPeriod"/>
            </a:pPr>
            <a:r>
              <a:rPr lang="en-GB" altLang="zh-CN" sz="2200" dirty="0">
                <a:solidFill>
                  <a:schemeClr val="bg1">
                    <a:lumMod val="65000"/>
                  </a:schemeClr>
                </a:solidFill>
              </a:rPr>
              <a:t>Sensor altitude with target value?</a:t>
            </a:r>
          </a:p>
          <a:p>
            <a:pPr marL="514350" indent="-514350">
              <a:buFont typeface="+mj-lt"/>
              <a:buAutoNum type="arabicPeriod"/>
            </a:pPr>
            <a:r>
              <a:rPr lang="en-GB" sz="2200" dirty="0">
                <a:solidFill>
                  <a:schemeClr val="bg1">
                    <a:lumMod val="65000"/>
                  </a:schemeClr>
                </a:solidFill>
              </a:rPr>
              <a:t>Satellite angle correlates with the target value</a:t>
            </a:r>
          </a:p>
          <a:p>
            <a:pPr marL="514350" indent="-514350">
              <a:buFont typeface="+mj-lt"/>
              <a:buAutoNum type="arabicPeriod"/>
            </a:pPr>
            <a:r>
              <a:rPr lang="en-GB" sz="2200" dirty="0">
                <a:solidFill>
                  <a:schemeClr val="bg1">
                    <a:lumMod val="65000"/>
                  </a:schemeClr>
                </a:solidFill>
              </a:rPr>
              <a:t>Stratospheric column density no correlation with target value</a:t>
            </a:r>
          </a:p>
          <a:p>
            <a:pPr marL="514350" indent="-514350">
              <a:buFont typeface="+mj-lt"/>
              <a:buAutoNum type="arabicPeriod"/>
            </a:pPr>
            <a:r>
              <a:rPr lang="en-GB" sz="2200" dirty="0">
                <a:solidFill>
                  <a:schemeClr val="bg1">
                    <a:lumMod val="65000"/>
                  </a:schemeClr>
                </a:solidFill>
              </a:rPr>
              <a:t>Aerosol index with target value</a:t>
            </a:r>
          </a:p>
          <a:p>
            <a:pPr marL="514350" indent="-514350">
              <a:buFont typeface="+mj-lt"/>
              <a:buAutoNum type="arabicPeriod"/>
            </a:pPr>
            <a:r>
              <a:rPr lang="en-GB" altLang="zh-CN" sz="2200" dirty="0">
                <a:solidFill>
                  <a:schemeClr val="bg1">
                    <a:lumMod val="65000"/>
                  </a:schemeClr>
                </a:solidFill>
              </a:rPr>
              <a:t>Humidity correlated non-linearly with target value</a:t>
            </a:r>
          </a:p>
          <a:p>
            <a:pPr marL="514350" indent="-514350">
              <a:buFont typeface="+mj-lt"/>
              <a:buAutoNum type="arabicPeriod"/>
            </a:pPr>
            <a:endParaRPr lang="en-GB" sz="2200" dirty="0">
              <a:solidFill>
                <a:schemeClr val="bg1">
                  <a:lumMod val="65000"/>
                </a:schemeClr>
              </a:solidFill>
            </a:endParaRPr>
          </a:p>
        </p:txBody>
      </p:sp>
    </p:spTree>
    <p:extLst>
      <p:ext uri="{BB962C8B-B14F-4D97-AF65-F5344CB8AC3E}">
        <p14:creationId xmlns:p14="http://schemas.microsoft.com/office/powerpoint/2010/main" val="76268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6B7176-2630-07CA-42FD-9BF022CE0EA5}"/>
              </a:ext>
            </a:extLst>
          </p:cNvPr>
          <p:cNvPicPr>
            <a:picLocks noChangeAspect="1"/>
          </p:cNvPicPr>
          <p:nvPr/>
        </p:nvPicPr>
        <p:blipFill>
          <a:blip r:embed="rId2"/>
          <a:stretch>
            <a:fillRect/>
          </a:stretch>
        </p:blipFill>
        <p:spPr>
          <a:xfrm>
            <a:off x="2153920" y="9156"/>
            <a:ext cx="7884160" cy="5321276"/>
          </a:xfrm>
          <a:prstGeom prst="rect">
            <a:avLst/>
          </a:prstGeom>
        </p:spPr>
      </p:pic>
      <p:pic>
        <p:nvPicPr>
          <p:cNvPr id="11" name="Picture 10" descr="A green check mark in a circle&#10;&#10;Description automatically generated">
            <a:extLst>
              <a:ext uri="{FF2B5EF4-FFF2-40B4-BE49-F238E27FC236}">
                <a16:creationId xmlns:a16="http://schemas.microsoft.com/office/drawing/2014/main" id="{B11B11F0-A40D-AD88-3993-AC4448920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025" y="0"/>
            <a:ext cx="1450975" cy="1450975"/>
          </a:xfrm>
          <a:prstGeom prst="rect">
            <a:avLst/>
          </a:prstGeom>
        </p:spPr>
      </p:pic>
      <p:sp>
        <p:nvSpPr>
          <p:cNvPr id="2" name="Title 1">
            <a:extLst>
              <a:ext uri="{FF2B5EF4-FFF2-40B4-BE49-F238E27FC236}">
                <a16:creationId xmlns:a16="http://schemas.microsoft.com/office/drawing/2014/main" id="{84C29D5B-3233-7C75-D23E-99A8BEE7A220}"/>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1. Higher gas column densities, higher target value</a:t>
            </a:r>
          </a:p>
        </p:txBody>
      </p:sp>
    </p:spTree>
    <p:extLst>
      <p:ext uri="{BB962C8B-B14F-4D97-AF65-F5344CB8AC3E}">
        <p14:creationId xmlns:p14="http://schemas.microsoft.com/office/powerpoint/2010/main" val="2269629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384</Words>
  <Application>Microsoft Office PowerPoint</Application>
  <PresentationFormat>宽屏</PresentationFormat>
  <Paragraphs>45</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Slack-Lato</vt:lpstr>
      <vt:lpstr>Arial</vt:lpstr>
      <vt:lpstr>Calibri</vt:lpstr>
      <vt:lpstr>Calibri Light</vt:lpstr>
      <vt:lpstr>Office Theme</vt:lpstr>
      <vt:lpstr>Urban Air Pollution</vt:lpstr>
      <vt:lpstr>ABOUT US</vt:lpstr>
      <vt:lpstr>Introduction </vt:lpstr>
      <vt:lpstr>What is PM2.5?</vt:lpstr>
      <vt:lpstr>Methodology</vt:lpstr>
      <vt:lpstr>Our Observation (EDA)</vt:lpstr>
      <vt:lpstr>Our Observation (EDA)</vt:lpstr>
      <vt:lpstr>Hypothesis </vt:lpstr>
      <vt:lpstr>1. Higher gas column densities, higher target value</vt:lpstr>
      <vt:lpstr>2. Higher wind velocity, lower target value?</vt:lpstr>
      <vt:lpstr>3. The higher Aerosol index  the higher the target value?</vt:lpstr>
      <vt:lpstr>Machine learning Model</vt:lpstr>
      <vt:lpstr>Hypothesis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Air Pollution</dc:title>
  <dc:creator>Hanna Schaumberger</dc:creator>
  <cp:lastModifiedBy>Zi Yang</cp:lastModifiedBy>
  <cp:revision>4</cp:revision>
  <dcterms:created xsi:type="dcterms:W3CDTF">2023-10-16T07:55:56Z</dcterms:created>
  <dcterms:modified xsi:type="dcterms:W3CDTF">2023-10-16T13:19:12Z</dcterms:modified>
</cp:coreProperties>
</file>