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4" r:id="rId8"/>
    <p:sldId id="261" r:id="rId9"/>
    <p:sldId id="263" r:id="rId10"/>
    <p:sldId id="262" r:id="rId11"/>
    <p:sldId id="265" r:id="rId12"/>
    <p:sldId id="266" r:id="rId13"/>
    <p:sldId id="268" r:id="rId14"/>
    <p:sldId id="269" r:id="rId1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7C97D96-F2EF-4EC3-8F7E-D3684DD98411}" type="datetimeFigureOut">
              <a:rPr lang="pl-PL" smtClean="0"/>
              <a:pPr/>
              <a:t>2017-03-14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3E6D197-5903-4710-84FC-D81BAC9CDE8A}"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bright="-10000" contrast="-10000"/>
          </a:blip>
          <a:srcRect/>
          <a:stretch>
            <a:fillRect l="-25000" r="-14000"/>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97D96-F2EF-4EC3-8F7E-D3684DD98411}" type="datetimeFigureOut">
              <a:rPr lang="pl-PL" smtClean="0"/>
              <a:pPr/>
              <a:t>2017-03-14</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6D197-5903-4710-84FC-D81BAC9CDE8A}"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357158" y="2285992"/>
            <a:ext cx="8429684" cy="2370145"/>
          </a:xfrm>
        </p:spPr>
        <p:txBody>
          <a:bodyPr>
            <a:noAutofit/>
          </a:bodyPr>
          <a:lstStyle/>
          <a:p>
            <a:r>
              <a:rPr lang="pl-PL" sz="8000" b="1" dirty="0" smtClean="0">
                <a:solidFill>
                  <a:schemeClr val="bg1"/>
                </a:solidFill>
                <a:cs typeface="Arial" pitchFamily="34" charset="0"/>
              </a:rPr>
              <a:t>Architektura systemu Windows</a:t>
            </a:r>
            <a:endParaRPr lang="pl-PL" sz="8000" b="1"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b="1" dirty="0" smtClean="0">
                <a:solidFill>
                  <a:schemeClr val="bg1"/>
                </a:solidFill>
              </a:rPr>
              <a:t>Pamięć wirtualna i plik wymiany</a:t>
            </a:r>
            <a:endParaRPr lang="pl-PL" b="1" dirty="0">
              <a:solidFill>
                <a:schemeClr val="bg1"/>
              </a:solidFill>
            </a:endParaRPr>
          </a:p>
        </p:txBody>
      </p:sp>
      <p:sp>
        <p:nvSpPr>
          <p:cNvPr id="3" name="Symbol zastępczy zawartości 2"/>
          <p:cNvSpPr>
            <a:spLocks noGrp="1"/>
          </p:cNvSpPr>
          <p:nvPr>
            <p:ph idx="1"/>
          </p:nvPr>
        </p:nvSpPr>
        <p:spPr/>
        <p:txBody>
          <a:bodyPr>
            <a:normAutofit fontScale="70000" lnSpcReduction="20000"/>
          </a:bodyPr>
          <a:lstStyle/>
          <a:p>
            <a:pPr>
              <a:buNone/>
            </a:pPr>
            <a:r>
              <a:rPr lang="pl-PL" dirty="0" smtClean="0"/>
              <a:t>	</a:t>
            </a:r>
            <a:r>
              <a:rPr lang="pl-PL" dirty="0" smtClean="0">
                <a:solidFill>
                  <a:schemeClr val="bg1"/>
                </a:solidFill>
              </a:rPr>
              <a:t>Pamięć </a:t>
            </a:r>
            <a:r>
              <a:rPr lang="pl-PL" dirty="0" smtClean="0">
                <a:solidFill>
                  <a:schemeClr val="bg1"/>
                </a:solidFill>
              </a:rPr>
              <a:t>wirtualna składa się z pliku wymiany (pliku stronicowania) oraz zainstalowanej fizycznie pamięci RAM. Oba te elementy tworzą przestrzeń </a:t>
            </a:r>
            <a:r>
              <a:rPr lang="pl-PL" dirty="0" smtClean="0">
                <a:solidFill>
                  <a:schemeClr val="bg1"/>
                </a:solidFill>
              </a:rPr>
              <a:t>adresową nazywaną pamięcią wirtualną.</a:t>
            </a:r>
            <a:endParaRPr lang="pl-PL" dirty="0" smtClean="0">
              <a:solidFill>
                <a:schemeClr val="bg1"/>
              </a:solidFill>
            </a:endParaRPr>
          </a:p>
          <a:p>
            <a:r>
              <a:rPr lang="pl-PL" dirty="0" smtClean="0">
                <a:solidFill>
                  <a:schemeClr val="bg1"/>
                </a:solidFill>
              </a:rPr>
              <a:t>Plikiem </a:t>
            </a:r>
            <a:r>
              <a:rPr lang="pl-PL" dirty="0" smtClean="0">
                <a:solidFill>
                  <a:schemeClr val="bg1"/>
                </a:solidFill>
              </a:rPr>
              <a:t>wymiany w </a:t>
            </a:r>
            <a:r>
              <a:rPr lang="pl-PL" dirty="0" err="1" smtClean="0">
                <a:solidFill>
                  <a:schemeClr val="bg1"/>
                </a:solidFill>
              </a:rPr>
              <a:t>Windows’ie</a:t>
            </a:r>
            <a:r>
              <a:rPr lang="pl-PL" dirty="0" smtClean="0">
                <a:solidFill>
                  <a:schemeClr val="bg1"/>
                </a:solidFill>
              </a:rPr>
              <a:t> </a:t>
            </a:r>
            <a:r>
              <a:rPr lang="pl-PL" dirty="0" smtClean="0">
                <a:solidFill>
                  <a:schemeClr val="bg1"/>
                </a:solidFill>
              </a:rPr>
              <a:t>jest </a:t>
            </a:r>
            <a:r>
              <a:rPr lang="pl-PL" dirty="0" err="1" smtClean="0">
                <a:solidFill>
                  <a:schemeClr val="bg1"/>
                </a:solidFill>
              </a:rPr>
              <a:t>pagefile.sys</a:t>
            </a:r>
            <a:r>
              <a:rPr lang="pl-PL" dirty="0" smtClean="0">
                <a:solidFill>
                  <a:schemeClr val="bg1"/>
                </a:solidFill>
              </a:rPr>
              <a:t>; jest to plik </a:t>
            </a:r>
            <a:r>
              <a:rPr lang="pl-PL" dirty="0" smtClean="0">
                <a:solidFill>
                  <a:schemeClr val="bg1"/>
                </a:solidFill>
              </a:rPr>
              <a:t>ukryty </a:t>
            </a:r>
            <a:r>
              <a:rPr lang="pl-PL" dirty="0" smtClean="0">
                <a:solidFill>
                  <a:schemeClr val="bg1"/>
                </a:solidFill>
              </a:rPr>
              <a:t>chroniony przez system i użytkownik nie może bezpośrednio zmieniać. Przy próbie skasowania pojawia się komunikat o błędzie i nie możliwości kasacji. Plik ten jest odtwarzany przy każdym starcie sytemu.</a:t>
            </a:r>
          </a:p>
          <a:p>
            <a:r>
              <a:rPr lang="pl-PL" dirty="0" smtClean="0">
                <a:solidFill>
                  <a:schemeClr val="bg1"/>
                </a:solidFill>
              </a:rPr>
              <a:t>Plik stronicowania; jest stosowany do przechowywania części plików, programów i danych które są zbyt duże i nie mogą być umieszczane w całości pamięci.</a:t>
            </a:r>
          </a:p>
          <a:p>
            <a:r>
              <a:rPr lang="pl-PL" dirty="0" smtClean="0">
                <a:solidFill>
                  <a:schemeClr val="bg1"/>
                </a:solidFill>
              </a:rPr>
              <a:t>Windows przenosi dane z pliku stronicowania do pamięci zgodnie z potrzebami oraz pamięci do pliku aby </a:t>
            </a:r>
            <a:r>
              <a:rPr lang="pl-PL" dirty="0" smtClean="0">
                <a:solidFill>
                  <a:schemeClr val="bg1"/>
                </a:solidFill>
              </a:rPr>
              <a:t>zwolnić </a:t>
            </a:r>
            <a:r>
              <a:rPr lang="pl-PL" dirty="0" smtClean="0">
                <a:solidFill>
                  <a:schemeClr val="bg1"/>
                </a:solidFill>
              </a:rPr>
              <a:t>miejsce dla nowych danych</a:t>
            </a:r>
            <a:r>
              <a:rPr lang="pl-PL" dirty="0" smtClean="0">
                <a:solidFill>
                  <a:schemeClr val="bg1"/>
                </a:solidFill>
              </a:rPr>
              <a:t>.</a:t>
            </a:r>
            <a:endParaRPr lang="pl-PL" dirty="0" smtClean="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chemeClr val="bg1"/>
                </a:solidFill>
              </a:rPr>
              <a:t>Wielozadaniowość</a:t>
            </a:r>
            <a:endParaRPr lang="pl-PL" b="1" dirty="0">
              <a:solidFill>
                <a:schemeClr val="bg1"/>
              </a:solidFill>
            </a:endParaRPr>
          </a:p>
        </p:txBody>
      </p:sp>
      <p:sp>
        <p:nvSpPr>
          <p:cNvPr id="3" name="Symbol zastępczy zawartości 2"/>
          <p:cNvSpPr>
            <a:spLocks noGrp="1"/>
          </p:cNvSpPr>
          <p:nvPr>
            <p:ph idx="1"/>
          </p:nvPr>
        </p:nvSpPr>
        <p:spPr/>
        <p:txBody>
          <a:bodyPr>
            <a:normAutofit fontScale="70000" lnSpcReduction="20000"/>
          </a:bodyPr>
          <a:lstStyle/>
          <a:p>
            <a:pPr fontAlgn="base"/>
            <a:r>
              <a:rPr lang="pl-PL" dirty="0" smtClean="0">
                <a:solidFill>
                  <a:schemeClr val="bg1"/>
                </a:solidFill>
              </a:rPr>
              <a:t>Wielozadaniowość – pozwala na współbieżne wykonywanie wielu procesów naraz. Jeżeli system wyposażony jest w jeden procesor równoległe wykonywanie zadań jest pozorne. System operacyjny przełącza nasz procesor pomiędzy poszczególne procesy, co powoduje że nie są one wykonywane jednocześnie lecz po małym fragmencie kodu.</a:t>
            </a:r>
          </a:p>
          <a:p>
            <a:pPr fontAlgn="base"/>
            <a:r>
              <a:rPr lang="pl-PL" dirty="0" smtClean="0">
                <a:solidFill>
                  <a:schemeClr val="bg1"/>
                </a:solidFill>
              </a:rPr>
              <a:t>Wywłaszczenie - to mechanizm pozwalający wielozadaniowemu systemowi operacyjnemu na przejmowaniu kontroli na wykonywanym procesem. W systemie bez wywłaszczenia to proces informuje system operacyjny o zwolnieniu zasobów. W systemie z wywłaszczeniem to jądro systemu operacyjnego przełącza zasoby do innego procesu. Wywłaszczenie gwarantuje lepszą stabilność systemu, proces który się zawiesił nie powoduje blokowania zasobów.</a:t>
            </a:r>
          </a:p>
          <a:p>
            <a:endParaRPr lang="pl-PL"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smtClean="0">
                <a:solidFill>
                  <a:schemeClr val="bg1"/>
                </a:solidFill>
              </a:rPr>
              <a:t>Tryb rzeczywisty, chroniony i wirtualny procesora</a:t>
            </a:r>
            <a:endParaRPr lang="pl-PL" dirty="0">
              <a:solidFill>
                <a:schemeClr val="bg1"/>
              </a:solidFill>
            </a:endParaRPr>
          </a:p>
        </p:txBody>
      </p:sp>
      <p:sp>
        <p:nvSpPr>
          <p:cNvPr id="3" name="Symbol zastępczy zawartości 2"/>
          <p:cNvSpPr>
            <a:spLocks noGrp="1"/>
          </p:cNvSpPr>
          <p:nvPr>
            <p:ph idx="1"/>
          </p:nvPr>
        </p:nvSpPr>
        <p:spPr/>
        <p:txBody>
          <a:bodyPr>
            <a:normAutofit/>
          </a:bodyPr>
          <a:lstStyle/>
          <a:p>
            <a:pPr>
              <a:buNone/>
            </a:pPr>
            <a:r>
              <a:rPr lang="pl-PL" dirty="0" smtClean="0"/>
              <a:t>	</a:t>
            </a:r>
            <a:r>
              <a:rPr lang="pl-PL" sz="2600" b="1" dirty="0" smtClean="0">
                <a:solidFill>
                  <a:schemeClr val="bg1"/>
                </a:solidFill>
              </a:rPr>
              <a:t>Tryb </a:t>
            </a:r>
            <a:r>
              <a:rPr lang="pl-PL" sz="2600" b="1" dirty="0" smtClean="0">
                <a:solidFill>
                  <a:schemeClr val="bg1"/>
                </a:solidFill>
              </a:rPr>
              <a:t>chroniony </a:t>
            </a:r>
            <a:r>
              <a:rPr lang="pl-PL" sz="2600" dirty="0" smtClean="0">
                <a:solidFill>
                  <a:schemeClr val="bg1"/>
                </a:solidFill>
              </a:rPr>
              <a:t>umożliwia adresowanie pamięci przekraczającej wielkość 1 MB (tryb rzeczywisty), wprowadza wiele nowych udogodnień wspierających wielozadaniowość, takich jak: sprzętowa ochrona pamięci (układ MMU), wsparcie w przełączaniu kontekstu procesora i wiele innych</a:t>
            </a:r>
            <a:r>
              <a:rPr lang="pl-PL" sz="2600" dirty="0" smtClean="0">
                <a:solidFill>
                  <a:schemeClr val="bg1"/>
                </a:solidFill>
              </a:rPr>
              <a:t>.</a:t>
            </a:r>
          </a:p>
          <a:p>
            <a:pPr>
              <a:buNone/>
            </a:pPr>
            <a:r>
              <a:rPr lang="pl-PL" sz="2600" b="1" dirty="0" smtClean="0">
                <a:solidFill>
                  <a:schemeClr val="bg1"/>
                </a:solidFill>
              </a:rPr>
              <a:t>	Tryb </a:t>
            </a:r>
            <a:r>
              <a:rPr lang="pl-PL" sz="2600" b="1" dirty="0" smtClean="0">
                <a:solidFill>
                  <a:schemeClr val="bg1"/>
                </a:solidFill>
              </a:rPr>
              <a:t>wirtualny</a:t>
            </a:r>
            <a:r>
              <a:rPr lang="pl-PL" sz="2600" dirty="0" smtClean="0">
                <a:solidFill>
                  <a:schemeClr val="bg1"/>
                </a:solidFill>
              </a:rPr>
              <a:t> </a:t>
            </a:r>
            <a:r>
              <a:rPr lang="pl-PL" sz="2600" dirty="0" smtClean="0">
                <a:solidFill>
                  <a:schemeClr val="bg1"/>
                </a:solidFill>
              </a:rPr>
              <a:t>— </a:t>
            </a:r>
            <a:r>
              <a:rPr lang="pl-PL" sz="2600" dirty="0" smtClean="0">
                <a:solidFill>
                  <a:schemeClr val="bg1"/>
                </a:solidFill>
              </a:rPr>
              <a:t>specjalny tryb pracy </a:t>
            </a:r>
            <a:r>
              <a:rPr lang="pl-PL" sz="2600" dirty="0" smtClean="0">
                <a:solidFill>
                  <a:schemeClr val="bg1"/>
                </a:solidFill>
              </a:rPr>
              <a:t>procesorów, </a:t>
            </a:r>
            <a:r>
              <a:rPr lang="pl-PL" sz="2600" dirty="0" smtClean="0">
                <a:solidFill>
                  <a:schemeClr val="bg1"/>
                </a:solidFill>
              </a:rPr>
              <a:t>dostępny w trybie chronionym, który umożliwia uruchamianie programów przeznaczonych dla trybu rzeczywistego.</a:t>
            </a:r>
            <a:endParaRPr lang="pl-PL" sz="26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chemeClr val="bg1"/>
                </a:solidFill>
              </a:rPr>
              <a:t>Proces a wątek</a:t>
            </a:r>
            <a:endParaRPr lang="pl-PL" b="1" dirty="0">
              <a:solidFill>
                <a:schemeClr val="bg1"/>
              </a:solidFill>
            </a:endParaRPr>
          </a:p>
        </p:txBody>
      </p:sp>
      <p:sp>
        <p:nvSpPr>
          <p:cNvPr id="3" name="Symbol zastępczy zawartości 2"/>
          <p:cNvSpPr>
            <a:spLocks noGrp="1"/>
          </p:cNvSpPr>
          <p:nvPr>
            <p:ph idx="1"/>
          </p:nvPr>
        </p:nvSpPr>
        <p:spPr/>
        <p:txBody>
          <a:bodyPr/>
          <a:lstStyle/>
          <a:p>
            <a:pPr fontAlgn="base"/>
            <a:r>
              <a:rPr lang="pl-PL" dirty="0" smtClean="0">
                <a:solidFill>
                  <a:schemeClr val="bg1"/>
                </a:solidFill>
              </a:rPr>
              <a:t>Proces – definiowany jest jako instrukcja wykonywanego programu. Program może być uruchomiony o wielu instancjach jednocześnie.</a:t>
            </a:r>
          </a:p>
          <a:p>
            <a:pPr fontAlgn="base"/>
            <a:r>
              <a:rPr lang="pl-PL" dirty="0" smtClean="0">
                <a:solidFill>
                  <a:schemeClr val="bg1"/>
                </a:solidFill>
              </a:rPr>
              <a:t>Wątki – proces tworzy osobne wątki, odpowiedzialne za wykonywanie poszczególnych instancji. Na jeden proces może składać się wiele wątków.</a:t>
            </a:r>
          </a:p>
          <a:p>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939916"/>
          </a:xfrm>
        </p:spPr>
        <p:txBody>
          <a:bodyPr>
            <a:normAutofit/>
          </a:bodyPr>
          <a:lstStyle/>
          <a:p>
            <a:r>
              <a:rPr lang="pl-PL" sz="6600" b="1" dirty="0" smtClean="0">
                <a:solidFill>
                  <a:schemeClr val="bg1"/>
                </a:solidFill>
              </a:rPr>
              <a:t>Koniec</a:t>
            </a:r>
            <a:endParaRPr lang="pl-PL" sz="6600" b="1" dirty="0">
              <a:solidFill>
                <a:schemeClr val="bg1"/>
              </a:solidFill>
            </a:endParaRPr>
          </a:p>
        </p:txBody>
      </p:sp>
      <p:sp>
        <p:nvSpPr>
          <p:cNvPr id="3" name="Symbol zastępczy zawartości 2"/>
          <p:cNvSpPr>
            <a:spLocks noGrp="1"/>
          </p:cNvSpPr>
          <p:nvPr>
            <p:ph idx="1"/>
          </p:nvPr>
        </p:nvSpPr>
        <p:spPr>
          <a:xfrm>
            <a:off x="457200" y="2928934"/>
            <a:ext cx="8229600" cy="3197229"/>
          </a:xfrm>
        </p:spPr>
        <p:txBody>
          <a:bodyPr>
            <a:normAutofit/>
          </a:bodyPr>
          <a:lstStyle/>
          <a:p>
            <a:pPr>
              <a:buNone/>
            </a:pPr>
            <a:r>
              <a:rPr lang="pl-PL" dirty="0" smtClean="0"/>
              <a:t>	</a:t>
            </a:r>
          </a:p>
          <a:p>
            <a:pPr>
              <a:buNone/>
            </a:pPr>
            <a:endParaRPr lang="pl-PL" dirty="0" smtClean="0"/>
          </a:p>
          <a:p>
            <a:pPr>
              <a:buNone/>
            </a:pPr>
            <a:r>
              <a:rPr lang="pl-PL" dirty="0" smtClean="0"/>
              <a:t>	</a:t>
            </a:r>
          </a:p>
          <a:p>
            <a:pPr>
              <a:buNone/>
            </a:pPr>
            <a:r>
              <a:rPr lang="pl-PL" dirty="0" smtClean="0">
                <a:solidFill>
                  <a:schemeClr val="bg1"/>
                </a:solidFill>
              </a:rPr>
              <a:t>	</a:t>
            </a:r>
            <a:r>
              <a:rPr lang="pl-PL" dirty="0" smtClean="0">
                <a:solidFill>
                  <a:schemeClr val="bg1"/>
                </a:solidFill>
              </a:rPr>
              <a:t>Przygotowali:</a:t>
            </a:r>
          </a:p>
          <a:p>
            <a:pPr>
              <a:buNone/>
            </a:pPr>
            <a:r>
              <a:rPr lang="pl-PL" dirty="0" smtClean="0">
                <a:solidFill>
                  <a:schemeClr val="bg1"/>
                </a:solidFill>
              </a:rPr>
              <a:t>	Karol </a:t>
            </a:r>
            <a:r>
              <a:rPr lang="pl-PL" dirty="0" err="1" smtClean="0">
                <a:solidFill>
                  <a:schemeClr val="bg1"/>
                </a:solidFill>
              </a:rPr>
              <a:t>Kusik</a:t>
            </a:r>
            <a:r>
              <a:rPr lang="pl-PL" dirty="0" smtClean="0">
                <a:solidFill>
                  <a:schemeClr val="bg1"/>
                </a:solidFill>
              </a:rPr>
              <a:t>, Karol Bogdański</a:t>
            </a:r>
            <a:endParaRPr lang="pl-PL"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5000" b="1" dirty="0" smtClean="0">
                <a:solidFill>
                  <a:schemeClr val="bg1"/>
                </a:solidFill>
              </a:rPr>
              <a:t>Architektura oprogramowania</a:t>
            </a:r>
            <a:endParaRPr lang="pl-PL" sz="5000" dirty="0">
              <a:solidFill>
                <a:schemeClr val="bg1"/>
              </a:solidFill>
            </a:endParaRPr>
          </a:p>
        </p:txBody>
      </p:sp>
      <p:sp>
        <p:nvSpPr>
          <p:cNvPr id="3" name="Symbol zastępczy zawartości 2"/>
          <p:cNvSpPr>
            <a:spLocks noGrp="1"/>
          </p:cNvSpPr>
          <p:nvPr>
            <p:ph idx="1"/>
          </p:nvPr>
        </p:nvSpPr>
        <p:spPr>
          <a:noFill/>
        </p:spPr>
        <p:txBody>
          <a:bodyPr>
            <a:normAutofit fontScale="85000" lnSpcReduction="10000"/>
          </a:bodyPr>
          <a:lstStyle/>
          <a:p>
            <a:pPr>
              <a:buNone/>
            </a:pPr>
            <a:r>
              <a:rPr lang="pl-PL" dirty="0" smtClean="0"/>
              <a:t> </a:t>
            </a:r>
            <a:r>
              <a:rPr lang="pl-PL" dirty="0" smtClean="0"/>
              <a:t>	</a:t>
            </a:r>
          </a:p>
          <a:p>
            <a:pPr>
              <a:buNone/>
            </a:pPr>
            <a:r>
              <a:rPr lang="pl-PL" sz="3600" dirty="0" smtClean="0">
                <a:solidFill>
                  <a:schemeClr val="bg1"/>
                </a:solidFill>
              </a:rPr>
              <a:t>-</a:t>
            </a:r>
            <a:r>
              <a:rPr lang="pl-PL" sz="3600" dirty="0" smtClean="0">
                <a:solidFill>
                  <a:schemeClr val="bg1"/>
                </a:solidFill>
              </a:rPr>
              <a:t>	</a:t>
            </a:r>
            <a:r>
              <a:rPr lang="pl-PL" sz="3600" dirty="0" smtClean="0">
                <a:solidFill>
                  <a:schemeClr val="bg1"/>
                </a:solidFill>
              </a:rPr>
              <a:t>podstawowa </a:t>
            </a:r>
            <a:r>
              <a:rPr lang="pl-PL" sz="3600" dirty="0" smtClean="0">
                <a:solidFill>
                  <a:schemeClr val="bg1"/>
                </a:solidFill>
              </a:rPr>
              <a:t>organizacja systemu wraz z jego komponentami, wzajemnymi powiązaniami, środowiskiem pracy i regułami ustanawiającymi sposób jej budowy i </a:t>
            </a:r>
            <a:r>
              <a:rPr lang="pl-PL" sz="3600" dirty="0" smtClean="0">
                <a:solidFill>
                  <a:schemeClr val="bg1"/>
                </a:solidFill>
              </a:rPr>
              <a:t>rozwoju. </a:t>
            </a:r>
            <a:r>
              <a:rPr lang="pl-PL" sz="3600" dirty="0" smtClean="0">
                <a:solidFill>
                  <a:schemeClr val="bg1"/>
                </a:solidFill>
              </a:rPr>
              <a:t>Architektura powinna zapewniać </a:t>
            </a:r>
            <a:r>
              <a:rPr lang="pl-PL" sz="3600" dirty="0" smtClean="0">
                <a:solidFill>
                  <a:schemeClr val="bg1"/>
                </a:solidFill>
              </a:rPr>
              <a:t>maksymalną </a:t>
            </a:r>
            <a:r>
              <a:rPr lang="pl-PL" sz="3600" dirty="0" smtClean="0">
                <a:solidFill>
                  <a:schemeClr val="bg1"/>
                </a:solidFill>
              </a:rPr>
              <a:t>wydajność systemu przy prostej obsłudze. Jednym z elementów mających </a:t>
            </a:r>
            <a:r>
              <a:rPr lang="pl-PL" sz="3600" dirty="0" smtClean="0">
                <a:solidFill>
                  <a:schemeClr val="bg1"/>
                </a:solidFill>
              </a:rPr>
              <a:t>duży </a:t>
            </a:r>
            <a:r>
              <a:rPr lang="pl-PL" sz="3600" dirty="0" smtClean="0">
                <a:solidFill>
                  <a:schemeClr val="bg1"/>
                </a:solidFill>
              </a:rPr>
              <a:t>wpływ na wydajność jest organizacja pamięci. Większość systemów wykorzystuje pamięć wirtualną</a:t>
            </a:r>
            <a:r>
              <a:rPr lang="pl-PL" sz="3600" dirty="0" smtClean="0">
                <a:solidFill>
                  <a:schemeClr val="bg1"/>
                </a:solidFill>
              </a:rPr>
              <a:t>.</a:t>
            </a:r>
            <a:endParaRPr lang="pl-PL" sz="36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chemeClr val="bg1"/>
                </a:solidFill>
              </a:rPr>
              <a:t>Uruchamianie</a:t>
            </a:r>
            <a:endParaRPr lang="pl-PL" b="1" dirty="0">
              <a:solidFill>
                <a:schemeClr val="bg1"/>
              </a:solidFill>
            </a:endParaRPr>
          </a:p>
        </p:txBody>
      </p:sp>
      <p:sp>
        <p:nvSpPr>
          <p:cNvPr id="3" name="Symbol zastępczy zawartości 2"/>
          <p:cNvSpPr>
            <a:spLocks noGrp="1"/>
          </p:cNvSpPr>
          <p:nvPr>
            <p:ph idx="1"/>
          </p:nvPr>
        </p:nvSpPr>
        <p:spPr/>
        <p:txBody>
          <a:bodyPr>
            <a:noAutofit/>
          </a:bodyPr>
          <a:lstStyle/>
          <a:p>
            <a:pPr>
              <a:buNone/>
            </a:pPr>
            <a:r>
              <a:rPr lang="pl-PL" sz="2200" dirty="0" smtClean="0">
                <a:solidFill>
                  <a:schemeClr val="bg1"/>
                </a:solidFill>
              </a:rPr>
              <a:t>Dla systemu Windows 7 wyróżniamy 4 etapy uruchamiania:</a:t>
            </a:r>
          </a:p>
          <a:p>
            <a:pPr>
              <a:buFontTx/>
              <a:buChar char="-"/>
            </a:pPr>
            <a:r>
              <a:rPr lang="pl-PL" sz="2200" dirty="0" smtClean="0">
                <a:solidFill>
                  <a:schemeClr val="bg1"/>
                </a:solidFill>
              </a:rPr>
              <a:t>uruchamianie </a:t>
            </a:r>
            <a:r>
              <a:rPr lang="pl-PL" sz="2200" dirty="0" smtClean="0">
                <a:solidFill>
                  <a:schemeClr val="bg1"/>
                </a:solidFill>
              </a:rPr>
              <a:t>automatyczne (opóźnione) – przy zastosowaniu tego ustawienia można konfigurować automatycznie uruchamiane </a:t>
            </a:r>
            <a:r>
              <a:rPr lang="pl-PL" sz="2200" dirty="0" smtClean="0">
                <a:solidFill>
                  <a:schemeClr val="bg1"/>
                </a:solidFill>
              </a:rPr>
              <a:t>usługi </a:t>
            </a:r>
            <a:r>
              <a:rPr lang="pl-PL" sz="2200" dirty="0" smtClean="0">
                <a:solidFill>
                  <a:schemeClr val="bg1"/>
                </a:solidFill>
              </a:rPr>
              <a:t>w ramach procesu rozruchu i </a:t>
            </a:r>
            <a:r>
              <a:rPr lang="pl-PL" sz="2200" dirty="0" smtClean="0">
                <a:solidFill>
                  <a:schemeClr val="bg1"/>
                </a:solidFill>
              </a:rPr>
              <a:t>logowania</a:t>
            </a:r>
          </a:p>
          <a:p>
            <a:pPr>
              <a:buNone/>
            </a:pPr>
            <a:r>
              <a:rPr lang="pl-PL" sz="2200" dirty="0" smtClean="0">
                <a:solidFill>
                  <a:schemeClr val="bg1"/>
                </a:solidFill>
              </a:rPr>
              <a:t>-	uruchamianie </a:t>
            </a:r>
            <a:r>
              <a:rPr lang="pl-PL" sz="2200" dirty="0" smtClean="0">
                <a:solidFill>
                  <a:schemeClr val="bg1"/>
                </a:solidFill>
              </a:rPr>
              <a:t>komputera – sprzętu poprzez test </a:t>
            </a:r>
            <a:r>
              <a:rPr lang="pl-PL" sz="2200" dirty="0" smtClean="0">
                <a:solidFill>
                  <a:schemeClr val="bg1"/>
                </a:solidFill>
              </a:rPr>
              <a:t>POST (</a:t>
            </a:r>
            <a:r>
              <a:rPr lang="pl-PL" sz="2200" dirty="0" err="1" smtClean="0">
                <a:solidFill>
                  <a:schemeClr val="bg1"/>
                </a:solidFill>
              </a:rPr>
              <a:t>power-on</a:t>
            </a:r>
            <a:r>
              <a:rPr lang="pl-PL" sz="2200" dirty="0" smtClean="0">
                <a:solidFill>
                  <a:schemeClr val="bg1"/>
                </a:solidFill>
              </a:rPr>
              <a:t> </a:t>
            </a:r>
            <a:r>
              <a:rPr lang="pl-PL" sz="2200" dirty="0" err="1" smtClean="0">
                <a:solidFill>
                  <a:schemeClr val="bg1"/>
                </a:solidFill>
              </a:rPr>
              <a:t>self-test</a:t>
            </a:r>
            <a:r>
              <a:rPr lang="pl-PL" sz="2200" dirty="0" smtClean="0">
                <a:solidFill>
                  <a:schemeClr val="bg1"/>
                </a:solidFill>
              </a:rPr>
              <a:t>) </a:t>
            </a:r>
            <a:r>
              <a:rPr lang="pl-PL" sz="2200" dirty="0" smtClean="0">
                <a:solidFill>
                  <a:schemeClr val="bg1"/>
                </a:solidFill>
              </a:rPr>
              <a:t>– </a:t>
            </a:r>
            <a:r>
              <a:rPr lang="pl-PL" sz="2200" dirty="0" smtClean="0">
                <a:solidFill>
                  <a:schemeClr val="bg1"/>
                </a:solidFill>
              </a:rPr>
              <a:t>Procedura </a:t>
            </a:r>
            <a:r>
              <a:rPr lang="pl-PL" sz="2200" dirty="0" smtClean="0">
                <a:solidFill>
                  <a:schemeClr val="bg1"/>
                </a:solidFill>
              </a:rPr>
              <a:t>jego przeprowadzenia jest zapisywana w pamięci ROM znajdującej się na płycie głównej, podczas tego testu są sprawdzane podstawowe urządzenia komputera. Następnie kontrola jest przekazywana do karty graficznej która testuje sama siebie, po czym kontrolne nad procesem przejmuje znowu test post. Testuje on procesor i wyświetla informacje o nim. Następnie kontrole nad procesem uruchamiania systemu przejmuje BIOS</a:t>
            </a:r>
            <a:r>
              <a:rPr lang="pl-PL" sz="2200" dirty="0" smtClean="0">
                <a:solidFill>
                  <a:schemeClr val="bg1"/>
                </a:solidFill>
              </a:rPr>
              <a:t>.</a:t>
            </a:r>
            <a:endParaRPr lang="pl-PL" sz="22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642918"/>
            <a:ext cx="8229600" cy="5483245"/>
          </a:xfrm>
        </p:spPr>
        <p:txBody>
          <a:bodyPr>
            <a:normAutofit/>
          </a:bodyPr>
          <a:lstStyle/>
          <a:p>
            <a:pPr>
              <a:buNone/>
            </a:pPr>
            <a:r>
              <a:rPr lang="pl-PL" dirty="0" smtClean="0">
                <a:solidFill>
                  <a:schemeClr val="bg1"/>
                </a:solidFill>
              </a:rPr>
              <a:t>-</a:t>
            </a:r>
            <a:r>
              <a:rPr lang="pl-PL" sz="2400" dirty="0" smtClean="0">
                <a:solidFill>
                  <a:schemeClr val="bg1"/>
                </a:solidFill>
              </a:rPr>
              <a:t>	uruchamianie </a:t>
            </a:r>
            <a:r>
              <a:rPr lang="pl-PL" sz="2400" dirty="0" smtClean="0">
                <a:solidFill>
                  <a:schemeClr val="bg1"/>
                </a:solidFill>
              </a:rPr>
              <a:t>komputera – systemu operacyjnego  poprzez główny rekord rozruchowy MBR</a:t>
            </a:r>
          </a:p>
          <a:p>
            <a:pPr>
              <a:buNone/>
            </a:pPr>
            <a:r>
              <a:rPr lang="pl-PL" sz="2400" dirty="0" smtClean="0">
                <a:solidFill>
                  <a:schemeClr val="bg1"/>
                </a:solidFill>
              </a:rPr>
              <a:t>	MBR </a:t>
            </a:r>
            <a:r>
              <a:rPr lang="pl-PL" sz="2400" dirty="0" smtClean="0">
                <a:solidFill>
                  <a:schemeClr val="bg1"/>
                </a:solidFill>
              </a:rPr>
              <a:t>to jest obszar znajdujący się w pierwszym sektorze dysku rozruchowego komputera, w którym zapisywany jest mały program. Jego zadaniem jest załadowanie do pamięci programy odpowiedzialnego za uruchomienie systemu. W systemach Win XP i starszych ten program nazywa się NTLDR (Leader) jest od odczytywany w postaci pliku </a:t>
            </a:r>
            <a:r>
              <a:rPr lang="pl-PL" sz="2400" dirty="0" err="1" smtClean="0">
                <a:solidFill>
                  <a:schemeClr val="bg1"/>
                </a:solidFill>
              </a:rPr>
              <a:t>BOOT.ini</a:t>
            </a:r>
            <a:r>
              <a:rPr lang="pl-PL" sz="2400" dirty="0" smtClean="0">
                <a:solidFill>
                  <a:schemeClr val="bg1"/>
                </a:solidFill>
              </a:rPr>
              <a:t>. Jeżeli komputer ma wiele Patrycji systemowych wówczas NTLDR korzysta z zawartości plików </a:t>
            </a:r>
            <a:r>
              <a:rPr lang="pl-PL" sz="2400" dirty="0" err="1" smtClean="0">
                <a:solidFill>
                  <a:schemeClr val="bg1"/>
                </a:solidFill>
              </a:rPr>
              <a:t>BOOT.ini</a:t>
            </a:r>
            <a:r>
              <a:rPr lang="pl-PL" sz="2400" dirty="0" smtClean="0">
                <a:solidFill>
                  <a:schemeClr val="bg1"/>
                </a:solidFill>
              </a:rPr>
              <a:t> do wygenerowania menu, z którego wybiera system operacyjny i tryb w którym chce go uruchomić. W systemach Win Vista i Win 7 nie ma tego pliku </a:t>
            </a:r>
            <a:r>
              <a:rPr lang="pl-PL" sz="2400" dirty="0" err="1" smtClean="0">
                <a:solidFill>
                  <a:schemeClr val="bg1"/>
                </a:solidFill>
              </a:rPr>
              <a:t>BOOT.ini</a:t>
            </a:r>
            <a:r>
              <a:rPr lang="pl-PL" sz="2400" dirty="0" smtClean="0">
                <a:solidFill>
                  <a:schemeClr val="bg1"/>
                </a:solidFill>
              </a:rPr>
              <a:t> zastąpiono go narzędziem </a:t>
            </a:r>
            <a:r>
              <a:rPr lang="pl-PL" sz="2400" dirty="0" err="1" smtClean="0">
                <a:solidFill>
                  <a:schemeClr val="bg1"/>
                </a:solidFill>
              </a:rPr>
              <a:t>BCD.edit</a:t>
            </a:r>
            <a:endParaRPr lang="pl-PL" sz="24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642918"/>
            <a:ext cx="8229600" cy="5483245"/>
          </a:xfrm>
        </p:spPr>
        <p:txBody>
          <a:bodyPr>
            <a:normAutofit fontScale="70000" lnSpcReduction="20000"/>
          </a:bodyPr>
          <a:lstStyle/>
          <a:p>
            <a:pPr>
              <a:buNone/>
            </a:pPr>
            <a:r>
              <a:rPr lang="pl-PL" dirty="0" smtClean="0">
                <a:solidFill>
                  <a:schemeClr val="bg1"/>
                </a:solidFill>
              </a:rPr>
              <a:t>-	uruchamianie </a:t>
            </a:r>
            <a:r>
              <a:rPr lang="pl-PL" dirty="0" smtClean="0">
                <a:solidFill>
                  <a:schemeClr val="bg1"/>
                </a:solidFill>
              </a:rPr>
              <a:t>kontrolne systemu; jest to skomplikowany proces w którym </a:t>
            </a:r>
            <a:r>
              <a:rPr lang="pl-PL" dirty="0" err="1" smtClean="0">
                <a:solidFill>
                  <a:schemeClr val="bg1"/>
                </a:solidFill>
              </a:rPr>
              <a:t>pojawiaja</a:t>
            </a:r>
            <a:r>
              <a:rPr lang="pl-PL" dirty="0" smtClean="0">
                <a:solidFill>
                  <a:schemeClr val="bg1"/>
                </a:solidFill>
              </a:rPr>
              <a:t> się następujące opcje:</a:t>
            </a:r>
          </a:p>
          <a:p>
            <a:r>
              <a:rPr lang="pl-PL" dirty="0" smtClean="0">
                <a:solidFill>
                  <a:schemeClr val="bg1"/>
                </a:solidFill>
              </a:rPr>
              <a:t>napraw </a:t>
            </a:r>
            <a:r>
              <a:rPr lang="pl-PL" dirty="0" smtClean="0">
                <a:solidFill>
                  <a:schemeClr val="bg1"/>
                </a:solidFill>
              </a:rPr>
              <a:t>komputer</a:t>
            </a:r>
          </a:p>
          <a:p>
            <a:r>
              <a:rPr lang="pl-PL" dirty="0" smtClean="0">
                <a:solidFill>
                  <a:schemeClr val="bg1"/>
                </a:solidFill>
              </a:rPr>
              <a:t>tryb </a:t>
            </a:r>
            <a:r>
              <a:rPr lang="pl-PL" dirty="0" smtClean="0">
                <a:solidFill>
                  <a:schemeClr val="bg1"/>
                </a:solidFill>
              </a:rPr>
              <a:t>awaryjny</a:t>
            </a:r>
          </a:p>
          <a:p>
            <a:r>
              <a:rPr lang="pl-PL" dirty="0" smtClean="0">
                <a:solidFill>
                  <a:schemeClr val="bg1"/>
                </a:solidFill>
              </a:rPr>
              <a:t>tryb </a:t>
            </a:r>
            <a:r>
              <a:rPr lang="pl-PL" dirty="0" smtClean="0">
                <a:solidFill>
                  <a:schemeClr val="bg1"/>
                </a:solidFill>
              </a:rPr>
              <a:t>awaryjny z obsługą sieci</a:t>
            </a:r>
          </a:p>
          <a:p>
            <a:r>
              <a:rPr lang="pl-PL" dirty="0" smtClean="0">
                <a:solidFill>
                  <a:schemeClr val="bg1"/>
                </a:solidFill>
              </a:rPr>
              <a:t>tryb </a:t>
            </a:r>
            <a:r>
              <a:rPr lang="pl-PL" dirty="0" smtClean="0">
                <a:solidFill>
                  <a:schemeClr val="bg1"/>
                </a:solidFill>
              </a:rPr>
              <a:t>awaryjny z wierszem polecenia</a:t>
            </a:r>
          </a:p>
          <a:p>
            <a:r>
              <a:rPr lang="pl-PL" dirty="0" smtClean="0">
                <a:solidFill>
                  <a:schemeClr val="bg1"/>
                </a:solidFill>
              </a:rPr>
              <a:t>włącz </a:t>
            </a:r>
            <a:r>
              <a:rPr lang="pl-PL" dirty="0" smtClean="0">
                <a:solidFill>
                  <a:schemeClr val="bg1"/>
                </a:solidFill>
              </a:rPr>
              <a:t>rejestrowanie </a:t>
            </a:r>
            <a:r>
              <a:rPr lang="pl-PL" dirty="0" smtClean="0">
                <a:solidFill>
                  <a:schemeClr val="bg1"/>
                </a:solidFill>
              </a:rPr>
              <a:t>rozruchu</a:t>
            </a:r>
            <a:endParaRPr lang="pl-PL" dirty="0" smtClean="0">
              <a:solidFill>
                <a:schemeClr val="bg1"/>
              </a:solidFill>
            </a:endParaRPr>
          </a:p>
          <a:p>
            <a:r>
              <a:rPr lang="pl-PL" dirty="0" smtClean="0">
                <a:solidFill>
                  <a:schemeClr val="bg1"/>
                </a:solidFill>
              </a:rPr>
              <a:t>włącz </a:t>
            </a:r>
            <a:r>
              <a:rPr lang="pl-PL" dirty="0" smtClean="0">
                <a:solidFill>
                  <a:schemeClr val="bg1"/>
                </a:solidFill>
              </a:rPr>
              <a:t>video o niskiej rozdzielczości</a:t>
            </a:r>
          </a:p>
          <a:p>
            <a:r>
              <a:rPr lang="pl-PL" dirty="0" smtClean="0">
                <a:solidFill>
                  <a:schemeClr val="bg1"/>
                </a:solidFill>
              </a:rPr>
              <a:t>ostatnia </a:t>
            </a:r>
            <a:r>
              <a:rPr lang="pl-PL" dirty="0" smtClean="0">
                <a:solidFill>
                  <a:schemeClr val="bg1"/>
                </a:solidFill>
              </a:rPr>
              <a:t>znana dobra konfiguracja</a:t>
            </a:r>
          </a:p>
          <a:p>
            <a:r>
              <a:rPr lang="pl-PL" dirty="0" smtClean="0">
                <a:solidFill>
                  <a:schemeClr val="bg1"/>
                </a:solidFill>
              </a:rPr>
              <a:t>tryb </a:t>
            </a:r>
            <a:r>
              <a:rPr lang="pl-PL" dirty="0" smtClean="0">
                <a:solidFill>
                  <a:schemeClr val="bg1"/>
                </a:solidFill>
              </a:rPr>
              <a:t>przywracania usług katalogowych</a:t>
            </a:r>
          </a:p>
          <a:p>
            <a:r>
              <a:rPr lang="pl-PL" dirty="0" smtClean="0">
                <a:solidFill>
                  <a:schemeClr val="bg1"/>
                </a:solidFill>
              </a:rPr>
              <a:t>tryb </a:t>
            </a:r>
            <a:r>
              <a:rPr lang="pl-PL" dirty="0" err="1" smtClean="0">
                <a:solidFill>
                  <a:schemeClr val="bg1"/>
                </a:solidFill>
              </a:rPr>
              <a:t>debugowania</a:t>
            </a:r>
            <a:endParaRPr lang="pl-PL" dirty="0" smtClean="0">
              <a:solidFill>
                <a:schemeClr val="bg1"/>
              </a:solidFill>
            </a:endParaRPr>
          </a:p>
          <a:p>
            <a:r>
              <a:rPr lang="pl-PL" dirty="0" smtClean="0">
                <a:solidFill>
                  <a:schemeClr val="bg1"/>
                </a:solidFill>
              </a:rPr>
              <a:t>włącz </a:t>
            </a:r>
            <a:r>
              <a:rPr lang="pl-PL" dirty="0" smtClean="0">
                <a:solidFill>
                  <a:schemeClr val="bg1"/>
                </a:solidFill>
              </a:rPr>
              <a:t>automatyczne, ponowne uruchamianie komputera po błędzie </a:t>
            </a:r>
            <a:r>
              <a:rPr lang="pl-PL" dirty="0" smtClean="0">
                <a:solidFill>
                  <a:schemeClr val="bg1"/>
                </a:solidFill>
              </a:rPr>
              <a:t>systemu</a:t>
            </a:r>
            <a:endParaRPr lang="pl-PL" dirty="0" smtClean="0">
              <a:solidFill>
                <a:schemeClr val="bg1"/>
              </a:solidFill>
            </a:endParaRPr>
          </a:p>
          <a:p>
            <a:r>
              <a:rPr lang="pl-PL" dirty="0" smtClean="0">
                <a:solidFill>
                  <a:schemeClr val="bg1"/>
                </a:solidFill>
              </a:rPr>
              <a:t>włącz </a:t>
            </a:r>
            <a:r>
              <a:rPr lang="pl-PL" dirty="0" smtClean="0">
                <a:solidFill>
                  <a:schemeClr val="bg1"/>
                </a:solidFill>
              </a:rPr>
              <a:t>wymuszanie podpisu sterowników</a:t>
            </a:r>
          </a:p>
          <a:p>
            <a:r>
              <a:rPr lang="pl-PL" dirty="0" smtClean="0">
                <a:solidFill>
                  <a:schemeClr val="bg1"/>
                </a:solidFill>
              </a:rPr>
              <a:t>uruchom </a:t>
            </a:r>
            <a:r>
              <a:rPr lang="pl-PL" dirty="0" smtClean="0">
                <a:solidFill>
                  <a:schemeClr val="bg1"/>
                </a:solidFill>
              </a:rPr>
              <a:t>system Windows </a:t>
            </a:r>
            <a:r>
              <a:rPr lang="pl-PL" dirty="0" smtClean="0">
                <a:solidFill>
                  <a:schemeClr val="bg1"/>
                </a:solidFill>
              </a:rPr>
              <a:t>normalnie</a:t>
            </a:r>
            <a:endParaRPr lang="pl-PL"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smtClean="0">
                <a:solidFill>
                  <a:schemeClr val="bg1"/>
                </a:solidFill>
              </a:rPr>
              <a:t>Pliki biorące udział przy uruchamianiu systemu</a:t>
            </a:r>
            <a:endParaRPr lang="pl-PL" b="1" dirty="0">
              <a:solidFill>
                <a:schemeClr val="bg1"/>
              </a:solidFill>
            </a:endParaRPr>
          </a:p>
        </p:txBody>
      </p:sp>
      <p:sp>
        <p:nvSpPr>
          <p:cNvPr id="3" name="Symbol zastępczy zawartości 2"/>
          <p:cNvSpPr>
            <a:spLocks noGrp="1"/>
          </p:cNvSpPr>
          <p:nvPr>
            <p:ph idx="1"/>
          </p:nvPr>
        </p:nvSpPr>
        <p:spPr>
          <a:xfrm>
            <a:off x="457200" y="1600200"/>
            <a:ext cx="8229600" cy="4757758"/>
          </a:xfrm>
        </p:spPr>
        <p:txBody>
          <a:bodyPr>
            <a:normAutofit lnSpcReduction="10000"/>
          </a:bodyPr>
          <a:lstStyle/>
          <a:p>
            <a:pPr fontAlgn="base"/>
            <a:r>
              <a:rPr lang="pl-PL" sz="2400" dirty="0" err="1" smtClean="0">
                <a:solidFill>
                  <a:schemeClr val="bg1"/>
                </a:solidFill>
              </a:rPr>
              <a:t>ntldr.exe</a:t>
            </a:r>
            <a:r>
              <a:rPr lang="pl-PL" sz="2400" dirty="0" smtClean="0">
                <a:solidFill>
                  <a:schemeClr val="bg1"/>
                </a:solidFill>
              </a:rPr>
              <a:t> – program </a:t>
            </a:r>
            <a:r>
              <a:rPr lang="pl-PL" sz="2400" dirty="0" err="1" smtClean="0">
                <a:solidFill>
                  <a:schemeClr val="bg1"/>
                </a:solidFill>
              </a:rPr>
              <a:t>łądujący</a:t>
            </a:r>
            <a:r>
              <a:rPr lang="pl-PL" sz="2400" dirty="0" smtClean="0">
                <a:solidFill>
                  <a:schemeClr val="bg1"/>
                </a:solidFill>
              </a:rPr>
              <a:t> system na jądrze NT</a:t>
            </a:r>
          </a:p>
          <a:p>
            <a:pPr fontAlgn="base"/>
            <a:r>
              <a:rPr lang="pl-PL" sz="2400" dirty="0" err="1" smtClean="0">
                <a:solidFill>
                  <a:schemeClr val="bg1"/>
                </a:solidFill>
              </a:rPr>
              <a:t>boot.ini</a:t>
            </a:r>
            <a:r>
              <a:rPr lang="pl-PL" sz="2400" dirty="0" smtClean="0">
                <a:solidFill>
                  <a:schemeClr val="bg1"/>
                </a:solidFill>
              </a:rPr>
              <a:t> – plik zawiera opisy zainstalowanych systemów operacyjnych wraz z partycjami, z których mogą być uruchamiane</a:t>
            </a:r>
          </a:p>
          <a:p>
            <a:pPr fontAlgn="base"/>
            <a:r>
              <a:rPr lang="pl-PL" sz="2400" dirty="0" smtClean="0">
                <a:solidFill>
                  <a:schemeClr val="bg1"/>
                </a:solidFill>
              </a:rPr>
              <a:t>NTDETEC.COM – program odpowiedzialny za sprawdzanie zainstalowanego sprzętu</a:t>
            </a:r>
          </a:p>
          <a:p>
            <a:pPr fontAlgn="base"/>
            <a:r>
              <a:rPr lang="pl-PL" sz="2400" dirty="0" err="1" smtClean="0">
                <a:solidFill>
                  <a:schemeClr val="bg1"/>
                </a:solidFill>
              </a:rPr>
              <a:t>ntoskrnl.exe</a:t>
            </a:r>
            <a:r>
              <a:rPr lang="pl-PL" sz="2400" dirty="0" smtClean="0">
                <a:solidFill>
                  <a:schemeClr val="bg1"/>
                </a:solidFill>
              </a:rPr>
              <a:t> – jądro systemu operacyjnego</a:t>
            </a:r>
          </a:p>
          <a:p>
            <a:pPr fontAlgn="base"/>
            <a:r>
              <a:rPr lang="pl-PL" sz="2400" dirty="0" err="1" smtClean="0">
                <a:solidFill>
                  <a:schemeClr val="bg1"/>
                </a:solidFill>
              </a:rPr>
              <a:t>hal.dll</a:t>
            </a:r>
            <a:r>
              <a:rPr lang="pl-PL" sz="2400" dirty="0" smtClean="0">
                <a:solidFill>
                  <a:schemeClr val="bg1"/>
                </a:solidFill>
              </a:rPr>
              <a:t> – biblioteka zapewniająca odseparowanie od warstwy sprzętowej</a:t>
            </a:r>
          </a:p>
          <a:p>
            <a:pPr fontAlgn="base"/>
            <a:r>
              <a:rPr lang="pl-PL" sz="2400" dirty="0" smtClean="0">
                <a:solidFill>
                  <a:schemeClr val="bg1"/>
                </a:solidFill>
              </a:rPr>
              <a:t>pliki sterownika – zawiera sterowniki niskiego poziomu.</a:t>
            </a:r>
          </a:p>
          <a:p>
            <a:pPr fontAlgn="base"/>
            <a:r>
              <a:rPr lang="pl-PL" sz="2400" dirty="0" smtClean="0">
                <a:solidFill>
                  <a:schemeClr val="bg1"/>
                </a:solidFill>
              </a:rPr>
              <a:t>pliki rejestru - zawiera pliki z zapisami rejestru systemu Windows.</a:t>
            </a:r>
          </a:p>
          <a:p>
            <a:endParaRPr lang="pl-P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chemeClr val="bg1"/>
                </a:solidFill>
              </a:rPr>
              <a:t>Jądro</a:t>
            </a:r>
            <a:endParaRPr lang="pl-PL" b="1" dirty="0">
              <a:solidFill>
                <a:schemeClr val="bg1"/>
              </a:solidFill>
            </a:endParaRPr>
          </a:p>
        </p:txBody>
      </p:sp>
      <p:sp>
        <p:nvSpPr>
          <p:cNvPr id="3" name="Symbol zastępczy zawartości 2"/>
          <p:cNvSpPr>
            <a:spLocks noGrp="1"/>
          </p:cNvSpPr>
          <p:nvPr>
            <p:ph idx="1"/>
          </p:nvPr>
        </p:nvSpPr>
        <p:spPr>
          <a:xfrm>
            <a:off x="457200" y="1600200"/>
            <a:ext cx="4114800" cy="4525963"/>
          </a:xfrm>
        </p:spPr>
        <p:txBody>
          <a:bodyPr>
            <a:normAutofit/>
          </a:bodyPr>
          <a:lstStyle/>
          <a:p>
            <a:pPr>
              <a:buNone/>
            </a:pPr>
            <a:r>
              <a:rPr lang="pl-PL" sz="2200" dirty="0" smtClean="0">
                <a:solidFill>
                  <a:schemeClr val="bg1"/>
                </a:solidFill>
              </a:rPr>
              <a:t>	Jądra </a:t>
            </a:r>
            <a:r>
              <a:rPr lang="pl-PL" sz="2200" dirty="0" smtClean="0">
                <a:solidFill>
                  <a:schemeClr val="bg1"/>
                </a:solidFill>
              </a:rPr>
              <a:t>systemów operacyjnych w technologii NT są określane jako jądra hybrydowe, jednakże warto zauważyć, iż jest to sprawą dyskusyjną, gdyż jądro to jest właściwie jądrem monolitycznym o strukturze zbliżonej do </a:t>
            </a:r>
            <a:r>
              <a:rPr lang="pl-PL" sz="2200" dirty="0" err="1" smtClean="0">
                <a:solidFill>
                  <a:schemeClr val="bg1"/>
                </a:solidFill>
              </a:rPr>
              <a:t>mikrojądra</a:t>
            </a:r>
            <a:r>
              <a:rPr lang="pl-PL" sz="2200" dirty="0" smtClean="0">
                <a:solidFill>
                  <a:schemeClr val="bg1"/>
                </a:solidFill>
              </a:rPr>
              <a:t>. Architektura NT składa się z jądra hybrydowego, warstwy abstrakcji sprzętowej (HAL), sterowników i egzekutora.</a:t>
            </a:r>
            <a:endParaRPr lang="pl-PL" sz="2200" dirty="0">
              <a:solidFill>
                <a:schemeClr val="bg1"/>
              </a:solidFill>
            </a:endParaRPr>
          </a:p>
        </p:txBody>
      </p:sp>
      <p:pic>
        <p:nvPicPr>
          <p:cNvPr id="4" name="Obraz 3" descr="663px-Windows_2000_architecture-pl.svg.png"/>
          <p:cNvPicPr>
            <a:picLocks noChangeAspect="1"/>
          </p:cNvPicPr>
          <p:nvPr/>
        </p:nvPicPr>
        <p:blipFill>
          <a:blip r:embed="rId2"/>
          <a:stretch>
            <a:fillRect/>
          </a:stretch>
        </p:blipFill>
        <p:spPr>
          <a:xfrm>
            <a:off x="4572000" y="857232"/>
            <a:ext cx="4346269" cy="55721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chemeClr val="bg1"/>
                </a:solidFill>
              </a:rPr>
              <a:t>Tryb użytkownika</a:t>
            </a:r>
            <a:endParaRPr lang="pl-PL" b="1" dirty="0">
              <a:solidFill>
                <a:schemeClr val="bg1"/>
              </a:solidFill>
            </a:endParaRPr>
          </a:p>
        </p:txBody>
      </p:sp>
      <p:sp>
        <p:nvSpPr>
          <p:cNvPr id="3" name="Symbol zastępczy zawartości 2"/>
          <p:cNvSpPr>
            <a:spLocks noGrp="1"/>
          </p:cNvSpPr>
          <p:nvPr>
            <p:ph idx="1"/>
          </p:nvPr>
        </p:nvSpPr>
        <p:spPr/>
        <p:txBody>
          <a:bodyPr>
            <a:noAutofit/>
          </a:bodyPr>
          <a:lstStyle/>
          <a:p>
            <a:r>
              <a:rPr lang="pl-PL" sz="2200" dirty="0" smtClean="0">
                <a:solidFill>
                  <a:schemeClr val="bg1"/>
                </a:solidFill>
              </a:rPr>
              <a:t>Tryb użytkownika składa się z podsystemów, które przekazują zamówienia wejścia/wyjścia do odpowiednich sterowników w trybie jądra przez menedżera wejścia/wyjścia (który działa w trybie jądra). Dwa podsystemy, na które składa się warstwa trybu użytkownika w Windows 2000, to podsystem środowiska i podsystem integralności.</a:t>
            </a:r>
          </a:p>
          <a:p>
            <a:r>
              <a:rPr lang="pl-PL" sz="2200" dirty="0" smtClean="0">
                <a:solidFill>
                  <a:schemeClr val="bg1"/>
                </a:solidFill>
              </a:rPr>
              <a:t>Podsystem środowiska został zaprojektowany do uruchamiania aplikacji napisanych dla wielu różnych systemów operacyjnych. Żaden z podsystemów środowiska nie może uzyskać bezpośredniego dostępu do sprzętu i musi złożyć zamówienie na dostęp do pamięci poprzez menedżera pamięci wirtualnej (</a:t>
            </a:r>
            <a:r>
              <a:rPr lang="pl-PL" sz="2200" dirty="0" err="1" smtClean="0">
                <a:solidFill>
                  <a:schemeClr val="bg1"/>
                </a:solidFill>
              </a:rPr>
              <a:t>Virtual</a:t>
            </a:r>
            <a:r>
              <a:rPr lang="pl-PL" sz="2200" dirty="0" smtClean="0">
                <a:solidFill>
                  <a:schemeClr val="bg1"/>
                </a:solidFill>
              </a:rPr>
              <a:t> </a:t>
            </a:r>
            <a:r>
              <a:rPr lang="pl-PL" sz="2200" dirty="0" err="1" smtClean="0">
                <a:solidFill>
                  <a:schemeClr val="bg1"/>
                </a:solidFill>
              </a:rPr>
              <a:t>Memory</a:t>
            </a:r>
            <a:r>
              <a:rPr lang="pl-PL" sz="2200" dirty="0" smtClean="0">
                <a:solidFill>
                  <a:schemeClr val="bg1"/>
                </a:solidFill>
              </a:rPr>
              <a:t> Manager), który działa w trybie jądra. Ponadto aplikacje otrzymują niższy priorytet niż procesy w trybie jądra</a:t>
            </a:r>
            <a:r>
              <a:rPr lang="pl-PL" sz="2200" dirty="0" smtClean="0">
                <a:solidFill>
                  <a:schemeClr val="bg1"/>
                </a:solidFill>
              </a:rPr>
              <a:t>.</a:t>
            </a:r>
            <a:endParaRPr lang="pl-PL" sz="2200"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solidFill>
                  <a:schemeClr val="bg1"/>
                </a:solidFill>
              </a:rPr>
              <a:t>Tryb jądra</a:t>
            </a:r>
            <a:endParaRPr lang="pl-PL" b="1" dirty="0">
              <a:solidFill>
                <a:schemeClr val="bg1"/>
              </a:solidFill>
            </a:endParaRPr>
          </a:p>
        </p:txBody>
      </p:sp>
      <p:sp>
        <p:nvSpPr>
          <p:cNvPr id="3" name="Symbol zastępczy zawartości 2"/>
          <p:cNvSpPr>
            <a:spLocks noGrp="1"/>
          </p:cNvSpPr>
          <p:nvPr>
            <p:ph idx="1"/>
          </p:nvPr>
        </p:nvSpPr>
        <p:spPr>
          <a:xfrm>
            <a:off x="457200" y="1357298"/>
            <a:ext cx="8229600" cy="5214974"/>
          </a:xfrm>
        </p:spPr>
        <p:txBody>
          <a:bodyPr>
            <a:normAutofit fontScale="55000" lnSpcReduction="20000"/>
          </a:bodyPr>
          <a:lstStyle/>
          <a:p>
            <a:pPr>
              <a:buNone/>
            </a:pPr>
            <a:r>
              <a:rPr lang="pl-PL" dirty="0" smtClean="0">
                <a:solidFill>
                  <a:schemeClr val="bg1"/>
                </a:solidFill>
              </a:rPr>
              <a:t>	</a:t>
            </a:r>
            <a:r>
              <a:rPr lang="pl-PL" sz="4000" dirty="0" smtClean="0">
                <a:solidFill>
                  <a:schemeClr val="bg1"/>
                </a:solidFill>
              </a:rPr>
              <a:t>Tryb </a:t>
            </a:r>
            <a:r>
              <a:rPr lang="pl-PL" sz="4000" dirty="0" smtClean="0">
                <a:solidFill>
                  <a:schemeClr val="bg1"/>
                </a:solidFill>
              </a:rPr>
              <a:t>jądra Windows 2000 ma pełny dostęp do sprzętu oraz zasobów systemowych komputera i wykonuje kod w obszarze pamięci chronionej. Kontroluje dostęp do szeregowania, </a:t>
            </a:r>
            <a:r>
              <a:rPr lang="pl-PL" sz="4000" dirty="0" err="1" smtClean="0">
                <a:solidFill>
                  <a:schemeClr val="bg1"/>
                </a:solidFill>
              </a:rPr>
              <a:t>priorytetyzację</a:t>
            </a:r>
            <a:r>
              <a:rPr lang="pl-PL" sz="4000" dirty="0" smtClean="0">
                <a:solidFill>
                  <a:schemeClr val="bg1"/>
                </a:solidFill>
              </a:rPr>
              <a:t> wątków, zarządzanie pamięcią i komunikację ze sprzętem. </a:t>
            </a:r>
            <a:endParaRPr lang="pl-PL" sz="4000" dirty="0" smtClean="0">
              <a:solidFill>
                <a:schemeClr val="bg1"/>
              </a:solidFill>
            </a:endParaRPr>
          </a:p>
          <a:p>
            <a:pPr>
              <a:buNone/>
            </a:pPr>
            <a:r>
              <a:rPr lang="pl-PL" sz="4000" dirty="0" smtClean="0">
                <a:solidFill>
                  <a:schemeClr val="bg1"/>
                </a:solidFill>
              </a:rPr>
              <a:t>	</a:t>
            </a:r>
            <a:r>
              <a:rPr lang="pl-PL" sz="4000" dirty="0" smtClean="0">
                <a:solidFill>
                  <a:schemeClr val="bg1"/>
                </a:solidFill>
              </a:rPr>
              <a:t>Tryb </a:t>
            </a:r>
            <a:r>
              <a:rPr lang="pl-PL" sz="4000" dirty="0" smtClean="0">
                <a:solidFill>
                  <a:schemeClr val="bg1"/>
                </a:solidFill>
              </a:rPr>
              <a:t>jądra blokuje dostęp usługom i aplikacjom trybu użytkownika do krytycznych obszarów systemu operacyjnego, mogą one jedynie zażądać od jądra wykonania tych czynności w ich </a:t>
            </a:r>
            <a:r>
              <a:rPr lang="pl-PL" sz="4000" dirty="0" smtClean="0">
                <a:solidFill>
                  <a:schemeClr val="bg1"/>
                </a:solidFill>
              </a:rPr>
              <a:t>imieniu. Składa </a:t>
            </a:r>
            <a:r>
              <a:rPr lang="pl-PL" sz="4000" dirty="0" smtClean="0">
                <a:solidFill>
                  <a:schemeClr val="bg1"/>
                </a:solidFill>
              </a:rPr>
              <a:t>się z usług egzekutora, które składają się z modułów przeznaczonych do wykonywania specyficznych czynności, sterowników jądra, </a:t>
            </a:r>
            <a:r>
              <a:rPr lang="pl-PL" sz="4000" dirty="0" err="1" smtClean="0">
                <a:solidFill>
                  <a:schemeClr val="bg1"/>
                </a:solidFill>
              </a:rPr>
              <a:t>jądra</a:t>
            </a:r>
            <a:r>
              <a:rPr lang="pl-PL" sz="4000" dirty="0" smtClean="0">
                <a:solidFill>
                  <a:schemeClr val="bg1"/>
                </a:solidFill>
              </a:rPr>
              <a:t> i HAL</a:t>
            </a:r>
            <a:r>
              <a:rPr lang="pl-PL" sz="4000" dirty="0" smtClean="0">
                <a:solidFill>
                  <a:schemeClr val="bg1"/>
                </a:solidFill>
              </a:rPr>
              <a:t>.</a:t>
            </a:r>
          </a:p>
          <a:p>
            <a:pPr>
              <a:buNone/>
            </a:pPr>
            <a:r>
              <a:rPr lang="pl-PL" sz="4000" dirty="0" smtClean="0">
                <a:solidFill>
                  <a:schemeClr val="bg1"/>
                </a:solidFill>
              </a:rPr>
              <a:t>	</a:t>
            </a:r>
            <a:r>
              <a:rPr lang="pl-PL" sz="4000" b="1" dirty="0" smtClean="0"/>
              <a:t> </a:t>
            </a:r>
            <a:r>
              <a:rPr lang="pl-PL" sz="4000" b="1" dirty="0" smtClean="0">
                <a:solidFill>
                  <a:schemeClr val="bg1"/>
                </a:solidFill>
              </a:rPr>
              <a:t>Warstwa abstrakcji sprzętowej</a:t>
            </a:r>
            <a:r>
              <a:rPr lang="pl-PL" sz="4000" dirty="0" smtClean="0">
                <a:solidFill>
                  <a:schemeClr val="bg1"/>
                </a:solidFill>
              </a:rPr>
              <a:t> (ang. </a:t>
            </a:r>
            <a:r>
              <a:rPr lang="pl-PL" sz="4000" i="1" dirty="0" smtClean="0">
                <a:solidFill>
                  <a:schemeClr val="bg1"/>
                </a:solidFill>
              </a:rPr>
              <a:t>hardware </a:t>
            </a:r>
            <a:r>
              <a:rPr lang="pl-PL" sz="4000" i="1" dirty="0" err="1" smtClean="0">
                <a:solidFill>
                  <a:schemeClr val="bg1"/>
                </a:solidFill>
              </a:rPr>
              <a:t>abstraction</a:t>
            </a:r>
            <a:r>
              <a:rPr lang="pl-PL" sz="4000" i="1" dirty="0" smtClean="0">
                <a:solidFill>
                  <a:schemeClr val="bg1"/>
                </a:solidFill>
              </a:rPr>
              <a:t> </a:t>
            </a:r>
            <a:r>
              <a:rPr lang="pl-PL" sz="4000" i="1" dirty="0" err="1" smtClean="0">
                <a:solidFill>
                  <a:schemeClr val="bg1"/>
                </a:solidFill>
              </a:rPr>
              <a:t>layer</a:t>
            </a:r>
            <a:r>
              <a:rPr lang="pl-PL" sz="4000" dirty="0" smtClean="0">
                <a:solidFill>
                  <a:schemeClr val="bg1"/>
                </a:solidFill>
              </a:rPr>
              <a:t> – HAL) – sterownik urządzenia dla płyty głównej. Stanowi ogniwo pośredniczące między sprzętem a jądrem systemu operacyjnego. Odseparowuje konkretną architekturę systemu komputerowego od oprogramowania użytkowego. Dla programisty jest sposobem komunikacji ze sprzętem przez udostępniane funkcje biblioteczne i sterowniki.</a:t>
            </a:r>
            <a:endParaRPr lang="pl-PL" sz="40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382</Words>
  <Application>Microsoft Office PowerPoint</Application>
  <PresentationFormat>Pokaz na ekranie (4:3)</PresentationFormat>
  <Paragraphs>60</Paragraphs>
  <Slides>14</Slides>
  <Notes>0</Notes>
  <HiddenSlides>0</HiddenSlides>
  <MMClips>0</MMClips>
  <ScaleCrop>false</ScaleCrop>
  <HeadingPairs>
    <vt:vector size="4" baseType="variant">
      <vt:variant>
        <vt:lpstr>Motyw</vt:lpstr>
      </vt:variant>
      <vt:variant>
        <vt:i4>1</vt:i4>
      </vt:variant>
      <vt:variant>
        <vt:lpstr>Tytuły slajdów</vt:lpstr>
      </vt:variant>
      <vt:variant>
        <vt:i4>14</vt:i4>
      </vt:variant>
    </vt:vector>
  </HeadingPairs>
  <TitlesOfParts>
    <vt:vector size="15" baseType="lpstr">
      <vt:lpstr>Motyw pakietu Office</vt:lpstr>
      <vt:lpstr>Architektura systemu Windows</vt:lpstr>
      <vt:lpstr>Architektura oprogramowania</vt:lpstr>
      <vt:lpstr>Uruchamianie</vt:lpstr>
      <vt:lpstr>Slajd 4</vt:lpstr>
      <vt:lpstr>Slajd 5</vt:lpstr>
      <vt:lpstr>Pliki biorące udział przy uruchamianiu systemu</vt:lpstr>
      <vt:lpstr>Jądro</vt:lpstr>
      <vt:lpstr>Tryb użytkownika</vt:lpstr>
      <vt:lpstr>Tryb jądra</vt:lpstr>
      <vt:lpstr>Pamięć wirtualna i plik wymiany</vt:lpstr>
      <vt:lpstr>Wielozadaniowość</vt:lpstr>
      <vt:lpstr>Tryb rzeczywisty, chroniony i wirtualny procesora</vt:lpstr>
      <vt:lpstr>Proces a wątek</vt:lpstr>
      <vt:lpstr>Koniec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Architektura systemu Windows</dc:title>
  <dc:creator>DELL</dc:creator>
  <cp:lastModifiedBy>DELL</cp:lastModifiedBy>
  <cp:revision>21</cp:revision>
  <dcterms:created xsi:type="dcterms:W3CDTF">2017-03-13T23:39:43Z</dcterms:created>
  <dcterms:modified xsi:type="dcterms:W3CDTF">2017-03-14T00:54:25Z</dcterms:modified>
</cp:coreProperties>
</file>