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8" r:id="rId2"/>
    <p:sldId id="359" r:id="rId3"/>
    <p:sldId id="360" r:id="rId4"/>
    <p:sldId id="361" r:id="rId5"/>
    <p:sldId id="362" r:id="rId6"/>
    <p:sldId id="367" r:id="rId7"/>
    <p:sldId id="364" r:id="rId8"/>
    <p:sldId id="365" r:id="rId9"/>
    <p:sldId id="30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B0136D-09F2-4B73-A3C6-4E704451FA1C}" v="6093" dt="2024-03-25T04:40:43.9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6" d="100"/>
          <a:sy n="96" d="100"/>
        </p:scale>
        <p:origin x="61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95158-02DB-43FB-9485-C9DE73DE9D3B}" type="datetimeFigureOut">
              <a:rPr lang="en-CA" smtClean="0"/>
              <a:t>2024-03-25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45E54B-24F3-46DA-91E9-24971049103C}" type="slidenum">
              <a:rPr lang="en-CA" smtClean="0"/>
              <a:t>‹#›</a:t>
            </a:fld>
            <a:endParaRPr lang="en-CA"/>
          </a:p>
        </p:txBody>
      </p:sp>
    </p:spTree>
    <p:extLst>
      <p:ext uri="{BB962C8B-B14F-4D97-AF65-F5344CB8AC3E}">
        <p14:creationId xmlns:p14="http://schemas.microsoft.com/office/powerpoint/2010/main" val="2472209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EB7290B0-E28B-4B3A-8837-27DC4817C6C2}" type="slidenum">
              <a:rPr lang="en-CA" smtClean="0"/>
              <a:t>1</a:t>
            </a:fld>
            <a:endParaRPr lang="en-CA"/>
          </a:p>
        </p:txBody>
      </p:sp>
    </p:spTree>
    <p:extLst>
      <p:ext uri="{BB962C8B-B14F-4D97-AF65-F5344CB8AC3E}">
        <p14:creationId xmlns:p14="http://schemas.microsoft.com/office/powerpoint/2010/main" val="2500692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AC6E9-E505-2EEA-9BAB-9F65C8F959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9B2DB3-A263-F3B3-325D-DAAA5192EE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9354FB-388C-A4CB-9A41-892815B05609}"/>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CEE84403-D917-2D48-7ADF-A867B31057A3}"/>
              </a:ext>
            </a:extLst>
          </p:cNvPr>
          <p:cNvSpPr>
            <a:spLocks noGrp="1"/>
          </p:cNvSpPr>
          <p:nvPr>
            <p:ph type="sldNum" sz="quarter" idx="5"/>
          </p:nvPr>
        </p:nvSpPr>
        <p:spPr/>
        <p:txBody>
          <a:bodyPr/>
          <a:lstStyle/>
          <a:p>
            <a:fld id="{EB7290B0-E28B-4B3A-8837-27DC4817C6C2}" type="slidenum">
              <a:rPr lang="en-CA" smtClean="0"/>
              <a:t>2</a:t>
            </a:fld>
            <a:endParaRPr lang="en-CA"/>
          </a:p>
        </p:txBody>
      </p:sp>
    </p:spTree>
    <p:extLst>
      <p:ext uri="{BB962C8B-B14F-4D97-AF65-F5344CB8AC3E}">
        <p14:creationId xmlns:p14="http://schemas.microsoft.com/office/powerpoint/2010/main" val="4046542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70A981-CF8B-835B-99AA-D21F2FDD59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310EF3-FDDE-88C0-F9BC-2F3FFEF06D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B37BE1-33AA-E931-0166-BFE8F1E7ECB0}"/>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D3EEC900-34C3-6DB7-9D1E-56B1CBCBB5FC}"/>
              </a:ext>
            </a:extLst>
          </p:cNvPr>
          <p:cNvSpPr>
            <a:spLocks noGrp="1"/>
          </p:cNvSpPr>
          <p:nvPr>
            <p:ph type="sldNum" sz="quarter" idx="5"/>
          </p:nvPr>
        </p:nvSpPr>
        <p:spPr/>
        <p:txBody>
          <a:bodyPr/>
          <a:lstStyle/>
          <a:p>
            <a:fld id="{EB7290B0-E28B-4B3A-8837-27DC4817C6C2}" type="slidenum">
              <a:rPr lang="en-CA" smtClean="0"/>
              <a:t>3</a:t>
            </a:fld>
            <a:endParaRPr lang="en-CA"/>
          </a:p>
        </p:txBody>
      </p:sp>
    </p:spTree>
    <p:extLst>
      <p:ext uri="{BB962C8B-B14F-4D97-AF65-F5344CB8AC3E}">
        <p14:creationId xmlns:p14="http://schemas.microsoft.com/office/powerpoint/2010/main" val="378651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AC6E9-E505-2EEA-9BAB-9F65C8F959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9B2DB3-A263-F3B3-325D-DAAA5192EE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9354FB-388C-A4CB-9A41-892815B05609}"/>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CEE84403-D917-2D48-7ADF-A867B31057A3}"/>
              </a:ext>
            </a:extLst>
          </p:cNvPr>
          <p:cNvSpPr>
            <a:spLocks noGrp="1"/>
          </p:cNvSpPr>
          <p:nvPr>
            <p:ph type="sldNum" sz="quarter" idx="5"/>
          </p:nvPr>
        </p:nvSpPr>
        <p:spPr/>
        <p:txBody>
          <a:bodyPr/>
          <a:lstStyle/>
          <a:p>
            <a:fld id="{EB7290B0-E28B-4B3A-8837-27DC4817C6C2}" type="slidenum">
              <a:rPr lang="en-CA" smtClean="0"/>
              <a:t>4</a:t>
            </a:fld>
            <a:endParaRPr lang="en-CA"/>
          </a:p>
        </p:txBody>
      </p:sp>
    </p:spTree>
    <p:extLst>
      <p:ext uri="{BB962C8B-B14F-4D97-AF65-F5344CB8AC3E}">
        <p14:creationId xmlns:p14="http://schemas.microsoft.com/office/powerpoint/2010/main" val="380151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70A981-CF8B-835B-99AA-D21F2FDD59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310EF3-FDDE-88C0-F9BC-2F3FFEF06D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B37BE1-33AA-E931-0166-BFE8F1E7ECB0}"/>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D3EEC900-34C3-6DB7-9D1E-56B1CBCBB5FC}"/>
              </a:ext>
            </a:extLst>
          </p:cNvPr>
          <p:cNvSpPr>
            <a:spLocks noGrp="1"/>
          </p:cNvSpPr>
          <p:nvPr>
            <p:ph type="sldNum" sz="quarter" idx="5"/>
          </p:nvPr>
        </p:nvSpPr>
        <p:spPr/>
        <p:txBody>
          <a:bodyPr/>
          <a:lstStyle/>
          <a:p>
            <a:fld id="{EB7290B0-E28B-4B3A-8837-27DC4817C6C2}" type="slidenum">
              <a:rPr lang="en-CA" smtClean="0"/>
              <a:t>5</a:t>
            </a:fld>
            <a:endParaRPr lang="en-CA"/>
          </a:p>
        </p:txBody>
      </p:sp>
    </p:spTree>
    <p:extLst>
      <p:ext uri="{BB962C8B-B14F-4D97-AF65-F5344CB8AC3E}">
        <p14:creationId xmlns:p14="http://schemas.microsoft.com/office/powerpoint/2010/main" val="177591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AC6E9-E505-2EEA-9BAB-9F65C8F959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9B2DB3-A263-F3B3-325D-DAAA5192EE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9354FB-388C-A4CB-9A41-892815B05609}"/>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CEE84403-D917-2D48-7ADF-A867B31057A3}"/>
              </a:ext>
            </a:extLst>
          </p:cNvPr>
          <p:cNvSpPr>
            <a:spLocks noGrp="1"/>
          </p:cNvSpPr>
          <p:nvPr>
            <p:ph type="sldNum" sz="quarter" idx="5"/>
          </p:nvPr>
        </p:nvSpPr>
        <p:spPr/>
        <p:txBody>
          <a:bodyPr/>
          <a:lstStyle/>
          <a:p>
            <a:fld id="{EB7290B0-E28B-4B3A-8837-27DC4817C6C2}" type="slidenum">
              <a:rPr lang="en-CA" smtClean="0"/>
              <a:t>6</a:t>
            </a:fld>
            <a:endParaRPr lang="en-CA"/>
          </a:p>
        </p:txBody>
      </p:sp>
    </p:spTree>
    <p:extLst>
      <p:ext uri="{BB962C8B-B14F-4D97-AF65-F5344CB8AC3E}">
        <p14:creationId xmlns:p14="http://schemas.microsoft.com/office/powerpoint/2010/main" val="2061820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AC6E9-E505-2EEA-9BAB-9F65C8F959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9B2DB3-A263-F3B3-325D-DAAA5192EE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9354FB-388C-A4CB-9A41-892815B05609}"/>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CEE84403-D917-2D48-7ADF-A867B31057A3}"/>
              </a:ext>
            </a:extLst>
          </p:cNvPr>
          <p:cNvSpPr>
            <a:spLocks noGrp="1"/>
          </p:cNvSpPr>
          <p:nvPr>
            <p:ph type="sldNum" sz="quarter" idx="5"/>
          </p:nvPr>
        </p:nvSpPr>
        <p:spPr/>
        <p:txBody>
          <a:bodyPr/>
          <a:lstStyle/>
          <a:p>
            <a:fld id="{EB7290B0-E28B-4B3A-8837-27DC4817C6C2}" type="slidenum">
              <a:rPr lang="en-CA" smtClean="0"/>
              <a:t>7</a:t>
            </a:fld>
            <a:endParaRPr lang="en-CA"/>
          </a:p>
        </p:txBody>
      </p:sp>
    </p:spTree>
    <p:extLst>
      <p:ext uri="{BB962C8B-B14F-4D97-AF65-F5344CB8AC3E}">
        <p14:creationId xmlns:p14="http://schemas.microsoft.com/office/powerpoint/2010/main" val="3662574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AC6E9-E505-2EEA-9BAB-9F65C8F959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9B2DB3-A263-F3B3-325D-DAAA5192EE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9354FB-388C-A4CB-9A41-892815B05609}"/>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CEE84403-D917-2D48-7ADF-A867B31057A3}"/>
              </a:ext>
            </a:extLst>
          </p:cNvPr>
          <p:cNvSpPr>
            <a:spLocks noGrp="1"/>
          </p:cNvSpPr>
          <p:nvPr>
            <p:ph type="sldNum" sz="quarter" idx="5"/>
          </p:nvPr>
        </p:nvSpPr>
        <p:spPr/>
        <p:txBody>
          <a:bodyPr/>
          <a:lstStyle/>
          <a:p>
            <a:fld id="{EB7290B0-E28B-4B3A-8837-27DC4817C6C2}" type="slidenum">
              <a:rPr lang="en-CA" smtClean="0"/>
              <a:t>8</a:t>
            </a:fld>
            <a:endParaRPr lang="en-CA"/>
          </a:p>
        </p:txBody>
      </p:sp>
    </p:spTree>
    <p:extLst>
      <p:ext uri="{BB962C8B-B14F-4D97-AF65-F5344CB8AC3E}">
        <p14:creationId xmlns:p14="http://schemas.microsoft.com/office/powerpoint/2010/main" val="1642025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CE374-FED6-CACB-0D91-B78A262FC3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FC7E703-5368-8C75-173E-97B2E14B3F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0E50DC8-6553-26FF-5194-3F9557E7B399}"/>
              </a:ext>
            </a:extLst>
          </p:cNvPr>
          <p:cNvSpPr>
            <a:spLocks noGrp="1"/>
          </p:cNvSpPr>
          <p:nvPr>
            <p:ph type="dt" sz="half" idx="10"/>
          </p:nvPr>
        </p:nvSpPr>
        <p:spPr/>
        <p:txBody>
          <a:bodyPr/>
          <a:lstStyle/>
          <a:p>
            <a:fld id="{C2FFAD46-150B-4C63-AC74-1DD194403433}" type="datetime1">
              <a:rPr lang="en-CA" smtClean="0"/>
              <a:t>2024-03-25</a:t>
            </a:fld>
            <a:endParaRPr lang="en-CA"/>
          </a:p>
        </p:txBody>
      </p:sp>
      <p:sp>
        <p:nvSpPr>
          <p:cNvPr id="5" name="Footer Placeholder 4">
            <a:extLst>
              <a:ext uri="{FF2B5EF4-FFF2-40B4-BE49-F238E27FC236}">
                <a16:creationId xmlns:a16="http://schemas.microsoft.com/office/drawing/2014/main" id="{BCAD0EC4-FFF6-E694-4204-8CD3DC9F611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6238B55-91A4-329A-92CE-D93BDDC97F0A}"/>
              </a:ext>
            </a:extLst>
          </p:cNvPr>
          <p:cNvSpPr>
            <a:spLocks noGrp="1"/>
          </p:cNvSpPr>
          <p:nvPr>
            <p:ph type="sldNum" sz="quarter" idx="12"/>
          </p:nvPr>
        </p:nvSpPr>
        <p:spPr/>
        <p:txBody>
          <a:bodyPr/>
          <a:lstStyle/>
          <a:p>
            <a:fld id="{39C1223B-8CCF-4977-9E71-76A2BF368F2A}" type="slidenum">
              <a:rPr lang="en-CA" smtClean="0"/>
              <a:t>‹#›</a:t>
            </a:fld>
            <a:endParaRPr lang="en-CA"/>
          </a:p>
        </p:txBody>
      </p:sp>
    </p:spTree>
    <p:extLst>
      <p:ext uri="{BB962C8B-B14F-4D97-AF65-F5344CB8AC3E}">
        <p14:creationId xmlns:p14="http://schemas.microsoft.com/office/powerpoint/2010/main" val="1723195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EEE9E-A31B-082B-33E0-9717333A5C4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CCD81FA-05FA-1927-9650-24F35D50AA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DD48922-203C-C7D6-EE7C-769A45204119}"/>
              </a:ext>
            </a:extLst>
          </p:cNvPr>
          <p:cNvSpPr>
            <a:spLocks noGrp="1"/>
          </p:cNvSpPr>
          <p:nvPr>
            <p:ph type="dt" sz="half" idx="10"/>
          </p:nvPr>
        </p:nvSpPr>
        <p:spPr/>
        <p:txBody>
          <a:bodyPr/>
          <a:lstStyle/>
          <a:p>
            <a:fld id="{BFC4FA3B-B9E6-4CA3-9359-7628F8D70AE2}" type="datetime1">
              <a:rPr lang="en-CA" smtClean="0"/>
              <a:t>2024-03-25</a:t>
            </a:fld>
            <a:endParaRPr lang="en-CA"/>
          </a:p>
        </p:txBody>
      </p:sp>
      <p:sp>
        <p:nvSpPr>
          <p:cNvPr id="5" name="Footer Placeholder 4">
            <a:extLst>
              <a:ext uri="{FF2B5EF4-FFF2-40B4-BE49-F238E27FC236}">
                <a16:creationId xmlns:a16="http://schemas.microsoft.com/office/drawing/2014/main" id="{1540D899-338B-8907-6ED8-F366810A840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8740B09-5E9C-8E7E-F385-86AB57BECEA7}"/>
              </a:ext>
            </a:extLst>
          </p:cNvPr>
          <p:cNvSpPr>
            <a:spLocks noGrp="1"/>
          </p:cNvSpPr>
          <p:nvPr>
            <p:ph type="sldNum" sz="quarter" idx="12"/>
          </p:nvPr>
        </p:nvSpPr>
        <p:spPr/>
        <p:txBody>
          <a:bodyPr/>
          <a:lstStyle/>
          <a:p>
            <a:fld id="{39C1223B-8CCF-4977-9E71-76A2BF368F2A}" type="slidenum">
              <a:rPr lang="en-CA" smtClean="0"/>
              <a:t>‹#›</a:t>
            </a:fld>
            <a:endParaRPr lang="en-CA"/>
          </a:p>
        </p:txBody>
      </p:sp>
    </p:spTree>
    <p:extLst>
      <p:ext uri="{BB962C8B-B14F-4D97-AF65-F5344CB8AC3E}">
        <p14:creationId xmlns:p14="http://schemas.microsoft.com/office/powerpoint/2010/main" val="2545385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93AF94-B2DA-AE93-DBD1-3BE7D553DA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7E63A23-246F-5753-A0B4-2D92B32445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9127028-D992-85E2-D025-6B23912456A7}"/>
              </a:ext>
            </a:extLst>
          </p:cNvPr>
          <p:cNvSpPr>
            <a:spLocks noGrp="1"/>
          </p:cNvSpPr>
          <p:nvPr>
            <p:ph type="dt" sz="half" idx="10"/>
          </p:nvPr>
        </p:nvSpPr>
        <p:spPr/>
        <p:txBody>
          <a:bodyPr/>
          <a:lstStyle/>
          <a:p>
            <a:fld id="{04DC2123-720E-4B60-92C6-F7AB9E2A7062}" type="datetime1">
              <a:rPr lang="en-CA" smtClean="0"/>
              <a:t>2024-03-25</a:t>
            </a:fld>
            <a:endParaRPr lang="en-CA"/>
          </a:p>
        </p:txBody>
      </p:sp>
      <p:sp>
        <p:nvSpPr>
          <p:cNvPr id="5" name="Footer Placeholder 4">
            <a:extLst>
              <a:ext uri="{FF2B5EF4-FFF2-40B4-BE49-F238E27FC236}">
                <a16:creationId xmlns:a16="http://schemas.microsoft.com/office/drawing/2014/main" id="{F6499875-4E02-CADA-E7CE-1E283465EF5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544B93E-4EBC-C2F0-E3A2-579E93E7BCC8}"/>
              </a:ext>
            </a:extLst>
          </p:cNvPr>
          <p:cNvSpPr>
            <a:spLocks noGrp="1"/>
          </p:cNvSpPr>
          <p:nvPr>
            <p:ph type="sldNum" sz="quarter" idx="12"/>
          </p:nvPr>
        </p:nvSpPr>
        <p:spPr/>
        <p:txBody>
          <a:bodyPr/>
          <a:lstStyle/>
          <a:p>
            <a:fld id="{39C1223B-8CCF-4977-9E71-76A2BF368F2A}" type="slidenum">
              <a:rPr lang="en-CA" smtClean="0"/>
              <a:t>‹#›</a:t>
            </a:fld>
            <a:endParaRPr lang="en-CA"/>
          </a:p>
        </p:txBody>
      </p:sp>
    </p:spTree>
    <p:extLst>
      <p:ext uri="{BB962C8B-B14F-4D97-AF65-F5344CB8AC3E}">
        <p14:creationId xmlns:p14="http://schemas.microsoft.com/office/powerpoint/2010/main" val="3035192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17529-A843-7C7A-B8A6-E21D7AB6957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FC78C43-DFB8-3741-49CC-2771D522E7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825CD97-F96B-8506-CB6E-92EB28562C76}"/>
              </a:ext>
            </a:extLst>
          </p:cNvPr>
          <p:cNvSpPr>
            <a:spLocks noGrp="1"/>
          </p:cNvSpPr>
          <p:nvPr>
            <p:ph type="dt" sz="half" idx="10"/>
          </p:nvPr>
        </p:nvSpPr>
        <p:spPr/>
        <p:txBody>
          <a:bodyPr/>
          <a:lstStyle/>
          <a:p>
            <a:fld id="{D8E53C4D-098F-4CE2-B935-A92185344392}" type="datetime1">
              <a:rPr lang="en-CA" smtClean="0"/>
              <a:t>2024-03-25</a:t>
            </a:fld>
            <a:endParaRPr lang="en-CA"/>
          </a:p>
        </p:txBody>
      </p:sp>
      <p:sp>
        <p:nvSpPr>
          <p:cNvPr id="5" name="Footer Placeholder 4">
            <a:extLst>
              <a:ext uri="{FF2B5EF4-FFF2-40B4-BE49-F238E27FC236}">
                <a16:creationId xmlns:a16="http://schemas.microsoft.com/office/drawing/2014/main" id="{A1BA4C18-C82A-7657-1542-46E98E08003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CB01B19-5763-CDDD-8FA7-ABBA34F672A8}"/>
              </a:ext>
            </a:extLst>
          </p:cNvPr>
          <p:cNvSpPr>
            <a:spLocks noGrp="1"/>
          </p:cNvSpPr>
          <p:nvPr>
            <p:ph type="sldNum" sz="quarter" idx="12"/>
          </p:nvPr>
        </p:nvSpPr>
        <p:spPr/>
        <p:txBody>
          <a:bodyPr/>
          <a:lstStyle/>
          <a:p>
            <a:fld id="{39C1223B-8CCF-4977-9E71-76A2BF368F2A}" type="slidenum">
              <a:rPr lang="en-CA" smtClean="0"/>
              <a:t>‹#›</a:t>
            </a:fld>
            <a:endParaRPr lang="en-CA"/>
          </a:p>
        </p:txBody>
      </p:sp>
    </p:spTree>
    <p:extLst>
      <p:ext uri="{BB962C8B-B14F-4D97-AF65-F5344CB8AC3E}">
        <p14:creationId xmlns:p14="http://schemas.microsoft.com/office/powerpoint/2010/main" val="3161571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3F513-05FC-5C80-1782-B6BD3938A2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E685B9A-3D43-032B-CC76-2C2CADBC89D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ED76AE-5F04-6F2C-A8A9-8DE12FB717B2}"/>
              </a:ext>
            </a:extLst>
          </p:cNvPr>
          <p:cNvSpPr>
            <a:spLocks noGrp="1"/>
          </p:cNvSpPr>
          <p:nvPr>
            <p:ph type="dt" sz="half" idx="10"/>
          </p:nvPr>
        </p:nvSpPr>
        <p:spPr/>
        <p:txBody>
          <a:bodyPr/>
          <a:lstStyle/>
          <a:p>
            <a:fld id="{89E5B83E-C678-43C4-9509-ADBBE6D0B6F5}" type="datetime1">
              <a:rPr lang="en-CA" smtClean="0"/>
              <a:t>2024-03-25</a:t>
            </a:fld>
            <a:endParaRPr lang="en-CA"/>
          </a:p>
        </p:txBody>
      </p:sp>
      <p:sp>
        <p:nvSpPr>
          <p:cNvPr id="5" name="Footer Placeholder 4">
            <a:extLst>
              <a:ext uri="{FF2B5EF4-FFF2-40B4-BE49-F238E27FC236}">
                <a16:creationId xmlns:a16="http://schemas.microsoft.com/office/drawing/2014/main" id="{EFE0EC45-8BF5-A071-63DA-7218C977A9D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860FB02-9353-FA35-B785-69370A12C370}"/>
              </a:ext>
            </a:extLst>
          </p:cNvPr>
          <p:cNvSpPr>
            <a:spLocks noGrp="1"/>
          </p:cNvSpPr>
          <p:nvPr>
            <p:ph type="sldNum" sz="quarter" idx="12"/>
          </p:nvPr>
        </p:nvSpPr>
        <p:spPr/>
        <p:txBody>
          <a:bodyPr/>
          <a:lstStyle/>
          <a:p>
            <a:fld id="{39C1223B-8CCF-4977-9E71-76A2BF368F2A}" type="slidenum">
              <a:rPr lang="en-CA" smtClean="0"/>
              <a:t>‹#›</a:t>
            </a:fld>
            <a:endParaRPr lang="en-CA"/>
          </a:p>
        </p:txBody>
      </p:sp>
    </p:spTree>
    <p:extLst>
      <p:ext uri="{BB962C8B-B14F-4D97-AF65-F5344CB8AC3E}">
        <p14:creationId xmlns:p14="http://schemas.microsoft.com/office/powerpoint/2010/main" val="1626761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0AD77-2B36-E98E-4AA2-C546155EEE0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9A88A8C-19D5-7B00-18B9-FCB8BAF5F5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24DE6A9-B23E-08CA-5DCD-61E300D77A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A0F4740-3EBF-6363-62E9-86C9620644C3}"/>
              </a:ext>
            </a:extLst>
          </p:cNvPr>
          <p:cNvSpPr>
            <a:spLocks noGrp="1"/>
          </p:cNvSpPr>
          <p:nvPr>
            <p:ph type="dt" sz="half" idx="10"/>
          </p:nvPr>
        </p:nvSpPr>
        <p:spPr/>
        <p:txBody>
          <a:bodyPr/>
          <a:lstStyle/>
          <a:p>
            <a:fld id="{A9A61577-AC9B-491E-8441-19DF825A5732}" type="datetime1">
              <a:rPr lang="en-CA" smtClean="0"/>
              <a:t>2024-03-25</a:t>
            </a:fld>
            <a:endParaRPr lang="en-CA"/>
          </a:p>
        </p:txBody>
      </p:sp>
      <p:sp>
        <p:nvSpPr>
          <p:cNvPr id="6" name="Footer Placeholder 5">
            <a:extLst>
              <a:ext uri="{FF2B5EF4-FFF2-40B4-BE49-F238E27FC236}">
                <a16:creationId xmlns:a16="http://schemas.microsoft.com/office/drawing/2014/main" id="{BB427FBF-B683-55AA-437F-3D05631A0A1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307281F-3E68-8D24-F1C3-D749A20A2825}"/>
              </a:ext>
            </a:extLst>
          </p:cNvPr>
          <p:cNvSpPr>
            <a:spLocks noGrp="1"/>
          </p:cNvSpPr>
          <p:nvPr>
            <p:ph type="sldNum" sz="quarter" idx="12"/>
          </p:nvPr>
        </p:nvSpPr>
        <p:spPr/>
        <p:txBody>
          <a:bodyPr/>
          <a:lstStyle/>
          <a:p>
            <a:fld id="{39C1223B-8CCF-4977-9E71-76A2BF368F2A}" type="slidenum">
              <a:rPr lang="en-CA" smtClean="0"/>
              <a:t>‹#›</a:t>
            </a:fld>
            <a:endParaRPr lang="en-CA"/>
          </a:p>
        </p:txBody>
      </p:sp>
    </p:spTree>
    <p:extLst>
      <p:ext uri="{BB962C8B-B14F-4D97-AF65-F5344CB8AC3E}">
        <p14:creationId xmlns:p14="http://schemas.microsoft.com/office/powerpoint/2010/main" val="368073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66772-52F7-25C2-AC50-AFB15B0A629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FEEEA21-4D8B-B8BF-3106-D04C7EDF0A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9B2115-ACA2-7535-AA5A-E2F53131D6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8B762BA-525C-169F-65F9-C2F5CEB41A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E3ACF8-FCA7-C3F9-F55E-6912C725B7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B08CFB0B-49CB-5CD0-CBFE-23419FDBFF32}"/>
              </a:ext>
            </a:extLst>
          </p:cNvPr>
          <p:cNvSpPr>
            <a:spLocks noGrp="1"/>
          </p:cNvSpPr>
          <p:nvPr>
            <p:ph type="dt" sz="half" idx="10"/>
          </p:nvPr>
        </p:nvSpPr>
        <p:spPr/>
        <p:txBody>
          <a:bodyPr/>
          <a:lstStyle/>
          <a:p>
            <a:fld id="{5D0A112C-C77B-44A9-9450-6B46538110DB}" type="datetime1">
              <a:rPr lang="en-CA" smtClean="0"/>
              <a:t>2024-03-25</a:t>
            </a:fld>
            <a:endParaRPr lang="en-CA"/>
          </a:p>
        </p:txBody>
      </p:sp>
      <p:sp>
        <p:nvSpPr>
          <p:cNvPr id="8" name="Footer Placeholder 7">
            <a:extLst>
              <a:ext uri="{FF2B5EF4-FFF2-40B4-BE49-F238E27FC236}">
                <a16:creationId xmlns:a16="http://schemas.microsoft.com/office/drawing/2014/main" id="{79B579C0-D78E-0258-308D-AFDB9D92899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3F41C3-9853-08C0-2C9B-0429CAC9198E}"/>
              </a:ext>
            </a:extLst>
          </p:cNvPr>
          <p:cNvSpPr>
            <a:spLocks noGrp="1"/>
          </p:cNvSpPr>
          <p:nvPr>
            <p:ph type="sldNum" sz="quarter" idx="12"/>
          </p:nvPr>
        </p:nvSpPr>
        <p:spPr/>
        <p:txBody>
          <a:bodyPr/>
          <a:lstStyle/>
          <a:p>
            <a:fld id="{39C1223B-8CCF-4977-9E71-76A2BF368F2A}" type="slidenum">
              <a:rPr lang="en-CA" smtClean="0"/>
              <a:t>‹#›</a:t>
            </a:fld>
            <a:endParaRPr lang="en-CA"/>
          </a:p>
        </p:txBody>
      </p:sp>
    </p:spTree>
    <p:extLst>
      <p:ext uri="{BB962C8B-B14F-4D97-AF65-F5344CB8AC3E}">
        <p14:creationId xmlns:p14="http://schemas.microsoft.com/office/powerpoint/2010/main" val="3512232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4416-553D-1ED0-535F-0E91A2FD641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CDDEB18-6BC6-E49F-7CE7-B4C7E9DB6195}"/>
              </a:ext>
            </a:extLst>
          </p:cNvPr>
          <p:cNvSpPr>
            <a:spLocks noGrp="1"/>
          </p:cNvSpPr>
          <p:nvPr>
            <p:ph type="dt" sz="half" idx="10"/>
          </p:nvPr>
        </p:nvSpPr>
        <p:spPr/>
        <p:txBody>
          <a:bodyPr/>
          <a:lstStyle/>
          <a:p>
            <a:fld id="{B71B1A08-6110-4555-82B8-BF6EC2156BA6}" type="datetime1">
              <a:rPr lang="en-CA" smtClean="0"/>
              <a:t>2024-03-25</a:t>
            </a:fld>
            <a:endParaRPr lang="en-CA"/>
          </a:p>
        </p:txBody>
      </p:sp>
      <p:sp>
        <p:nvSpPr>
          <p:cNvPr id="4" name="Footer Placeholder 3">
            <a:extLst>
              <a:ext uri="{FF2B5EF4-FFF2-40B4-BE49-F238E27FC236}">
                <a16:creationId xmlns:a16="http://schemas.microsoft.com/office/drawing/2014/main" id="{20F08B26-5A12-C19F-1FE7-E4E254C70A2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D397564-506F-B2DC-E118-8C7AD3C4DD11}"/>
              </a:ext>
            </a:extLst>
          </p:cNvPr>
          <p:cNvSpPr>
            <a:spLocks noGrp="1"/>
          </p:cNvSpPr>
          <p:nvPr>
            <p:ph type="sldNum" sz="quarter" idx="12"/>
          </p:nvPr>
        </p:nvSpPr>
        <p:spPr/>
        <p:txBody>
          <a:bodyPr/>
          <a:lstStyle/>
          <a:p>
            <a:fld id="{39C1223B-8CCF-4977-9E71-76A2BF368F2A}" type="slidenum">
              <a:rPr lang="en-CA" smtClean="0"/>
              <a:t>‹#›</a:t>
            </a:fld>
            <a:endParaRPr lang="en-CA"/>
          </a:p>
        </p:txBody>
      </p:sp>
    </p:spTree>
    <p:extLst>
      <p:ext uri="{BB962C8B-B14F-4D97-AF65-F5344CB8AC3E}">
        <p14:creationId xmlns:p14="http://schemas.microsoft.com/office/powerpoint/2010/main" val="1976331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B7375F-2AF7-5724-95E6-B4F73BE8D475}"/>
              </a:ext>
            </a:extLst>
          </p:cNvPr>
          <p:cNvSpPr>
            <a:spLocks noGrp="1"/>
          </p:cNvSpPr>
          <p:nvPr>
            <p:ph type="dt" sz="half" idx="10"/>
          </p:nvPr>
        </p:nvSpPr>
        <p:spPr/>
        <p:txBody>
          <a:bodyPr/>
          <a:lstStyle/>
          <a:p>
            <a:fld id="{8ADFB507-16DA-4C93-A478-91BF27FDBABD}" type="datetime1">
              <a:rPr lang="en-CA" smtClean="0"/>
              <a:t>2024-03-25</a:t>
            </a:fld>
            <a:endParaRPr lang="en-CA"/>
          </a:p>
        </p:txBody>
      </p:sp>
      <p:sp>
        <p:nvSpPr>
          <p:cNvPr id="3" name="Footer Placeholder 2">
            <a:extLst>
              <a:ext uri="{FF2B5EF4-FFF2-40B4-BE49-F238E27FC236}">
                <a16:creationId xmlns:a16="http://schemas.microsoft.com/office/drawing/2014/main" id="{D4A4EEC9-6C36-086C-AA3D-68CDD685058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861A55F-70BD-FE8A-FBB1-ABFD552E1D16}"/>
              </a:ext>
            </a:extLst>
          </p:cNvPr>
          <p:cNvSpPr>
            <a:spLocks noGrp="1"/>
          </p:cNvSpPr>
          <p:nvPr>
            <p:ph type="sldNum" sz="quarter" idx="12"/>
          </p:nvPr>
        </p:nvSpPr>
        <p:spPr/>
        <p:txBody>
          <a:bodyPr/>
          <a:lstStyle/>
          <a:p>
            <a:fld id="{39C1223B-8CCF-4977-9E71-76A2BF368F2A}" type="slidenum">
              <a:rPr lang="en-CA" smtClean="0"/>
              <a:t>‹#›</a:t>
            </a:fld>
            <a:endParaRPr lang="en-CA"/>
          </a:p>
        </p:txBody>
      </p:sp>
    </p:spTree>
    <p:extLst>
      <p:ext uri="{BB962C8B-B14F-4D97-AF65-F5344CB8AC3E}">
        <p14:creationId xmlns:p14="http://schemas.microsoft.com/office/powerpoint/2010/main" val="56874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A10E4-96AC-7B7C-0842-F6189E3E8A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26BEBF59-62F8-2898-F742-C4262B8C9E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2377C0A-DBE3-6444-CBDC-4DC0D92980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707001-F930-AF48-3D8E-0B0F4D6F8950}"/>
              </a:ext>
            </a:extLst>
          </p:cNvPr>
          <p:cNvSpPr>
            <a:spLocks noGrp="1"/>
          </p:cNvSpPr>
          <p:nvPr>
            <p:ph type="dt" sz="half" idx="10"/>
          </p:nvPr>
        </p:nvSpPr>
        <p:spPr/>
        <p:txBody>
          <a:bodyPr/>
          <a:lstStyle/>
          <a:p>
            <a:fld id="{8D444A8B-45FC-4F79-88DF-CEA443530C68}" type="datetime1">
              <a:rPr lang="en-CA" smtClean="0"/>
              <a:t>2024-03-25</a:t>
            </a:fld>
            <a:endParaRPr lang="en-CA"/>
          </a:p>
        </p:txBody>
      </p:sp>
      <p:sp>
        <p:nvSpPr>
          <p:cNvPr id="6" name="Footer Placeholder 5">
            <a:extLst>
              <a:ext uri="{FF2B5EF4-FFF2-40B4-BE49-F238E27FC236}">
                <a16:creationId xmlns:a16="http://schemas.microsoft.com/office/drawing/2014/main" id="{36454A42-F591-C55B-BDDD-8117A0A2750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2DAD0FA-A20B-6A95-593C-C7F8B3D70AB1}"/>
              </a:ext>
            </a:extLst>
          </p:cNvPr>
          <p:cNvSpPr>
            <a:spLocks noGrp="1"/>
          </p:cNvSpPr>
          <p:nvPr>
            <p:ph type="sldNum" sz="quarter" idx="12"/>
          </p:nvPr>
        </p:nvSpPr>
        <p:spPr/>
        <p:txBody>
          <a:bodyPr/>
          <a:lstStyle/>
          <a:p>
            <a:fld id="{39C1223B-8CCF-4977-9E71-76A2BF368F2A}" type="slidenum">
              <a:rPr lang="en-CA" smtClean="0"/>
              <a:t>‹#›</a:t>
            </a:fld>
            <a:endParaRPr lang="en-CA"/>
          </a:p>
        </p:txBody>
      </p:sp>
    </p:spTree>
    <p:extLst>
      <p:ext uri="{BB962C8B-B14F-4D97-AF65-F5344CB8AC3E}">
        <p14:creationId xmlns:p14="http://schemas.microsoft.com/office/powerpoint/2010/main" val="4228823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18B57-3B93-C643-5002-E5BC6F0F75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1D31207-6CC6-C24F-6C9C-5C58A4A30A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6F882CE-B4D8-D17E-7273-2C2AC87227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8DA4A3-2952-A767-37CB-C29F1F6535B7}"/>
              </a:ext>
            </a:extLst>
          </p:cNvPr>
          <p:cNvSpPr>
            <a:spLocks noGrp="1"/>
          </p:cNvSpPr>
          <p:nvPr>
            <p:ph type="dt" sz="half" idx="10"/>
          </p:nvPr>
        </p:nvSpPr>
        <p:spPr/>
        <p:txBody>
          <a:bodyPr/>
          <a:lstStyle/>
          <a:p>
            <a:fld id="{FA42A9C8-34D7-49A2-9172-5F37AD1760C8}" type="datetime1">
              <a:rPr lang="en-CA" smtClean="0"/>
              <a:t>2024-03-25</a:t>
            </a:fld>
            <a:endParaRPr lang="en-CA"/>
          </a:p>
        </p:txBody>
      </p:sp>
      <p:sp>
        <p:nvSpPr>
          <p:cNvPr id="6" name="Footer Placeholder 5">
            <a:extLst>
              <a:ext uri="{FF2B5EF4-FFF2-40B4-BE49-F238E27FC236}">
                <a16:creationId xmlns:a16="http://schemas.microsoft.com/office/drawing/2014/main" id="{00A4E3E5-6E91-549B-C224-553BD4FC810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8EA6447-69AD-2B53-39CC-D8B8AB0E14F2}"/>
              </a:ext>
            </a:extLst>
          </p:cNvPr>
          <p:cNvSpPr>
            <a:spLocks noGrp="1"/>
          </p:cNvSpPr>
          <p:nvPr>
            <p:ph type="sldNum" sz="quarter" idx="12"/>
          </p:nvPr>
        </p:nvSpPr>
        <p:spPr/>
        <p:txBody>
          <a:bodyPr/>
          <a:lstStyle/>
          <a:p>
            <a:fld id="{39C1223B-8CCF-4977-9E71-76A2BF368F2A}" type="slidenum">
              <a:rPr lang="en-CA" smtClean="0"/>
              <a:t>‹#›</a:t>
            </a:fld>
            <a:endParaRPr lang="en-CA"/>
          </a:p>
        </p:txBody>
      </p:sp>
    </p:spTree>
    <p:extLst>
      <p:ext uri="{BB962C8B-B14F-4D97-AF65-F5344CB8AC3E}">
        <p14:creationId xmlns:p14="http://schemas.microsoft.com/office/powerpoint/2010/main" val="2424712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6865CF-56BF-92B8-1E8F-4295039FF6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7225D75-2A70-5B20-1EFD-205D2137A7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CC130DE-8EF7-BEC5-E024-E803220CA7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F2629EA-3D8D-48CD-81EE-0C7D1817282D}" type="datetime1">
              <a:rPr lang="en-CA" smtClean="0"/>
              <a:t>2024-03-25</a:t>
            </a:fld>
            <a:endParaRPr lang="en-CA"/>
          </a:p>
        </p:txBody>
      </p:sp>
      <p:sp>
        <p:nvSpPr>
          <p:cNvPr id="5" name="Footer Placeholder 4">
            <a:extLst>
              <a:ext uri="{FF2B5EF4-FFF2-40B4-BE49-F238E27FC236}">
                <a16:creationId xmlns:a16="http://schemas.microsoft.com/office/drawing/2014/main" id="{724FCC3E-FBC2-48C5-8592-989498232D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4E66BE09-7B58-6C3C-3BB7-2579A87EE3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9C1223B-8CCF-4977-9E71-76A2BF368F2A}" type="slidenum">
              <a:rPr lang="en-CA" smtClean="0"/>
              <a:t>‹#›</a:t>
            </a:fld>
            <a:endParaRPr lang="en-CA"/>
          </a:p>
        </p:txBody>
      </p:sp>
    </p:spTree>
    <p:extLst>
      <p:ext uri="{BB962C8B-B14F-4D97-AF65-F5344CB8AC3E}">
        <p14:creationId xmlns:p14="http://schemas.microsoft.com/office/powerpoint/2010/main" val="2431022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karolali22/MEC8211_PROJEC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2.pn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19BD94A-34A2-C44B-9E99-0099504AC164}"/>
              </a:ext>
            </a:extLst>
          </p:cNvPr>
          <p:cNvSpPr>
            <a:spLocks noGrp="1"/>
          </p:cNvSpPr>
          <p:nvPr>
            <p:ph type="subTitle" idx="1"/>
          </p:nvPr>
        </p:nvSpPr>
        <p:spPr>
          <a:xfrm>
            <a:off x="2301103" y="3368064"/>
            <a:ext cx="7580878" cy="2406455"/>
          </a:xfrm>
        </p:spPr>
        <p:txBody>
          <a:bodyPr vert="horz" lIns="91440" tIns="45720" rIns="91440" bIns="45720" rtlCol="0" anchor="t">
            <a:noAutofit/>
          </a:bodyPr>
          <a:lstStyle/>
          <a:p>
            <a:r>
              <a:rPr lang="en-US" sz="2000" b="1" dirty="0">
                <a:latin typeface="CMU Sans Serif"/>
                <a:ea typeface="CMU Sans Serif" panose="02000603000000000000" pitchFamily="2" charset="0"/>
                <a:cs typeface="CMU Sans Serif" panose="02000603000000000000" pitchFamily="2" charset="0"/>
              </a:rPr>
              <a:t>David Vidal</a:t>
            </a:r>
          </a:p>
          <a:p>
            <a:endParaRPr lang="en-US" sz="2000" b="1" dirty="0">
              <a:latin typeface="CMU Sans Serif" panose="02000603000000000000" pitchFamily="2" charset="0"/>
              <a:ea typeface="CMU Sans Serif" panose="02000603000000000000" pitchFamily="2" charset="0"/>
              <a:cs typeface="CMU Sans Serif" panose="02000603000000000000" pitchFamily="2" charset="0"/>
            </a:endParaRPr>
          </a:p>
          <a:p>
            <a:r>
              <a:rPr lang="en-US" sz="2000" b="1" dirty="0">
                <a:latin typeface="CMU Sans Serif"/>
                <a:ea typeface="CMU Sans Serif" panose="02000603000000000000" pitchFamily="2" charset="0"/>
                <a:cs typeface="CMU Sans Serif" panose="02000603000000000000" pitchFamily="2" charset="0"/>
              </a:rPr>
              <a:t>S. Paquette-Greenbaum, R. Zachariah, &amp; K. A. N. Lippert</a:t>
            </a:r>
          </a:p>
          <a:p>
            <a:endParaRPr lang="en-US" sz="2000" b="1" dirty="0">
              <a:latin typeface="CMU Sans Serif" panose="02000603000000000000" pitchFamily="2" charset="0"/>
              <a:ea typeface="CMU Sans Serif" panose="02000603000000000000" pitchFamily="2" charset="0"/>
              <a:cs typeface="CMU Sans Serif" panose="02000603000000000000" pitchFamily="2" charset="0"/>
            </a:endParaRPr>
          </a:p>
          <a:p>
            <a:r>
              <a:rPr lang="en-US" sz="1600" b="1" dirty="0">
                <a:latin typeface="CMU Sans Serif"/>
                <a:ea typeface="CMU Sans Serif" panose="02000603000000000000" pitchFamily="2" charset="0"/>
                <a:cs typeface="CMU Sans Serif" panose="02000603000000000000" pitchFamily="2" charset="0"/>
              </a:rPr>
              <a:t>March 25</a:t>
            </a:r>
            <a:r>
              <a:rPr lang="en-US" sz="1600" b="1" baseline="30000" dirty="0">
                <a:latin typeface="CMU Sans Serif"/>
                <a:ea typeface="CMU Sans Serif" panose="02000603000000000000" pitchFamily="2" charset="0"/>
                <a:cs typeface="CMU Sans Serif" panose="02000603000000000000" pitchFamily="2" charset="0"/>
              </a:rPr>
              <a:t>th</a:t>
            </a:r>
            <a:r>
              <a:rPr lang="en-US" sz="1600" b="1" dirty="0">
                <a:latin typeface="CMU Sans Serif"/>
                <a:ea typeface="CMU Sans Serif" panose="02000603000000000000" pitchFamily="2" charset="0"/>
                <a:cs typeface="CMU Sans Serif" panose="02000603000000000000" pitchFamily="2" charset="0"/>
              </a:rPr>
              <a:t> 2024</a:t>
            </a:r>
          </a:p>
          <a:p>
            <a:endParaRPr lang="en-US" sz="100" b="1" dirty="0">
              <a:solidFill>
                <a:srgbClr val="FF0000"/>
              </a:solidFill>
              <a:latin typeface="CMU Sans Serif"/>
              <a:ea typeface="CMU Sans Serif" panose="02000603000000000000" pitchFamily="2" charset="0"/>
              <a:cs typeface="CMU Sans Serif" panose="02000603000000000000" pitchFamily="2" charset="0"/>
            </a:endParaRPr>
          </a:p>
          <a:p>
            <a:r>
              <a:rPr lang="en-US" sz="1200" dirty="0">
                <a:latin typeface="CMU Sans Serif" panose="02000603000000000000" pitchFamily="2" charset="0"/>
                <a:ea typeface="CMU Sans Serif" panose="02000603000000000000" pitchFamily="2" charset="0"/>
                <a:cs typeface="CMU Sans Serif" panose="02000603000000000000" pitchFamily="2" charset="0"/>
                <a:hlinkClick r:id="rId3"/>
              </a:rPr>
              <a:t>https://github.com/karolali22/MEC8211_PROJECT</a:t>
            </a:r>
            <a:endParaRPr lang="en-US" sz="1200" dirty="0">
              <a:latin typeface="CMU Sans Serif" panose="02000603000000000000" pitchFamily="2" charset="0"/>
              <a:ea typeface="CMU Sans Serif" panose="02000603000000000000" pitchFamily="2" charset="0"/>
              <a:cs typeface="CMU Sans Serif" panose="02000603000000000000" pitchFamily="2" charset="0"/>
            </a:endParaRPr>
          </a:p>
          <a:p>
            <a:endParaRPr lang="en-US" sz="1200" dirty="0">
              <a:latin typeface="CMU Sans Serif" panose="02000603000000000000" pitchFamily="2" charset="0"/>
              <a:ea typeface="CMU Sans Serif" panose="02000603000000000000" pitchFamily="2" charset="0"/>
              <a:cs typeface="CMU Sans Serif" panose="02000603000000000000" pitchFamily="2" charset="0"/>
            </a:endParaRPr>
          </a:p>
        </p:txBody>
      </p:sp>
      <p:sp>
        <p:nvSpPr>
          <p:cNvPr id="28" name="Title 1">
            <a:extLst>
              <a:ext uri="{FF2B5EF4-FFF2-40B4-BE49-F238E27FC236}">
                <a16:creationId xmlns:a16="http://schemas.microsoft.com/office/drawing/2014/main" id="{FE6311EA-858E-136B-F102-CA67261E5EF7}"/>
              </a:ext>
            </a:extLst>
          </p:cNvPr>
          <p:cNvSpPr txBox="1">
            <a:spLocks/>
          </p:cNvSpPr>
          <p:nvPr/>
        </p:nvSpPr>
        <p:spPr>
          <a:xfrm>
            <a:off x="-135424" y="1146943"/>
            <a:ext cx="12453939" cy="11457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2400" dirty="0">
                <a:latin typeface="Bell Gothic Std Black" panose="020B0706020202040204" pitchFamily="34" charset="0"/>
                <a:ea typeface="CMU Sans Serif" panose="02000603000000000000" pitchFamily="2" charset="0"/>
                <a:cs typeface="CMU Sans Serif" panose="02000603000000000000" pitchFamily="2" charset="0"/>
              </a:rPr>
              <a:t>Vérification et Validation en Modélisation Numérique</a:t>
            </a:r>
            <a:endParaRPr lang="en-US" sz="2400" dirty="0">
              <a:latin typeface="Bell Gothic Std Black" panose="020B0706020202040204" pitchFamily="34" charset="0"/>
              <a:ea typeface="CMU Sans Serif" panose="02000603000000000000" pitchFamily="2" charset="0"/>
              <a:cs typeface="CMU Sans Serif" panose="02000603000000000000" pitchFamily="2" charset="0"/>
            </a:endParaRPr>
          </a:p>
        </p:txBody>
      </p:sp>
      <p:sp>
        <p:nvSpPr>
          <p:cNvPr id="31" name="Title 1">
            <a:extLst>
              <a:ext uri="{FF2B5EF4-FFF2-40B4-BE49-F238E27FC236}">
                <a16:creationId xmlns:a16="http://schemas.microsoft.com/office/drawing/2014/main" id="{8F58E13B-2619-00BF-BF99-2DE0F3F3F61C}"/>
              </a:ext>
            </a:extLst>
          </p:cNvPr>
          <p:cNvSpPr txBox="1">
            <a:spLocks/>
          </p:cNvSpPr>
          <p:nvPr/>
        </p:nvSpPr>
        <p:spPr>
          <a:xfrm>
            <a:off x="213468" y="356985"/>
            <a:ext cx="11756149" cy="11457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latin typeface="Bell Gothic Std Black" panose="020B0706020202040204" pitchFamily="34" charset="0"/>
                <a:ea typeface="CMU Sans Serif" panose="02000603000000000000" pitchFamily="2" charset="0"/>
                <a:cs typeface="CMU Sans Serif" panose="02000603000000000000" pitchFamily="2" charset="0"/>
              </a:rPr>
              <a:t>Devoir 3 </a:t>
            </a:r>
          </a:p>
        </p:txBody>
      </p:sp>
      <p:pic>
        <p:nvPicPr>
          <p:cNvPr id="5" name="Picture 4" descr="A black background with a black square&#10;&#10;Description automatically generated with medium confidence">
            <a:extLst>
              <a:ext uri="{FF2B5EF4-FFF2-40B4-BE49-F238E27FC236}">
                <a16:creationId xmlns:a16="http://schemas.microsoft.com/office/drawing/2014/main" id="{E9F20894-4D1F-C35F-FC0C-8A7013BC52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97422"/>
            <a:ext cx="4236527" cy="960578"/>
          </a:xfrm>
          <a:prstGeom prst="rect">
            <a:avLst/>
          </a:prstGeom>
        </p:spPr>
      </p:pic>
      <p:sp>
        <p:nvSpPr>
          <p:cNvPr id="7" name="Title 1">
            <a:extLst>
              <a:ext uri="{FF2B5EF4-FFF2-40B4-BE49-F238E27FC236}">
                <a16:creationId xmlns:a16="http://schemas.microsoft.com/office/drawing/2014/main" id="{FF9D09CA-9CD9-5CAC-A8CD-D63AF0E37EEB}"/>
              </a:ext>
            </a:extLst>
          </p:cNvPr>
          <p:cNvSpPr txBox="1">
            <a:spLocks/>
          </p:cNvSpPr>
          <p:nvPr/>
        </p:nvSpPr>
        <p:spPr>
          <a:xfrm>
            <a:off x="-135426" y="1591314"/>
            <a:ext cx="12453939" cy="11457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CA" sz="2400" b="0" i="0" u="none" strike="noStrike" baseline="0" dirty="0">
                <a:latin typeface="Bell Gothic Std Black" panose="020B0806020202040204" pitchFamily="34" charset="0"/>
              </a:rPr>
              <a:t>Validation</a:t>
            </a:r>
            <a:endParaRPr lang="en-US" sz="2400" dirty="0">
              <a:latin typeface="Bell Gothic Std Black" panose="020B0806020202040204" pitchFamily="34" charset="0"/>
              <a:ea typeface="CMU Sans Serif" panose="02000603000000000000" pitchFamily="2" charset="0"/>
              <a:cs typeface="CMU Sans Serif" panose="02000603000000000000" pitchFamily="2" charset="0"/>
            </a:endParaRPr>
          </a:p>
        </p:txBody>
      </p:sp>
      <p:cxnSp>
        <p:nvCxnSpPr>
          <p:cNvPr id="9" name="Straight Connector 8">
            <a:extLst>
              <a:ext uri="{FF2B5EF4-FFF2-40B4-BE49-F238E27FC236}">
                <a16:creationId xmlns:a16="http://schemas.microsoft.com/office/drawing/2014/main" id="{6F233533-D56F-50E8-C3CF-A3F66634505E}"/>
              </a:ext>
            </a:extLst>
          </p:cNvPr>
          <p:cNvCxnSpPr/>
          <p:nvPr/>
        </p:nvCxnSpPr>
        <p:spPr>
          <a:xfrm>
            <a:off x="743857" y="2859929"/>
            <a:ext cx="107042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97B8AFE5-6F16-3DF4-39D4-03DFE56FBB0D}"/>
              </a:ext>
            </a:extLst>
          </p:cNvPr>
          <p:cNvSpPr>
            <a:spLocks noGrp="1"/>
          </p:cNvSpPr>
          <p:nvPr>
            <p:ph type="sldNum" sz="quarter" idx="12"/>
          </p:nvPr>
        </p:nvSpPr>
        <p:spPr/>
        <p:txBody>
          <a:bodyPr/>
          <a:lstStyle/>
          <a:p>
            <a:fld id="{39C1223B-8CCF-4977-9E71-76A2BF368F2A}" type="slidenum">
              <a:rPr lang="en-CA" smtClean="0"/>
              <a:t>1</a:t>
            </a:fld>
            <a:endParaRPr lang="en-CA"/>
          </a:p>
        </p:txBody>
      </p:sp>
    </p:spTree>
    <p:extLst>
      <p:ext uri="{BB962C8B-B14F-4D97-AF65-F5344CB8AC3E}">
        <p14:creationId xmlns:p14="http://schemas.microsoft.com/office/powerpoint/2010/main" val="3913035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9AE55-C355-3250-C735-3BF2183D3501}"/>
            </a:ext>
          </a:extLst>
        </p:cNvPr>
        <p:cNvGrpSpPr/>
        <p:nvPr/>
      </p:nvGrpSpPr>
      <p:grpSpPr>
        <a:xfrm>
          <a:off x="0" y="0"/>
          <a:ext cx="0" cy="0"/>
          <a:chOff x="0" y="0"/>
          <a:chExt cx="0" cy="0"/>
        </a:xfrm>
      </p:grpSpPr>
      <p:sp>
        <p:nvSpPr>
          <p:cNvPr id="28" name="Title 1">
            <a:extLst>
              <a:ext uri="{FF2B5EF4-FFF2-40B4-BE49-F238E27FC236}">
                <a16:creationId xmlns:a16="http://schemas.microsoft.com/office/drawing/2014/main" id="{B64A6F83-B4C9-77D2-2A52-378D104E357D}"/>
              </a:ext>
            </a:extLst>
          </p:cNvPr>
          <p:cNvSpPr txBox="1">
            <a:spLocks/>
          </p:cNvSpPr>
          <p:nvPr/>
        </p:nvSpPr>
        <p:spPr>
          <a:xfrm>
            <a:off x="323850" y="37354"/>
            <a:ext cx="12192000" cy="11457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Bell Gothic Std Black" panose="020B0706020202040204" pitchFamily="34" charset="0"/>
                <a:ea typeface="CMU Sans Serif" panose="02000603000000000000" pitchFamily="2" charset="0"/>
                <a:cs typeface="CMU Sans Serif" panose="02000603000000000000" pitchFamily="2" charset="0"/>
              </a:rPr>
              <a:t>A. NUMERICAL UNCERTAINTY – </a:t>
            </a:r>
            <a:r>
              <a:rPr lang="en-US" sz="2800" b="1" i="1" dirty="0">
                <a:latin typeface="Bell Gothic Std Black" panose="020B0706020202040204" pitchFamily="34" charset="0"/>
                <a:ea typeface="CMU Sans Serif" panose="02000603000000000000" pitchFamily="2" charset="0"/>
                <a:cs typeface="CMU Sans Serif" panose="02000603000000000000" pitchFamily="2" charset="0"/>
              </a:rPr>
              <a:t>u</a:t>
            </a:r>
            <a:r>
              <a:rPr lang="en-US" sz="2800" b="1" i="1" baseline="-25000" dirty="0">
                <a:latin typeface="Bell Gothic Std Black" panose="020B0706020202040204" pitchFamily="34" charset="0"/>
                <a:ea typeface="CMU Sans Serif" panose="02000603000000000000" pitchFamily="2" charset="0"/>
                <a:cs typeface="CMU Sans Serif" panose="02000603000000000000" pitchFamily="2" charset="0"/>
              </a:rPr>
              <a:t>num</a:t>
            </a:r>
          </a:p>
        </p:txBody>
      </p:sp>
      <p:pic>
        <p:nvPicPr>
          <p:cNvPr id="4" name="Picture 3" descr="A logo with a bee in a gear&#10;&#10;Description automatically generated">
            <a:extLst>
              <a:ext uri="{FF2B5EF4-FFF2-40B4-BE49-F238E27FC236}">
                <a16:creationId xmlns:a16="http://schemas.microsoft.com/office/drawing/2014/main" id="{2093C786-EA40-6C3A-5443-A8CE77898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5" y="5877671"/>
            <a:ext cx="924485" cy="942975"/>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EA7065C-802E-2B4B-0925-41CF053C1631}"/>
                  </a:ext>
                </a:extLst>
              </p:cNvPr>
              <p:cNvSpPr txBox="1"/>
              <p:nvPr/>
            </p:nvSpPr>
            <p:spPr>
              <a:xfrm>
                <a:off x="625200" y="1094462"/>
                <a:ext cx="10941600" cy="4998612"/>
              </a:xfrm>
              <a:prstGeom prst="rect">
                <a:avLst/>
              </a:prstGeom>
              <a:noFill/>
            </p:spPr>
            <p:txBody>
              <a:bodyPr wrap="square" rtlCol="0">
                <a:spAutoFit/>
              </a:bodyPr>
              <a:lstStyle/>
              <a:p>
                <a:pPr algn="just"/>
                <a:r>
                  <a:rPr lang="en-CA" sz="1400" dirty="0"/>
                  <a:t>The procedure used for determining the numerical uncertainty is as follows:</a:t>
                </a:r>
              </a:p>
              <a:p>
                <a:pPr algn="just"/>
                <a:endParaRPr lang="en-CA" sz="1400" dirty="0"/>
              </a:p>
              <a:p>
                <a:pPr algn="just"/>
                <a:r>
                  <a:rPr lang="en-CA" sz="1400" dirty="0"/>
                  <a:t>①    NX ∈ [50,400], </a:t>
                </a:r>
                <a:r>
                  <a:rPr lang="el-GR" sz="1400" dirty="0"/>
                  <a:t>Δ</a:t>
                </a:r>
                <a:r>
                  <a:rPr lang="en-CA" sz="1400" dirty="0"/>
                  <a:t>x ∈ [0.5,4] </a:t>
                </a:r>
                <a:r>
                  <a:rPr lang="el-GR" sz="1400" dirty="0"/>
                  <a:t>μ</a:t>
                </a:r>
                <a:r>
                  <a:rPr lang="en-CA" sz="1400" dirty="0"/>
                  <a:t>m, Mesh refinement ratio r = 2</a:t>
                </a:r>
              </a:p>
              <a:p>
                <a:pPr algn="just"/>
                <a:r>
                  <a:rPr lang="en-CA" sz="1400" dirty="0"/>
                  <a:t>②    Pressure loss </a:t>
                </a:r>
                <a:r>
                  <a:rPr lang="el-GR" sz="1400" dirty="0"/>
                  <a:t>Δ</a:t>
                </a:r>
                <a:r>
                  <a:rPr lang="en-CA" sz="1400" dirty="0"/>
                  <a:t>P = 0.1 Pa, Mean porosity = 0.9, Mean fibre diameter D = 12.5 </a:t>
                </a:r>
                <a:r>
                  <a:rPr lang="el-GR" sz="1400" dirty="0"/>
                  <a:t>μ</a:t>
                </a:r>
                <a:r>
                  <a:rPr lang="en-CA" sz="1400" dirty="0"/>
                  <a:t>m, Fibre diameter standard deviation = 2.85 </a:t>
                </a:r>
                <a:r>
                  <a:rPr lang="el-GR" sz="1400" dirty="0"/>
                  <a:t>μ</a:t>
                </a:r>
                <a:r>
                  <a:rPr lang="en-CA" sz="1400" dirty="0"/>
                  <a:t>m</a:t>
                </a:r>
              </a:p>
              <a:p>
                <a:pPr algn="just"/>
                <a:endParaRPr lang="en-CA" sz="1400" dirty="0"/>
              </a:p>
              <a:p>
                <a:pPr marL="342900" indent="-342900" algn="just">
                  <a:buFont typeface="Arial" panose="020B0604020202020204" pitchFamily="34" charset="0"/>
                  <a:buChar char="•"/>
                </a:pPr>
                <a:r>
                  <a:rPr lang="en-CA" sz="1400" dirty="0"/>
                  <a:t>Simulations were conducted with varying mesh size properties ① and constant case parameters ②.</a:t>
                </a:r>
              </a:p>
              <a:p>
                <a:pPr marL="800100" lvl="1" indent="-342900" algn="just">
                  <a:buFont typeface="Arial" panose="020B0604020202020204" pitchFamily="34" charset="0"/>
                  <a:buChar char="•"/>
                </a:pPr>
                <a:r>
                  <a:rPr lang="en-CA" sz="1400" dirty="0"/>
                  <a:t>Seeds 11, 28, 82, 1182, and 8211 were used to compute a mean numerical uncertainty.</a:t>
                </a:r>
              </a:p>
              <a:p>
                <a:pPr lvl="1" algn="just"/>
                <a:endParaRPr lang="en-CA" sz="1400" dirty="0"/>
              </a:p>
              <a:p>
                <a:pPr marL="342900" indent="-342900" algn="just">
                  <a:buFont typeface="Arial" panose="020B0604020202020204" pitchFamily="34" charset="0"/>
                  <a:buChar char="•"/>
                </a:pPr>
                <a:r>
                  <a:rPr lang="en-CA" sz="1400" dirty="0"/>
                  <a:t>The permeability k in </a:t>
                </a:r>
                <a:r>
                  <a:rPr lang="el-GR" sz="1400" dirty="0"/>
                  <a:t>μ</a:t>
                </a:r>
                <a:r>
                  <a:rPr lang="en-CA" sz="1400" dirty="0"/>
                  <a:t>m</a:t>
                </a:r>
                <a:r>
                  <a:rPr lang="en-CA" sz="1400" baseline="30000" dirty="0"/>
                  <a:t>2</a:t>
                </a:r>
                <a:r>
                  <a:rPr lang="en-CA" sz="1400" dirty="0"/>
                  <a:t> is recorded for each grid size.</a:t>
                </a:r>
              </a:p>
              <a:p>
                <a:pPr algn="just"/>
                <a:endParaRPr lang="en-CA" sz="1400" b="1" dirty="0"/>
              </a:p>
              <a:p>
                <a:pPr marL="342900" indent="-342900" algn="just">
                  <a:buFont typeface="Arial" panose="020B0604020202020204" pitchFamily="34" charset="0"/>
                  <a:buChar char="•"/>
                </a:pPr>
                <a:r>
                  <a:rPr lang="en-CA" sz="1400" dirty="0"/>
                  <a:t>Given that LBM converges formally in 2</a:t>
                </a:r>
                <a:r>
                  <a:rPr lang="en-CA" sz="1400" baseline="30000" dirty="0"/>
                  <a:t>nd</a:t>
                </a:r>
                <a:r>
                  <a:rPr lang="en-CA" sz="1400" dirty="0"/>
                  <a:t> order in space, the following Richardson extrapolation formula can be used to compute a pseudo-analytical solution, where </a:t>
                </a:r>
                <a:r>
                  <a:rPr lang="en-CA" sz="1400" i="1" dirty="0"/>
                  <a:t>f</a:t>
                </a:r>
                <a:r>
                  <a:rPr lang="en-CA" sz="1400" i="1" baseline="-25000" dirty="0"/>
                  <a:t>1</a:t>
                </a:r>
                <a:r>
                  <a:rPr lang="en-CA" sz="1400" dirty="0"/>
                  <a:t> and </a:t>
                </a:r>
                <a:r>
                  <a:rPr lang="en-CA" sz="1400" i="1" dirty="0"/>
                  <a:t>f</a:t>
                </a:r>
                <a:r>
                  <a:rPr lang="en-CA" sz="1400" i="1" baseline="-25000" dirty="0"/>
                  <a:t>2</a:t>
                </a:r>
                <a:r>
                  <a:rPr lang="en-CA" sz="1400" dirty="0"/>
                  <a:t> are respectively the solutions of the finest and 2</a:t>
                </a:r>
                <a:r>
                  <a:rPr lang="en-CA" sz="1400" baseline="30000" dirty="0"/>
                  <a:t>nd</a:t>
                </a:r>
                <a:r>
                  <a:rPr lang="en-CA" sz="1400" dirty="0"/>
                  <a:t> finest grids :</a:t>
                </a:r>
              </a:p>
              <a:p>
                <a:pPr algn="just"/>
                <a:endParaRPr lang="en-CA" sz="1400" dirty="0"/>
              </a:p>
              <a:p>
                <a:pPr algn="just"/>
                <a14:m>
                  <m:oMathPara xmlns:m="http://schemas.openxmlformats.org/officeDocument/2006/math">
                    <m:oMathParaPr>
                      <m:jc m:val="centerGroup"/>
                    </m:oMathParaPr>
                    <m:oMath xmlns:m="http://schemas.openxmlformats.org/officeDocument/2006/math">
                      <m:sSub>
                        <m:sSubPr>
                          <m:ctrlPr>
                            <a:rPr lang="en-CA" sz="1400" i="1" smtClean="0">
                              <a:latin typeface="Cambria Math" panose="02040503050406030204" pitchFamily="18" charset="0"/>
                            </a:rPr>
                          </m:ctrlPr>
                        </m:sSubPr>
                        <m:e>
                          <m:r>
                            <a:rPr lang="en-CA" sz="1400" b="0" i="1" smtClean="0">
                              <a:latin typeface="Cambria Math" panose="02040503050406030204" pitchFamily="18" charset="0"/>
                            </a:rPr>
                            <m:t>𝑓</m:t>
                          </m:r>
                        </m:e>
                        <m:sub>
                          <m:r>
                            <a:rPr lang="en-CA" sz="1400" b="0" i="1" smtClean="0">
                              <a:latin typeface="Cambria Math" panose="02040503050406030204" pitchFamily="18" charset="0"/>
                            </a:rPr>
                            <m:t>h</m:t>
                          </m:r>
                          <m:r>
                            <a:rPr lang="en-CA" sz="1400" b="0" i="1" smtClean="0">
                              <a:latin typeface="Cambria Math" panose="02040503050406030204" pitchFamily="18" charset="0"/>
                            </a:rPr>
                            <m:t>=</m:t>
                          </m:r>
                          <m:r>
                            <a:rPr lang="en-CA" sz="1400" b="0" i="1" smtClean="0">
                              <a:latin typeface="Cambria Math" panose="02040503050406030204" pitchFamily="18" charset="0"/>
                            </a:rPr>
                            <m:t>0</m:t>
                          </m:r>
                        </m:sub>
                      </m:sSub>
                      <m:r>
                        <a:rPr lang="en-CA" sz="1400" i="1" smtClean="0">
                          <a:latin typeface="Cambria Math" panose="02040503050406030204" pitchFamily="18" charset="0"/>
                          <a:ea typeface="Cambria Math" panose="02040503050406030204" pitchFamily="18" charset="0"/>
                        </a:rPr>
                        <m:t>≅</m:t>
                      </m:r>
                      <m:sSub>
                        <m:sSubPr>
                          <m:ctrlPr>
                            <a:rPr lang="en-CA" sz="1400" b="0" i="1" smtClean="0">
                              <a:latin typeface="Cambria Math" panose="02040503050406030204" pitchFamily="18" charset="0"/>
                              <a:ea typeface="Cambria Math" panose="02040503050406030204" pitchFamily="18" charset="0"/>
                            </a:rPr>
                          </m:ctrlPr>
                        </m:sSubPr>
                        <m:e>
                          <m:r>
                            <a:rPr lang="en-CA" sz="1400" b="0" i="1" smtClean="0">
                              <a:latin typeface="Cambria Math" panose="02040503050406030204" pitchFamily="18" charset="0"/>
                              <a:ea typeface="Cambria Math" panose="02040503050406030204" pitchFamily="18" charset="0"/>
                            </a:rPr>
                            <m:t>𝑓</m:t>
                          </m:r>
                        </m:e>
                        <m:sub>
                          <m:r>
                            <a:rPr lang="en-CA" sz="1400" b="0" i="1" smtClean="0">
                              <a:latin typeface="Cambria Math" panose="02040503050406030204" pitchFamily="18" charset="0"/>
                              <a:ea typeface="Cambria Math" panose="02040503050406030204" pitchFamily="18" charset="0"/>
                            </a:rPr>
                            <m:t>1</m:t>
                          </m:r>
                        </m:sub>
                      </m:sSub>
                      <m:r>
                        <a:rPr lang="en-CA" sz="1400" b="0" i="1" smtClean="0">
                          <a:latin typeface="Cambria Math" panose="02040503050406030204" pitchFamily="18" charset="0"/>
                          <a:ea typeface="Cambria Math" panose="02040503050406030204" pitchFamily="18" charset="0"/>
                        </a:rPr>
                        <m:t>+</m:t>
                      </m:r>
                      <m:f>
                        <m:fPr>
                          <m:ctrlPr>
                            <a:rPr lang="en-CA" sz="1400" b="0" i="1" smtClean="0">
                              <a:latin typeface="Cambria Math" panose="02040503050406030204" pitchFamily="18" charset="0"/>
                              <a:ea typeface="Cambria Math" panose="02040503050406030204" pitchFamily="18" charset="0"/>
                            </a:rPr>
                          </m:ctrlPr>
                        </m:fPr>
                        <m:num>
                          <m:sSub>
                            <m:sSubPr>
                              <m:ctrlPr>
                                <a:rPr lang="en-CA" sz="1400" b="0" i="1" smtClean="0">
                                  <a:latin typeface="Cambria Math" panose="02040503050406030204" pitchFamily="18" charset="0"/>
                                  <a:ea typeface="Cambria Math" panose="02040503050406030204" pitchFamily="18" charset="0"/>
                                </a:rPr>
                              </m:ctrlPr>
                            </m:sSubPr>
                            <m:e>
                              <m:r>
                                <a:rPr lang="en-CA" sz="1400" b="0" i="1" smtClean="0">
                                  <a:latin typeface="Cambria Math" panose="02040503050406030204" pitchFamily="18" charset="0"/>
                                  <a:ea typeface="Cambria Math" panose="02040503050406030204" pitchFamily="18" charset="0"/>
                                </a:rPr>
                                <m:t>𝑓</m:t>
                              </m:r>
                            </m:e>
                            <m:sub>
                              <m:r>
                                <a:rPr lang="en-CA" sz="1400" b="0" i="1" smtClean="0">
                                  <a:latin typeface="Cambria Math" panose="02040503050406030204" pitchFamily="18" charset="0"/>
                                  <a:ea typeface="Cambria Math" panose="02040503050406030204" pitchFamily="18" charset="0"/>
                                </a:rPr>
                                <m:t>1</m:t>
                              </m:r>
                            </m:sub>
                          </m:sSub>
                          <m:r>
                            <a:rPr lang="en-CA" sz="1400" b="0" i="1" smtClean="0">
                              <a:latin typeface="Cambria Math" panose="02040503050406030204" pitchFamily="18" charset="0"/>
                              <a:ea typeface="Cambria Math" panose="02040503050406030204" pitchFamily="18" charset="0"/>
                            </a:rPr>
                            <m:t>−</m:t>
                          </m:r>
                          <m:sSub>
                            <m:sSubPr>
                              <m:ctrlPr>
                                <a:rPr lang="en-CA" sz="1400" b="0" i="1" smtClean="0">
                                  <a:latin typeface="Cambria Math" panose="02040503050406030204" pitchFamily="18" charset="0"/>
                                  <a:ea typeface="Cambria Math" panose="02040503050406030204" pitchFamily="18" charset="0"/>
                                </a:rPr>
                              </m:ctrlPr>
                            </m:sSubPr>
                            <m:e>
                              <m:r>
                                <a:rPr lang="en-CA" sz="1400" b="0" i="1" smtClean="0">
                                  <a:latin typeface="Cambria Math" panose="02040503050406030204" pitchFamily="18" charset="0"/>
                                  <a:ea typeface="Cambria Math" panose="02040503050406030204" pitchFamily="18" charset="0"/>
                                </a:rPr>
                                <m:t>𝑓</m:t>
                              </m:r>
                            </m:e>
                            <m:sub>
                              <m:r>
                                <a:rPr lang="en-CA" sz="1400" b="0" i="1" smtClean="0">
                                  <a:latin typeface="Cambria Math" panose="02040503050406030204" pitchFamily="18" charset="0"/>
                                  <a:ea typeface="Cambria Math" panose="02040503050406030204" pitchFamily="18" charset="0"/>
                                </a:rPr>
                                <m:t>2</m:t>
                              </m:r>
                            </m:sub>
                          </m:sSub>
                        </m:num>
                        <m:den>
                          <m:sSup>
                            <m:sSupPr>
                              <m:ctrlPr>
                                <a:rPr lang="en-CA" sz="1400" b="0" i="1" smtClean="0">
                                  <a:latin typeface="Cambria Math" panose="02040503050406030204" pitchFamily="18" charset="0"/>
                                  <a:ea typeface="Cambria Math" panose="02040503050406030204" pitchFamily="18" charset="0"/>
                                </a:rPr>
                              </m:ctrlPr>
                            </m:sSupPr>
                            <m:e>
                              <m:r>
                                <a:rPr lang="en-CA" sz="1400" b="0" i="1" smtClean="0">
                                  <a:latin typeface="Cambria Math" panose="02040503050406030204" pitchFamily="18" charset="0"/>
                                  <a:ea typeface="Cambria Math" panose="02040503050406030204" pitchFamily="18" charset="0"/>
                                </a:rPr>
                                <m:t>𝑟</m:t>
                              </m:r>
                            </m:e>
                            <m:sup>
                              <m:r>
                                <a:rPr lang="en-CA" sz="1400" b="0" i="1" smtClean="0">
                                  <a:latin typeface="Cambria Math" panose="02040503050406030204" pitchFamily="18" charset="0"/>
                                  <a:ea typeface="Cambria Math" panose="02040503050406030204" pitchFamily="18" charset="0"/>
                                </a:rPr>
                                <m:t>𝑝</m:t>
                              </m:r>
                            </m:sup>
                          </m:sSup>
                          <m:r>
                            <a:rPr lang="en-CA" sz="1400" b="0" i="1" smtClean="0">
                              <a:latin typeface="Cambria Math" panose="02040503050406030204" pitchFamily="18" charset="0"/>
                              <a:ea typeface="Cambria Math" panose="02040503050406030204" pitchFamily="18" charset="0"/>
                            </a:rPr>
                            <m:t>−</m:t>
                          </m:r>
                          <m:r>
                            <a:rPr lang="en-CA" sz="1400" b="0" i="1" smtClean="0">
                              <a:latin typeface="Cambria Math" panose="02040503050406030204" pitchFamily="18" charset="0"/>
                              <a:ea typeface="Cambria Math" panose="02040503050406030204" pitchFamily="18" charset="0"/>
                            </a:rPr>
                            <m:t>1</m:t>
                          </m:r>
                        </m:den>
                      </m:f>
                    </m:oMath>
                  </m:oMathPara>
                </a14:m>
                <a:endParaRPr lang="en-CA" sz="1400" b="0" dirty="0">
                  <a:ea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CA" sz="1400" i="1" smtClean="0">
                              <a:latin typeface="Cambria Math" panose="02040503050406030204" pitchFamily="18" charset="0"/>
                            </a:rPr>
                          </m:ctrlPr>
                        </m:sSubPr>
                        <m:e>
                          <m:r>
                            <a:rPr lang="en-CA" sz="1400" b="0" i="1" smtClean="0">
                              <a:latin typeface="Cambria Math" panose="02040503050406030204" pitchFamily="18" charset="0"/>
                            </a:rPr>
                            <m:t>𝑓</m:t>
                          </m:r>
                        </m:e>
                        <m:sub>
                          <m:r>
                            <a:rPr lang="en-CA" sz="1400" b="0" i="1" smtClean="0">
                              <a:latin typeface="Cambria Math" panose="02040503050406030204" pitchFamily="18" charset="0"/>
                            </a:rPr>
                            <m:t>h</m:t>
                          </m:r>
                          <m:r>
                            <a:rPr lang="en-CA" sz="1400" b="0" i="1" smtClean="0">
                              <a:latin typeface="Cambria Math" panose="02040503050406030204" pitchFamily="18" charset="0"/>
                            </a:rPr>
                            <m:t>=</m:t>
                          </m:r>
                          <m:r>
                            <a:rPr lang="en-CA" sz="1400" b="0" i="1" smtClean="0">
                              <a:latin typeface="Cambria Math" panose="02040503050406030204" pitchFamily="18" charset="0"/>
                            </a:rPr>
                            <m:t>0</m:t>
                          </m:r>
                        </m:sub>
                      </m:sSub>
                      <m:r>
                        <a:rPr lang="en-CA" sz="1400" i="1" smtClean="0">
                          <a:latin typeface="Cambria Math" panose="02040503050406030204" pitchFamily="18" charset="0"/>
                          <a:ea typeface="Cambria Math" panose="02040503050406030204" pitchFamily="18" charset="0"/>
                        </a:rPr>
                        <m:t>≅</m:t>
                      </m:r>
                      <m:f>
                        <m:fPr>
                          <m:ctrlPr>
                            <a:rPr lang="en-CA" sz="1400" b="0" i="1" smtClean="0">
                              <a:latin typeface="Cambria Math" panose="02040503050406030204" pitchFamily="18" charset="0"/>
                              <a:ea typeface="Cambria Math" panose="02040503050406030204" pitchFamily="18" charset="0"/>
                            </a:rPr>
                          </m:ctrlPr>
                        </m:fPr>
                        <m:num>
                          <m:r>
                            <a:rPr lang="en-CA" sz="1400" b="0" i="1" smtClean="0">
                              <a:latin typeface="Cambria Math" panose="02040503050406030204" pitchFamily="18" charset="0"/>
                              <a:ea typeface="Cambria Math" panose="02040503050406030204" pitchFamily="18" charset="0"/>
                            </a:rPr>
                            <m:t>4</m:t>
                          </m:r>
                        </m:num>
                        <m:den>
                          <m:r>
                            <a:rPr lang="en-CA" sz="1400" b="0" i="1" smtClean="0">
                              <a:latin typeface="Cambria Math" panose="02040503050406030204" pitchFamily="18" charset="0"/>
                              <a:ea typeface="Cambria Math" panose="02040503050406030204" pitchFamily="18" charset="0"/>
                            </a:rPr>
                            <m:t>3</m:t>
                          </m:r>
                        </m:den>
                      </m:f>
                      <m:sSub>
                        <m:sSubPr>
                          <m:ctrlPr>
                            <a:rPr lang="en-CA" sz="1400" b="0" i="1" smtClean="0">
                              <a:latin typeface="Cambria Math" panose="02040503050406030204" pitchFamily="18" charset="0"/>
                              <a:ea typeface="Cambria Math" panose="02040503050406030204" pitchFamily="18" charset="0"/>
                            </a:rPr>
                          </m:ctrlPr>
                        </m:sSubPr>
                        <m:e>
                          <m:r>
                            <a:rPr lang="en-CA" sz="1400" b="0" i="1" smtClean="0">
                              <a:latin typeface="Cambria Math" panose="02040503050406030204" pitchFamily="18" charset="0"/>
                              <a:ea typeface="Cambria Math" panose="02040503050406030204" pitchFamily="18" charset="0"/>
                            </a:rPr>
                            <m:t>𝑓</m:t>
                          </m:r>
                        </m:e>
                        <m:sub>
                          <m:r>
                            <a:rPr lang="en-CA" sz="1400" b="0" i="1" smtClean="0">
                              <a:latin typeface="Cambria Math" panose="02040503050406030204" pitchFamily="18" charset="0"/>
                              <a:ea typeface="Cambria Math" panose="02040503050406030204" pitchFamily="18" charset="0"/>
                            </a:rPr>
                            <m:t>1</m:t>
                          </m:r>
                        </m:sub>
                      </m:sSub>
                      <m:r>
                        <a:rPr lang="en-CA" sz="1400" b="0" i="1" smtClean="0">
                          <a:latin typeface="Cambria Math" panose="02040503050406030204" pitchFamily="18" charset="0"/>
                          <a:ea typeface="Cambria Math" panose="02040503050406030204" pitchFamily="18" charset="0"/>
                        </a:rPr>
                        <m:t>−</m:t>
                      </m:r>
                      <m:f>
                        <m:fPr>
                          <m:ctrlPr>
                            <a:rPr lang="en-CA" sz="1400" b="0" i="1" smtClean="0">
                              <a:latin typeface="Cambria Math" panose="02040503050406030204" pitchFamily="18" charset="0"/>
                              <a:ea typeface="Cambria Math" panose="02040503050406030204" pitchFamily="18" charset="0"/>
                            </a:rPr>
                          </m:ctrlPr>
                        </m:fPr>
                        <m:num>
                          <m:r>
                            <a:rPr lang="en-CA" sz="1400" b="0" i="1" smtClean="0">
                              <a:latin typeface="Cambria Math" panose="02040503050406030204" pitchFamily="18" charset="0"/>
                              <a:ea typeface="Cambria Math" panose="02040503050406030204" pitchFamily="18" charset="0"/>
                            </a:rPr>
                            <m:t>1</m:t>
                          </m:r>
                        </m:num>
                        <m:den>
                          <m:r>
                            <a:rPr lang="en-CA" sz="1400" b="0" i="1" smtClean="0">
                              <a:latin typeface="Cambria Math" panose="02040503050406030204" pitchFamily="18" charset="0"/>
                              <a:ea typeface="Cambria Math" panose="02040503050406030204" pitchFamily="18" charset="0"/>
                            </a:rPr>
                            <m:t>3</m:t>
                          </m:r>
                        </m:den>
                      </m:f>
                      <m:sSub>
                        <m:sSubPr>
                          <m:ctrlPr>
                            <a:rPr lang="en-CA" sz="1400" b="0" i="1" smtClean="0">
                              <a:latin typeface="Cambria Math" panose="02040503050406030204" pitchFamily="18" charset="0"/>
                              <a:ea typeface="Cambria Math" panose="02040503050406030204" pitchFamily="18" charset="0"/>
                            </a:rPr>
                          </m:ctrlPr>
                        </m:sSubPr>
                        <m:e>
                          <m:r>
                            <a:rPr lang="en-CA" sz="1400" b="0" i="1" smtClean="0">
                              <a:latin typeface="Cambria Math" panose="02040503050406030204" pitchFamily="18" charset="0"/>
                              <a:ea typeface="Cambria Math" panose="02040503050406030204" pitchFamily="18" charset="0"/>
                            </a:rPr>
                            <m:t>𝑓</m:t>
                          </m:r>
                        </m:e>
                        <m:sub>
                          <m:r>
                            <a:rPr lang="en-CA" sz="1400" b="0" i="1" smtClean="0">
                              <a:latin typeface="Cambria Math" panose="02040503050406030204" pitchFamily="18" charset="0"/>
                              <a:ea typeface="Cambria Math" panose="02040503050406030204" pitchFamily="18" charset="0"/>
                            </a:rPr>
                            <m:t>2</m:t>
                          </m:r>
                        </m:sub>
                      </m:sSub>
                    </m:oMath>
                  </m:oMathPara>
                </a14:m>
                <a:endParaRPr lang="en-CA" sz="1400" dirty="0"/>
              </a:p>
              <a:p>
                <a:pPr algn="just"/>
                <a:endParaRPr lang="en-CA" sz="1400" b="1" dirty="0"/>
              </a:p>
              <a:p>
                <a:pPr marL="342900" indent="-342900" algn="just">
                  <a:buFont typeface="Arial" panose="020B0604020202020204" pitchFamily="34" charset="0"/>
                  <a:buChar char="•"/>
                </a:pPr>
                <a:r>
                  <a:rPr lang="en-CA" sz="1400" dirty="0"/>
                  <a:t>Error across grid sizes is computed with respect to the pseudo-analytical solution </a:t>
                </a:r>
                <a:r>
                  <a:rPr lang="en-CA" sz="1400" i="1" dirty="0"/>
                  <a:t>f</a:t>
                </a:r>
                <a:r>
                  <a:rPr lang="en-CA" sz="1400" i="1" baseline="-25000" dirty="0"/>
                  <a:t>0</a:t>
                </a:r>
                <a:r>
                  <a:rPr lang="en-CA" sz="1400" dirty="0"/>
                  <a:t> and the order of convergence for each seed is graphed and calculated.</a:t>
                </a:r>
              </a:p>
              <a:p>
                <a:pPr marL="342900" indent="-342900" algn="just">
                  <a:buFont typeface="Arial" panose="020B0604020202020204" pitchFamily="34" charset="0"/>
                  <a:buChar char="•"/>
                </a:pPr>
                <a:endParaRPr lang="en-CA" sz="1400" dirty="0"/>
              </a:p>
              <a:p>
                <a:pPr marL="342900" indent="-342900" algn="just">
                  <a:buFont typeface="Arial" panose="020B0604020202020204" pitchFamily="34" charset="0"/>
                  <a:buChar char="•"/>
                </a:pPr>
                <a:r>
                  <a:rPr lang="en-CA" sz="1400" dirty="0"/>
                  <a:t>The Grid Convergence Index (GCI) is then found for each seed and subsequently used to determine numerical uncertainty.</a:t>
                </a:r>
              </a:p>
              <a:p>
                <a:pPr marL="342900" indent="-342900" algn="just">
                  <a:buFont typeface="Arial" panose="020B0604020202020204" pitchFamily="34" charset="0"/>
                  <a:buChar char="•"/>
                </a:pPr>
                <a:endParaRPr lang="en-CA" sz="1400" dirty="0"/>
              </a:p>
            </p:txBody>
          </p:sp>
        </mc:Choice>
        <mc:Fallback xmlns="">
          <p:sp>
            <p:nvSpPr>
              <p:cNvPr id="14" name="TextBox 13">
                <a:extLst>
                  <a:ext uri="{FF2B5EF4-FFF2-40B4-BE49-F238E27FC236}">
                    <a16:creationId xmlns:a16="http://schemas.microsoft.com/office/drawing/2014/main" id="{5EA7065C-802E-2B4B-0925-41CF053C1631}"/>
                  </a:ext>
                </a:extLst>
              </p:cNvPr>
              <p:cNvSpPr txBox="1">
                <a:spLocks noRot="1" noChangeAspect="1" noMove="1" noResize="1" noEditPoints="1" noAdjustHandles="1" noChangeArrowheads="1" noChangeShapeType="1" noTextEdit="1"/>
              </p:cNvSpPr>
              <p:nvPr/>
            </p:nvSpPr>
            <p:spPr>
              <a:xfrm>
                <a:off x="625200" y="1094462"/>
                <a:ext cx="10941600" cy="4998612"/>
              </a:xfrm>
              <a:prstGeom prst="rect">
                <a:avLst/>
              </a:prstGeom>
              <a:blipFill>
                <a:blip r:embed="rId4"/>
                <a:stretch>
                  <a:fillRect l="-167" t="-244" r="-613"/>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018833C7-ADAF-A035-0D2C-C3A73E6F7DB8}"/>
              </a:ext>
            </a:extLst>
          </p:cNvPr>
          <p:cNvSpPr>
            <a:spLocks noGrp="1"/>
          </p:cNvSpPr>
          <p:nvPr>
            <p:ph type="sldNum" sz="quarter" idx="12"/>
          </p:nvPr>
        </p:nvSpPr>
        <p:spPr/>
        <p:txBody>
          <a:bodyPr/>
          <a:lstStyle/>
          <a:p>
            <a:fld id="{39C1223B-8CCF-4977-9E71-76A2BF368F2A}" type="slidenum">
              <a:rPr lang="en-CA" smtClean="0"/>
              <a:t>2</a:t>
            </a:fld>
            <a:endParaRPr lang="en-CA"/>
          </a:p>
        </p:txBody>
      </p:sp>
    </p:spTree>
    <p:extLst>
      <p:ext uri="{BB962C8B-B14F-4D97-AF65-F5344CB8AC3E}">
        <p14:creationId xmlns:p14="http://schemas.microsoft.com/office/powerpoint/2010/main" val="740949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B4333-E1D2-91C0-E6F3-34C8FF22569E}"/>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5A44A9C-34D9-36E6-09AD-23FBF923745A}"/>
                  </a:ext>
                </a:extLst>
              </p:cNvPr>
              <p:cNvSpPr txBox="1"/>
              <p:nvPr/>
            </p:nvSpPr>
            <p:spPr>
              <a:xfrm>
                <a:off x="469450" y="4726146"/>
                <a:ext cx="10941600" cy="1816779"/>
              </a:xfrm>
              <a:prstGeom prst="rect">
                <a:avLst/>
              </a:prstGeom>
              <a:noFill/>
            </p:spPr>
            <p:txBody>
              <a:bodyPr wrap="square" rtlCol="0">
                <a:spAutoFit/>
              </a:bodyPr>
              <a:lstStyle/>
              <a:p>
                <a:pPr marL="285750" indent="-285750" algn="just">
                  <a:buFont typeface="Arial" panose="020B0604020202020204" pitchFamily="34" charset="0"/>
                  <a:buChar char="•"/>
                </a:pPr>
                <a:r>
                  <a:rPr lang="en-CA" sz="1400" dirty="0"/>
                  <a:t>The mean GCI across the 5 sampled seeds:</a:t>
                </a:r>
              </a:p>
              <a:p>
                <a:pPr marL="285750" indent="-285750" algn="just">
                  <a:buFont typeface="Arial" panose="020B0604020202020204" pitchFamily="34" charset="0"/>
                  <a:buChar char="•"/>
                </a:pPr>
                <a:endParaRPr lang="en-CA" sz="1400" dirty="0"/>
              </a:p>
              <a:p>
                <a:pPr algn="just"/>
                <a14:m>
                  <m:oMathPara xmlns:m="http://schemas.openxmlformats.org/officeDocument/2006/math">
                    <m:oMathParaPr>
                      <m:jc m:val="centerGroup"/>
                    </m:oMathParaPr>
                    <m:oMath xmlns:m="http://schemas.openxmlformats.org/officeDocument/2006/math">
                      <m:acc>
                        <m:accPr>
                          <m:chr m:val="̅"/>
                          <m:ctrlPr>
                            <a:rPr lang="en-CA" sz="1400" i="1" smtClean="0">
                              <a:latin typeface="Cambria Math" panose="02040503050406030204" pitchFamily="18" charset="0"/>
                            </a:rPr>
                          </m:ctrlPr>
                        </m:accPr>
                        <m:e>
                          <m:r>
                            <a:rPr lang="en-CA" sz="1400" b="0" i="1" smtClean="0">
                              <a:latin typeface="Cambria Math" panose="02040503050406030204" pitchFamily="18" charset="0"/>
                            </a:rPr>
                            <m:t>𝐺𝐶𝐼</m:t>
                          </m:r>
                        </m:e>
                      </m:acc>
                      <m:r>
                        <a:rPr lang="en-CA" sz="1400" b="0" i="1" smtClean="0">
                          <a:latin typeface="Cambria Math" panose="02040503050406030204" pitchFamily="18" charset="0"/>
                        </a:rPr>
                        <m:t>=</m:t>
                      </m:r>
                      <m:r>
                        <m:rPr>
                          <m:nor/>
                        </m:rPr>
                        <a:rPr lang="en-CA" sz="1400" i="1" dirty="0" smtClean="0"/>
                        <m:t>0.249892125940451</m:t>
                      </m:r>
                    </m:oMath>
                  </m:oMathPara>
                </a14:m>
                <a:endParaRPr lang="en-CA" sz="1400" dirty="0"/>
              </a:p>
              <a:p>
                <a:pPr algn="just"/>
                <a:endParaRPr lang="en-CA" sz="1400" dirty="0"/>
              </a:p>
              <a:p>
                <a:pPr marL="285750" indent="-285750" algn="just">
                  <a:buFont typeface="Arial" panose="020B0604020202020204" pitchFamily="34" charset="0"/>
                  <a:buChar char="•"/>
                </a:pPr>
                <a:r>
                  <a:rPr lang="en-CA" sz="1400" dirty="0"/>
                  <a:t>The numerical uncertainty is computed as:</a:t>
                </a:r>
              </a:p>
              <a:p>
                <a:pPr algn="just"/>
                <a14:m>
                  <m:oMathPara xmlns:m="http://schemas.openxmlformats.org/officeDocument/2006/math">
                    <m:oMathParaPr>
                      <m:jc m:val="centerGroup"/>
                    </m:oMathParaPr>
                    <m:oMath xmlns:m="http://schemas.openxmlformats.org/officeDocument/2006/math">
                      <m:sSub>
                        <m:sSubPr>
                          <m:ctrlPr>
                            <a:rPr lang="en-CA" sz="1400" i="1" smtClean="0">
                              <a:latin typeface="Cambria Math" panose="02040503050406030204" pitchFamily="18" charset="0"/>
                            </a:rPr>
                          </m:ctrlPr>
                        </m:sSubPr>
                        <m:e>
                          <m:r>
                            <a:rPr lang="en-CA" sz="1400" b="0" i="1" smtClean="0">
                              <a:latin typeface="Cambria Math" panose="02040503050406030204" pitchFamily="18" charset="0"/>
                            </a:rPr>
                            <m:t>𝑢</m:t>
                          </m:r>
                        </m:e>
                        <m:sub>
                          <m:r>
                            <a:rPr lang="en-CA" sz="1400" b="0" i="1" smtClean="0">
                              <a:latin typeface="Cambria Math" panose="02040503050406030204" pitchFamily="18" charset="0"/>
                            </a:rPr>
                            <m:t>𝑛𝑢𝑚</m:t>
                          </m:r>
                        </m:sub>
                      </m:sSub>
                      <m:r>
                        <a:rPr lang="en-CA" sz="1400" b="0" i="1" smtClean="0">
                          <a:latin typeface="Cambria Math" panose="02040503050406030204" pitchFamily="18" charset="0"/>
                        </a:rPr>
                        <m:t>=</m:t>
                      </m:r>
                      <m:acc>
                        <m:accPr>
                          <m:chr m:val="̅"/>
                          <m:ctrlPr>
                            <a:rPr lang="en-CA" sz="1400" i="1" smtClean="0">
                              <a:latin typeface="Cambria Math" panose="02040503050406030204" pitchFamily="18" charset="0"/>
                            </a:rPr>
                          </m:ctrlPr>
                        </m:accPr>
                        <m:e>
                          <m:r>
                            <a:rPr lang="en-CA" sz="1400" b="0" i="1" smtClean="0">
                              <a:latin typeface="Cambria Math" panose="02040503050406030204" pitchFamily="18" charset="0"/>
                            </a:rPr>
                            <m:t>𝐺𝐶𝐼</m:t>
                          </m:r>
                        </m:e>
                      </m:acc>
                      <m:r>
                        <a:rPr lang="en-CA" sz="1400" b="0" i="1" smtClean="0">
                          <a:latin typeface="Cambria Math" panose="02040503050406030204" pitchFamily="18" charset="0"/>
                        </a:rPr>
                        <m:t>/2</m:t>
                      </m:r>
                    </m:oMath>
                  </m:oMathPara>
                </a14:m>
                <a:endParaRPr lang="en-CA" sz="1400" dirty="0"/>
              </a:p>
              <a:p>
                <a:pPr algn="just"/>
                <a:endParaRPr lang="en-CA" sz="1400" dirty="0"/>
              </a:p>
              <a:p>
                <a:pPr algn="just"/>
                <a14:m>
                  <m:oMathPara xmlns:m="http://schemas.openxmlformats.org/officeDocument/2006/math">
                    <m:oMathParaPr>
                      <m:jc m:val="centerGroup"/>
                    </m:oMathParaPr>
                    <m:oMath xmlns:m="http://schemas.openxmlformats.org/officeDocument/2006/math">
                      <m:sSub>
                        <m:sSubPr>
                          <m:ctrlPr>
                            <a:rPr lang="en-CA" sz="1400" i="1" smtClean="0">
                              <a:latin typeface="Cambria Math" panose="02040503050406030204" pitchFamily="18" charset="0"/>
                            </a:rPr>
                          </m:ctrlPr>
                        </m:sSubPr>
                        <m:e>
                          <m:r>
                            <a:rPr lang="en-CA" sz="1400" b="0" i="1" smtClean="0">
                              <a:latin typeface="Cambria Math" panose="02040503050406030204" pitchFamily="18" charset="0"/>
                            </a:rPr>
                            <m:t>𝑢</m:t>
                          </m:r>
                        </m:e>
                        <m:sub>
                          <m:r>
                            <a:rPr lang="en-CA" sz="1400" b="0" i="1" smtClean="0">
                              <a:latin typeface="Cambria Math" panose="02040503050406030204" pitchFamily="18" charset="0"/>
                            </a:rPr>
                            <m:t>𝑛𝑢𝑚</m:t>
                          </m:r>
                        </m:sub>
                      </m:sSub>
                      <m:r>
                        <a:rPr lang="en-CA" sz="1400" b="0" i="1" smtClean="0">
                          <a:latin typeface="Cambria Math" panose="02040503050406030204" pitchFamily="18" charset="0"/>
                        </a:rPr>
                        <m:t>=</m:t>
                      </m:r>
                      <m:r>
                        <m:rPr>
                          <m:nor/>
                        </m:rPr>
                        <a:rPr lang="en-CA" sz="1400" i="1" dirty="0" smtClean="0"/>
                        <m:t>0.124946062970225</m:t>
                      </m:r>
                    </m:oMath>
                  </m:oMathPara>
                </a14:m>
                <a:endParaRPr lang="en-CA" sz="1400" dirty="0"/>
              </a:p>
            </p:txBody>
          </p:sp>
        </mc:Choice>
        <mc:Fallback xmlns="">
          <p:sp>
            <p:nvSpPr>
              <p:cNvPr id="29" name="TextBox 28">
                <a:extLst>
                  <a:ext uri="{FF2B5EF4-FFF2-40B4-BE49-F238E27FC236}">
                    <a16:creationId xmlns:a16="http://schemas.microsoft.com/office/drawing/2014/main" id="{A5A44A9C-34D9-36E6-09AD-23FBF923745A}"/>
                  </a:ext>
                </a:extLst>
              </p:cNvPr>
              <p:cNvSpPr txBox="1">
                <a:spLocks noRot="1" noChangeAspect="1" noMove="1" noResize="1" noEditPoints="1" noAdjustHandles="1" noChangeArrowheads="1" noChangeShapeType="1" noTextEdit="1"/>
              </p:cNvSpPr>
              <p:nvPr/>
            </p:nvSpPr>
            <p:spPr>
              <a:xfrm>
                <a:off x="469450" y="4726146"/>
                <a:ext cx="10941600" cy="1816779"/>
              </a:xfrm>
              <a:prstGeom prst="rect">
                <a:avLst/>
              </a:prstGeom>
              <a:blipFill>
                <a:blip r:embed="rId3"/>
                <a:stretch>
                  <a:fillRect l="-56" t="-336"/>
                </a:stretch>
              </a:blipFill>
            </p:spPr>
            <p:txBody>
              <a:bodyPr/>
              <a:lstStyle/>
              <a:p>
                <a:r>
                  <a:rPr lang="en-CA">
                    <a:noFill/>
                  </a:rPr>
                  <a:t> </a:t>
                </a:r>
              </a:p>
            </p:txBody>
          </p:sp>
        </mc:Fallback>
      </mc:AlternateContent>
      <p:sp>
        <p:nvSpPr>
          <p:cNvPr id="28" name="Title 1">
            <a:extLst>
              <a:ext uri="{FF2B5EF4-FFF2-40B4-BE49-F238E27FC236}">
                <a16:creationId xmlns:a16="http://schemas.microsoft.com/office/drawing/2014/main" id="{23B96702-00FB-6B8B-A074-DBE90AE0346A}"/>
              </a:ext>
            </a:extLst>
          </p:cNvPr>
          <p:cNvSpPr txBox="1">
            <a:spLocks/>
          </p:cNvSpPr>
          <p:nvPr/>
        </p:nvSpPr>
        <p:spPr>
          <a:xfrm>
            <a:off x="323850" y="37354"/>
            <a:ext cx="12192000" cy="11457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Bell Gothic Std Black" panose="020B0706020202040204" pitchFamily="34" charset="0"/>
                <a:ea typeface="CMU Sans Serif" panose="02000603000000000000" pitchFamily="2" charset="0"/>
                <a:cs typeface="CMU Sans Serif" panose="02000603000000000000" pitchFamily="2" charset="0"/>
              </a:rPr>
              <a:t>A. NUMERICAL UNCERTAINTY – </a:t>
            </a:r>
            <a:r>
              <a:rPr lang="en-US" sz="2800" b="1" i="1" dirty="0">
                <a:latin typeface="Bell Gothic Std Black" panose="020B0706020202040204" pitchFamily="34" charset="0"/>
                <a:ea typeface="CMU Sans Serif" panose="02000603000000000000" pitchFamily="2" charset="0"/>
                <a:cs typeface="CMU Sans Serif" panose="02000603000000000000" pitchFamily="2" charset="0"/>
              </a:rPr>
              <a:t>u</a:t>
            </a:r>
            <a:r>
              <a:rPr lang="en-US" sz="2800" b="1" i="1" baseline="-25000" dirty="0">
                <a:latin typeface="Bell Gothic Std Black" panose="020B0706020202040204" pitchFamily="34" charset="0"/>
                <a:ea typeface="CMU Sans Serif" panose="02000603000000000000" pitchFamily="2" charset="0"/>
                <a:cs typeface="CMU Sans Serif" panose="02000603000000000000" pitchFamily="2" charset="0"/>
              </a:rPr>
              <a:t>num</a:t>
            </a:r>
            <a:r>
              <a:rPr lang="en-US" sz="2800" b="1" dirty="0">
                <a:latin typeface="Bell Gothic Std Black" panose="020B0706020202040204" pitchFamily="34" charset="0"/>
                <a:ea typeface="CMU Sans Serif" panose="02000603000000000000" pitchFamily="2" charset="0"/>
                <a:cs typeface="CMU Sans Serif" panose="02000603000000000000" pitchFamily="2" charset="0"/>
              </a:rPr>
              <a:t> CONTINUED</a:t>
            </a:r>
          </a:p>
        </p:txBody>
      </p:sp>
      <p:grpSp>
        <p:nvGrpSpPr>
          <p:cNvPr id="19" name="Group 18">
            <a:extLst>
              <a:ext uri="{FF2B5EF4-FFF2-40B4-BE49-F238E27FC236}">
                <a16:creationId xmlns:a16="http://schemas.microsoft.com/office/drawing/2014/main" id="{B6678CA8-E37B-F255-C5FA-9331AE522D95}"/>
              </a:ext>
            </a:extLst>
          </p:cNvPr>
          <p:cNvGrpSpPr>
            <a:grpSpLocks noChangeAspect="1"/>
          </p:cNvGrpSpPr>
          <p:nvPr/>
        </p:nvGrpSpPr>
        <p:grpSpPr>
          <a:xfrm>
            <a:off x="338837" y="1071213"/>
            <a:ext cx="11514326" cy="1878548"/>
            <a:chOff x="-8075769" y="-6595514"/>
            <a:chExt cx="31984253" cy="5218190"/>
          </a:xfrm>
        </p:grpSpPr>
        <p:pic>
          <p:nvPicPr>
            <p:cNvPr id="5" name="Picture 4" descr="A graph of a function&#10;&#10;Description automatically generated">
              <a:extLst>
                <a:ext uri="{FF2B5EF4-FFF2-40B4-BE49-F238E27FC236}">
                  <a16:creationId xmlns:a16="http://schemas.microsoft.com/office/drawing/2014/main" id="{0DEF0404-B4B1-D21F-FB02-150618F22E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4288" y="-6595512"/>
              <a:ext cx="6411481" cy="5218187"/>
            </a:xfrm>
            <a:prstGeom prst="rect">
              <a:avLst/>
            </a:prstGeom>
          </p:spPr>
        </p:pic>
        <p:pic>
          <p:nvPicPr>
            <p:cNvPr id="7" name="Picture 6" descr="A graph of a function&#10;&#10;Description automatically generated">
              <a:extLst>
                <a:ext uri="{FF2B5EF4-FFF2-40B4-BE49-F238E27FC236}">
                  <a16:creationId xmlns:a16="http://schemas.microsoft.com/office/drawing/2014/main" id="{2987D5C3-B069-97FA-57BF-DE4C1DDD4F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58673" y="-6595514"/>
              <a:ext cx="6411481" cy="5218187"/>
            </a:xfrm>
            <a:prstGeom prst="rect">
              <a:avLst/>
            </a:prstGeom>
          </p:spPr>
        </p:pic>
        <p:pic>
          <p:nvPicPr>
            <p:cNvPr id="12" name="Picture 11" descr="A graph of error in function of seed size&#10;&#10;Description automatically generated">
              <a:extLst>
                <a:ext uri="{FF2B5EF4-FFF2-40B4-BE49-F238E27FC236}">
                  <a16:creationId xmlns:a16="http://schemas.microsoft.com/office/drawing/2014/main" id="{199EFCF3-D266-CC90-F6C0-F1C8A41B7A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70155" y="-6595514"/>
              <a:ext cx="6338329" cy="5218187"/>
            </a:xfrm>
            <a:prstGeom prst="rect">
              <a:avLst/>
            </a:prstGeom>
          </p:spPr>
        </p:pic>
        <p:pic>
          <p:nvPicPr>
            <p:cNvPr id="16" name="Picture 15" descr="A graph of a function&#10;&#10;Description automatically generated">
              <a:extLst>
                <a:ext uri="{FF2B5EF4-FFF2-40B4-BE49-F238E27FC236}">
                  <a16:creationId xmlns:a16="http://schemas.microsoft.com/office/drawing/2014/main" id="{4831C308-4A7D-88D2-114F-E02D038A3D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47193" y="-6595513"/>
              <a:ext cx="6411481" cy="5218187"/>
            </a:xfrm>
            <a:prstGeom prst="rect">
              <a:avLst/>
            </a:prstGeom>
          </p:spPr>
        </p:pic>
        <p:pic>
          <p:nvPicPr>
            <p:cNvPr id="18" name="Picture 17" descr="A graph of a function&#10;&#10;Description automatically generated">
              <a:extLst>
                <a:ext uri="{FF2B5EF4-FFF2-40B4-BE49-F238E27FC236}">
                  <a16:creationId xmlns:a16="http://schemas.microsoft.com/office/drawing/2014/main" id="{B6F66302-AEAD-4270-0053-B5681F09A4D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75769" y="-6595511"/>
              <a:ext cx="6411481" cy="5218187"/>
            </a:xfrm>
            <a:prstGeom prst="rect">
              <a:avLst/>
            </a:prstGeom>
          </p:spPr>
        </p:pic>
      </p:grpSp>
      <p:grpSp>
        <p:nvGrpSpPr>
          <p:cNvPr id="58" name="Group 57">
            <a:extLst>
              <a:ext uri="{FF2B5EF4-FFF2-40B4-BE49-F238E27FC236}">
                <a16:creationId xmlns:a16="http://schemas.microsoft.com/office/drawing/2014/main" id="{349EE783-E9CF-EDBD-F589-A72FAD84FFAA}"/>
              </a:ext>
            </a:extLst>
          </p:cNvPr>
          <p:cNvGrpSpPr/>
          <p:nvPr/>
        </p:nvGrpSpPr>
        <p:grpSpPr>
          <a:xfrm>
            <a:off x="469450" y="2888475"/>
            <a:ext cx="11456616" cy="1861093"/>
            <a:chOff x="469450" y="2850165"/>
            <a:chExt cx="11456616" cy="1861093"/>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F70B8F3-C316-5393-853C-97AE979CDD03}"/>
                    </a:ext>
                  </a:extLst>
                </p:cNvPr>
                <p:cNvSpPr txBox="1"/>
                <p:nvPr/>
              </p:nvSpPr>
              <p:spPr>
                <a:xfrm>
                  <a:off x="469450" y="2857289"/>
                  <a:ext cx="2281797" cy="1853969"/>
                </a:xfrm>
                <a:prstGeom prst="rect">
                  <a:avLst/>
                </a:prstGeom>
                <a:noFill/>
              </p:spPr>
              <p:txBody>
                <a:bodyPr wrap="square" rtlCol="0">
                  <a:spAutoFit/>
                </a:bodyPr>
                <a:lstStyle/>
                <a:p>
                  <a:pPr marL="342900" indent="-342900" algn="just">
                    <a:buFontTx/>
                    <a:buAutoNum type="circleNumDbPlain"/>
                  </a:pPr>
                  <a:r>
                    <a:rPr lang="en-CA" sz="1200" b="0" i="1"/>
                    <a:t> </a:t>
                  </a:r>
                  <a14:m>
                    <m:oMath xmlns:m="http://schemas.openxmlformats.org/officeDocument/2006/math">
                      <m:sSub>
                        <m:sSubPr>
                          <m:ctrlPr>
                            <a:rPr lang="en-CA" sz="1200" b="0" i="1" smtClean="0">
                              <a:latin typeface="Cambria Math" panose="02040503050406030204" pitchFamily="18" charset="0"/>
                            </a:rPr>
                          </m:ctrlPr>
                        </m:sSubPr>
                        <m:e>
                          <m:r>
                            <a:rPr lang="en-CA" sz="1200" b="0" i="1" smtClean="0">
                              <a:latin typeface="Cambria Math" panose="02040503050406030204" pitchFamily="18" charset="0"/>
                            </a:rPr>
                            <m:t>𝑝</m:t>
                          </m:r>
                        </m:e>
                        <m:sub>
                          <m:r>
                            <a:rPr lang="en-CA" sz="1200" b="0" i="1" smtClean="0">
                              <a:latin typeface="Cambria Math" panose="02040503050406030204" pitchFamily="18" charset="0"/>
                            </a:rPr>
                            <m:t>𝑓</m:t>
                          </m:r>
                        </m:sub>
                      </m:sSub>
                      <m:r>
                        <a:rPr lang="en-CA" sz="1200" b="0" i="1" smtClean="0">
                          <a:latin typeface="Cambria Math" panose="02040503050406030204" pitchFamily="18" charset="0"/>
                        </a:rPr>
                        <m:t>=</m:t>
                      </m:r>
                      <m:r>
                        <m:rPr>
                          <m:nor/>
                        </m:rPr>
                        <a:rPr lang="en-CA" sz="1200" i="1" dirty="0"/>
                        <m:t>2</m:t>
                      </m:r>
                    </m:oMath>
                  </a14:m>
                  <a:endParaRPr lang="en-CA" sz="1200" i="1"/>
                </a:p>
                <a:p>
                  <a:pPr marL="342900" indent="-342900" algn="just">
                    <a:buAutoNum type="circleNumDbPlain"/>
                  </a:pPr>
                  <a:r>
                    <a:rPr lang="en-CA" sz="1200" b="0"/>
                    <a:t> </a:t>
                  </a:r>
                  <a14:m>
                    <m:oMath xmlns:m="http://schemas.openxmlformats.org/officeDocument/2006/math">
                      <m:sSub>
                        <m:sSubPr>
                          <m:ctrlPr>
                            <a:rPr lang="en-CA" sz="1200" b="0" i="1" smtClean="0">
                              <a:latin typeface="Cambria Math" panose="02040503050406030204" pitchFamily="18" charset="0"/>
                            </a:rPr>
                          </m:ctrlPr>
                        </m:sSubPr>
                        <m:e>
                          <m:r>
                            <a:rPr lang="en-CA" sz="1200" b="0" i="1" smtClean="0">
                              <a:latin typeface="Cambria Math" panose="02040503050406030204" pitchFamily="18" charset="0"/>
                            </a:rPr>
                            <m:t>𝑓</m:t>
                          </m:r>
                        </m:e>
                        <m:sub>
                          <m:r>
                            <a:rPr lang="en-CA" sz="1200" b="0" i="1" smtClean="0">
                              <a:latin typeface="Cambria Math" panose="02040503050406030204" pitchFamily="18" charset="0"/>
                            </a:rPr>
                            <m:t>1</m:t>
                          </m:r>
                        </m:sub>
                      </m:sSub>
                      <m:r>
                        <a:rPr lang="en-CA" sz="1200" b="0" i="1" smtClean="0">
                          <a:latin typeface="Cambria Math" panose="02040503050406030204" pitchFamily="18" charset="0"/>
                        </a:rPr>
                        <m:t>=</m:t>
                      </m:r>
                      <m:r>
                        <m:rPr>
                          <m:nor/>
                        </m:rPr>
                        <a:rPr lang="en-CA" sz="1200" i="1" dirty="0" smtClean="0"/>
                        <m:t>24.75619676816559</m:t>
                      </m:r>
                    </m:oMath>
                  </a14:m>
                  <a:endParaRPr lang="en-CA" sz="1200" i="1"/>
                </a:p>
                <a:p>
                  <a:pPr marL="342900" indent="-342900" algn="just">
                    <a:buAutoNum type="circleNumDbPlain"/>
                  </a:pPr>
                  <a:r>
                    <a:rPr lang="en-CA" sz="1200" b="0"/>
                    <a:t> </a:t>
                  </a:r>
                  <a14:m>
                    <m:oMath xmlns:m="http://schemas.openxmlformats.org/officeDocument/2006/math">
                      <m:sSub>
                        <m:sSubPr>
                          <m:ctrlPr>
                            <a:rPr lang="en-CA" sz="1200" b="0" i="1" smtClean="0">
                              <a:latin typeface="Cambria Math" panose="02040503050406030204" pitchFamily="18" charset="0"/>
                            </a:rPr>
                          </m:ctrlPr>
                        </m:sSubPr>
                        <m:e>
                          <m:r>
                            <a:rPr lang="en-CA" sz="1200" b="0" i="1" smtClean="0">
                              <a:latin typeface="Cambria Math" panose="02040503050406030204" pitchFamily="18" charset="0"/>
                            </a:rPr>
                            <m:t>𝑓</m:t>
                          </m:r>
                        </m:e>
                        <m:sub>
                          <m:r>
                            <a:rPr lang="en-CA" sz="1200" b="0" i="1" smtClean="0">
                              <a:latin typeface="Cambria Math" panose="02040503050406030204" pitchFamily="18" charset="0"/>
                            </a:rPr>
                            <m:t>2</m:t>
                          </m:r>
                        </m:sub>
                      </m:sSub>
                      <m:r>
                        <a:rPr lang="en-CA" sz="1200" b="0" i="1" smtClean="0">
                          <a:latin typeface="Cambria Math" panose="02040503050406030204" pitchFamily="18" charset="0"/>
                        </a:rPr>
                        <m:t>=</m:t>
                      </m:r>
                      <m:r>
                        <m:rPr>
                          <m:nor/>
                        </m:rPr>
                        <a:rPr lang="en-CA" sz="1200" i="1" dirty="0" smtClean="0"/>
                        <m:t>24.87401289862732</m:t>
                      </m:r>
                    </m:oMath>
                  </a14:m>
                  <a:endParaRPr lang="en-CA" sz="1200"/>
                </a:p>
                <a:p>
                  <a:pPr marL="342900" indent="-342900" algn="just">
                    <a:buAutoNum type="circleNumDbPlain"/>
                  </a:pPr>
                  <a:r>
                    <a:rPr lang="en-CA" sz="1200" i="1"/>
                    <a:t> </a:t>
                  </a:r>
                  <a14:m>
                    <m:oMath xmlns:m="http://schemas.openxmlformats.org/officeDocument/2006/math">
                      <m:r>
                        <m:rPr>
                          <m:nor/>
                        </m:rPr>
                        <a:rPr lang="en-CA" sz="1200" i="1" dirty="0" smtClean="0"/>
                        <m:t>̂</m:t>
                      </m:r>
                      <m:r>
                        <a:rPr lang="en-CA" sz="1200" b="0" i="1" dirty="0" smtClean="0">
                          <a:latin typeface="Cambria Math" panose="02040503050406030204" pitchFamily="18" charset="0"/>
                        </a:rPr>
                        <m:t>𝑝</m:t>
                      </m:r>
                      <m:r>
                        <a:rPr lang="en-CA" sz="1200" b="0" i="1" smtClean="0">
                          <a:latin typeface="Cambria Math" panose="02040503050406030204" pitchFamily="18" charset="0"/>
                        </a:rPr>
                        <m:t>=</m:t>
                      </m:r>
                      <m:r>
                        <m:rPr>
                          <m:nor/>
                        </m:rPr>
                        <a:rPr lang="en-CA" sz="1200" i="1" dirty="0" smtClean="0"/>
                        <m:t>2.3220</m:t>
                      </m:r>
                    </m:oMath>
                  </a14:m>
                  <a:endParaRPr lang="en-CA" sz="1200" i="1"/>
                </a:p>
                <a:p>
                  <a:pPr marL="342900" indent="-342900" algn="just">
                    <a:buAutoNum type="circleNumDbPlain"/>
                  </a:pPr>
                  <a:r>
                    <a:rPr lang="en-CA" sz="1200" i="1"/>
                    <a:t> </a:t>
                  </a:r>
                  <a14:m>
                    <m:oMath xmlns:m="http://schemas.openxmlformats.org/officeDocument/2006/math">
                      <m:d>
                        <m:dPr>
                          <m:begChr m:val="|"/>
                          <m:endChr m:val="|"/>
                          <m:ctrlPr>
                            <a:rPr lang="en-CA" sz="1200" i="1" smtClean="0">
                              <a:latin typeface="Cambria Math" panose="02040503050406030204" pitchFamily="18" charset="0"/>
                            </a:rPr>
                          </m:ctrlPr>
                        </m:dPr>
                        <m:e>
                          <m:f>
                            <m:fPr>
                              <m:ctrlPr>
                                <a:rPr lang="en-CA" sz="1200" i="1" smtClean="0">
                                  <a:latin typeface="Cambria Math" panose="02040503050406030204" pitchFamily="18" charset="0"/>
                                </a:rPr>
                              </m:ctrlPr>
                            </m:fPr>
                            <m:num>
                              <m:r>
                                <m:rPr>
                                  <m:nor/>
                                </m:rPr>
                                <a:rPr lang="en-CA" sz="1200" i="1" dirty="0" smtClean="0"/>
                                <m:t>̂</m:t>
                              </m:r>
                              <m:r>
                                <a:rPr lang="en-CA" sz="1200" b="0" i="1" dirty="0" smtClean="0">
                                  <a:latin typeface="Cambria Math" panose="02040503050406030204" pitchFamily="18" charset="0"/>
                                </a:rPr>
                                <m:t>𝑝</m:t>
                              </m:r>
                              <m:r>
                                <a:rPr lang="en-CA" sz="1200" b="0" i="1" dirty="0" smtClean="0">
                                  <a:latin typeface="Cambria Math" panose="02040503050406030204" pitchFamily="18" charset="0"/>
                                </a:rPr>
                                <m:t>−</m:t>
                              </m:r>
                              <m:sSub>
                                <m:sSubPr>
                                  <m:ctrlPr>
                                    <a:rPr lang="en-CA" sz="1200" b="0" i="1" dirty="0" smtClean="0">
                                      <a:latin typeface="Cambria Math" panose="02040503050406030204" pitchFamily="18" charset="0"/>
                                    </a:rPr>
                                  </m:ctrlPr>
                                </m:sSubPr>
                                <m:e>
                                  <m:r>
                                    <a:rPr lang="en-CA" sz="1200" b="0" i="1" dirty="0" smtClean="0">
                                      <a:latin typeface="Cambria Math" panose="02040503050406030204" pitchFamily="18" charset="0"/>
                                    </a:rPr>
                                    <m:t>𝑝</m:t>
                                  </m:r>
                                </m:e>
                                <m:sub>
                                  <m:r>
                                    <a:rPr lang="en-CA" sz="1200" b="0" i="1" dirty="0" smtClean="0">
                                      <a:latin typeface="Cambria Math" panose="02040503050406030204" pitchFamily="18" charset="0"/>
                                    </a:rPr>
                                    <m:t>𝑓</m:t>
                                  </m:r>
                                </m:sub>
                              </m:sSub>
                            </m:num>
                            <m:den>
                              <m:sSub>
                                <m:sSubPr>
                                  <m:ctrlPr>
                                    <a:rPr lang="en-CA" sz="1200" b="0" i="1" dirty="0" smtClean="0">
                                      <a:latin typeface="Cambria Math" panose="02040503050406030204" pitchFamily="18" charset="0"/>
                                    </a:rPr>
                                  </m:ctrlPr>
                                </m:sSubPr>
                                <m:e>
                                  <m:r>
                                    <a:rPr lang="en-CA" sz="1200" b="0" i="1" dirty="0" smtClean="0">
                                      <a:latin typeface="Cambria Math" panose="02040503050406030204" pitchFamily="18" charset="0"/>
                                    </a:rPr>
                                    <m:t>𝑝</m:t>
                                  </m:r>
                                </m:e>
                                <m:sub>
                                  <m:r>
                                    <a:rPr lang="en-CA" sz="1200" b="0" i="1" dirty="0" smtClean="0">
                                      <a:latin typeface="Cambria Math" panose="02040503050406030204" pitchFamily="18" charset="0"/>
                                    </a:rPr>
                                    <m:t>𝑓</m:t>
                                  </m:r>
                                </m:sub>
                              </m:sSub>
                            </m:den>
                          </m:f>
                        </m:e>
                      </m:d>
                      <m:r>
                        <a:rPr lang="en-CA" sz="1200" i="1" smtClean="0">
                          <a:latin typeface="Cambria Math" panose="02040503050406030204" pitchFamily="18" charset="0"/>
                          <a:ea typeface="Cambria Math" panose="02040503050406030204" pitchFamily="18" charset="0"/>
                        </a:rPr>
                        <m:t>&gt;</m:t>
                      </m:r>
                      <m:r>
                        <a:rPr lang="en-CA" sz="1200" b="0" i="1" smtClean="0">
                          <a:latin typeface="Cambria Math" panose="02040503050406030204" pitchFamily="18" charset="0"/>
                          <a:ea typeface="Cambria Math" panose="02040503050406030204" pitchFamily="18" charset="0"/>
                        </a:rPr>
                        <m:t>10</m:t>
                      </m:r>
                      <m:r>
                        <a:rPr lang="en-CA" sz="1200" b="0" i="1" smtClean="0">
                          <a:latin typeface="Cambria Math" panose="02040503050406030204" pitchFamily="18" charset="0"/>
                          <a:ea typeface="Cambria Math" panose="02040503050406030204" pitchFamily="18" charset="0"/>
                        </a:rPr>
                        <m:t>%</m:t>
                      </m:r>
                    </m:oMath>
                  </a14:m>
                  <a:endParaRPr lang="en-CA" sz="1200" b="0" i="1">
                    <a:ea typeface="Cambria Math" panose="02040503050406030204" pitchFamily="18" charset="0"/>
                  </a:endParaRPr>
                </a:p>
                <a:p>
                  <a:pPr marL="342900" indent="-342900" algn="just">
                    <a:buAutoNum type="circleNumDbPlain"/>
                  </a:pPr>
                  <a:r>
                    <a:rPr lang="en-CA" sz="1200" i="1"/>
                    <a:t> </a:t>
                  </a:r>
                  <a14:m>
                    <m:oMath xmlns:m="http://schemas.openxmlformats.org/officeDocument/2006/math">
                      <m:r>
                        <a:rPr lang="en-CA" sz="1200" b="0" i="1" smtClean="0">
                          <a:latin typeface="Cambria Math" panose="02040503050406030204" pitchFamily="18" charset="0"/>
                        </a:rPr>
                        <m:t>𝑝</m:t>
                      </m:r>
                      <m:r>
                        <a:rPr lang="en-CA" sz="1200" b="0" i="1" smtClean="0">
                          <a:latin typeface="Cambria Math" panose="02040503050406030204" pitchFamily="18" charset="0"/>
                        </a:rPr>
                        <m:t>=</m:t>
                      </m:r>
                      <m:r>
                        <a:rPr lang="en-CA" sz="1200" b="0" i="1" smtClean="0">
                          <a:latin typeface="Cambria Math" panose="02040503050406030204" pitchFamily="18" charset="0"/>
                        </a:rPr>
                        <m:t>𝑚𝑖𝑛</m:t>
                      </m:r>
                      <m:d>
                        <m:dPr>
                          <m:ctrlPr>
                            <a:rPr lang="en-CA" sz="1200" b="0" i="1" smtClean="0">
                              <a:latin typeface="Cambria Math" panose="02040503050406030204" pitchFamily="18" charset="0"/>
                            </a:rPr>
                          </m:ctrlPr>
                        </m:dPr>
                        <m:e>
                          <m:r>
                            <a:rPr lang="en-CA" sz="1200" b="0" i="1" smtClean="0">
                              <a:latin typeface="Cambria Math" panose="02040503050406030204" pitchFamily="18" charset="0"/>
                            </a:rPr>
                            <m:t>𝑚𝑎𝑥</m:t>
                          </m:r>
                          <m:d>
                            <m:dPr>
                              <m:ctrlPr>
                                <a:rPr lang="en-CA" sz="1200" b="0" i="1" smtClean="0">
                                  <a:latin typeface="Cambria Math" panose="02040503050406030204" pitchFamily="18" charset="0"/>
                                </a:rPr>
                              </m:ctrlPr>
                            </m:dPr>
                            <m:e>
                              <m:r>
                                <a:rPr lang="en-CA" sz="1200" b="0" i="1" smtClean="0">
                                  <a:latin typeface="Cambria Math" panose="02040503050406030204" pitchFamily="18" charset="0"/>
                                </a:rPr>
                                <m:t>0</m:t>
                              </m:r>
                              <m:r>
                                <a:rPr lang="en-CA" sz="1200" b="0" i="1" smtClean="0">
                                  <a:latin typeface="Cambria Math" panose="02040503050406030204" pitchFamily="18" charset="0"/>
                                </a:rPr>
                                <m:t>.</m:t>
                              </m:r>
                              <m:r>
                                <a:rPr lang="en-CA" sz="1200" b="0" i="1" smtClean="0">
                                  <a:latin typeface="Cambria Math" panose="02040503050406030204" pitchFamily="18" charset="0"/>
                                </a:rPr>
                                <m:t>5</m:t>
                              </m:r>
                              <m:r>
                                <a:rPr lang="en-CA" sz="1200" b="0" i="1" smtClean="0">
                                  <a:latin typeface="Cambria Math" panose="02040503050406030204" pitchFamily="18" charset="0"/>
                                </a:rPr>
                                <m:t>,</m:t>
                              </m:r>
                              <m:r>
                                <m:rPr>
                                  <m:nor/>
                                </m:rPr>
                                <a:rPr lang="en-CA" sz="1200" i="1" dirty="0" smtClean="0"/>
                                <m:t>̂</m:t>
                              </m:r>
                              <m:r>
                                <a:rPr lang="en-CA" sz="1200" b="0" i="1" dirty="0" smtClean="0">
                                  <a:latin typeface="Cambria Math" panose="02040503050406030204" pitchFamily="18" charset="0"/>
                                </a:rPr>
                                <m:t>𝑝</m:t>
                              </m:r>
                            </m:e>
                          </m:d>
                          <m:r>
                            <a:rPr lang="en-CA" sz="1200" b="0" i="1" dirty="0" smtClean="0">
                              <a:latin typeface="Cambria Math" panose="02040503050406030204" pitchFamily="18" charset="0"/>
                            </a:rPr>
                            <m:t>,</m:t>
                          </m:r>
                          <m:sSub>
                            <m:sSubPr>
                              <m:ctrlPr>
                                <a:rPr lang="en-CA" sz="1200" b="0" i="1" dirty="0" smtClean="0">
                                  <a:latin typeface="Cambria Math" panose="02040503050406030204" pitchFamily="18" charset="0"/>
                                </a:rPr>
                              </m:ctrlPr>
                            </m:sSubPr>
                            <m:e>
                              <m:r>
                                <a:rPr lang="en-CA" sz="1200" b="0" i="1" dirty="0" smtClean="0">
                                  <a:latin typeface="Cambria Math" panose="02040503050406030204" pitchFamily="18" charset="0"/>
                                </a:rPr>
                                <m:t>𝑝</m:t>
                              </m:r>
                            </m:e>
                            <m:sub>
                              <m:r>
                                <a:rPr lang="en-CA" sz="1200" b="0" i="1" dirty="0" smtClean="0">
                                  <a:latin typeface="Cambria Math" panose="02040503050406030204" pitchFamily="18" charset="0"/>
                                </a:rPr>
                                <m:t>𝑓</m:t>
                              </m:r>
                            </m:sub>
                          </m:sSub>
                        </m:e>
                      </m:d>
                    </m:oMath>
                  </a14:m>
                  <a:endParaRPr lang="en-CA" sz="1200" b="0" i="1"/>
                </a:p>
                <a:p>
                  <a:pPr marL="342900" indent="-342900" algn="just">
                    <a:buAutoNum type="circleNumDbPlain"/>
                  </a:pPr>
                  <a:r>
                    <a:rPr lang="en-CA" sz="1200" i="1"/>
                    <a:t> </a:t>
                  </a:r>
                  <a14:m>
                    <m:oMath xmlns:m="http://schemas.openxmlformats.org/officeDocument/2006/math">
                      <m:r>
                        <a:rPr lang="en-CA" sz="1200" i="1" smtClean="0">
                          <a:latin typeface="Cambria Math" panose="02040503050406030204" pitchFamily="18" charset="0"/>
                        </a:rPr>
                        <m:t>𝐺</m:t>
                      </m:r>
                      <m:r>
                        <a:rPr lang="en-CA" sz="1200" b="0" i="1" smtClean="0">
                          <a:latin typeface="Cambria Math" panose="02040503050406030204" pitchFamily="18" charset="0"/>
                        </a:rPr>
                        <m:t>𝐶𝐼</m:t>
                      </m:r>
                      <m:r>
                        <a:rPr lang="en-CA" sz="1200" b="0" i="1" smtClean="0">
                          <a:latin typeface="Cambria Math" panose="02040503050406030204" pitchFamily="18" charset="0"/>
                        </a:rPr>
                        <m:t>= ±</m:t>
                      </m:r>
                      <m:f>
                        <m:fPr>
                          <m:ctrlPr>
                            <a:rPr lang="en-CA" sz="1200" b="0" i="1" smtClean="0">
                              <a:latin typeface="Cambria Math" panose="02040503050406030204" pitchFamily="18" charset="0"/>
                              <a:ea typeface="Cambria Math" panose="02040503050406030204" pitchFamily="18" charset="0"/>
                            </a:rPr>
                          </m:ctrlPr>
                        </m:fPr>
                        <m:num>
                          <m:r>
                            <a:rPr lang="en-CA" sz="1200" b="0" i="1" smtClean="0">
                              <a:latin typeface="Cambria Math" panose="02040503050406030204" pitchFamily="18" charset="0"/>
                              <a:ea typeface="Cambria Math" panose="02040503050406030204" pitchFamily="18" charset="0"/>
                            </a:rPr>
                            <m:t>3</m:t>
                          </m:r>
                        </m:num>
                        <m:den>
                          <m:sSup>
                            <m:sSupPr>
                              <m:ctrlPr>
                                <a:rPr lang="en-CA" sz="1200" b="0" i="1" smtClean="0">
                                  <a:latin typeface="Cambria Math" panose="02040503050406030204" pitchFamily="18" charset="0"/>
                                  <a:ea typeface="Cambria Math" panose="02040503050406030204" pitchFamily="18" charset="0"/>
                                </a:rPr>
                              </m:ctrlPr>
                            </m:sSupPr>
                            <m:e>
                              <m:r>
                                <a:rPr lang="en-CA" sz="1200" b="0" i="1" smtClean="0">
                                  <a:latin typeface="Cambria Math" panose="02040503050406030204" pitchFamily="18" charset="0"/>
                                  <a:ea typeface="Cambria Math" panose="02040503050406030204" pitchFamily="18" charset="0"/>
                                </a:rPr>
                                <m:t>𝑟</m:t>
                              </m:r>
                            </m:e>
                            <m:sup>
                              <m:r>
                                <a:rPr lang="en-CA" sz="1200" b="0" i="1" smtClean="0">
                                  <a:latin typeface="Cambria Math" panose="02040503050406030204" pitchFamily="18" charset="0"/>
                                  <a:ea typeface="Cambria Math" panose="02040503050406030204" pitchFamily="18" charset="0"/>
                                </a:rPr>
                                <m:t>𝑝</m:t>
                              </m:r>
                            </m:sup>
                          </m:sSup>
                          <m:r>
                            <a:rPr lang="en-CA" sz="1200" b="0" i="1" smtClean="0">
                              <a:latin typeface="Cambria Math" panose="02040503050406030204" pitchFamily="18" charset="0"/>
                              <a:ea typeface="Cambria Math" panose="02040503050406030204" pitchFamily="18" charset="0"/>
                            </a:rPr>
                            <m:t>−</m:t>
                          </m:r>
                          <m:r>
                            <a:rPr lang="en-CA" sz="1200" b="0" i="1" smtClean="0">
                              <a:latin typeface="Cambria Math" panose="02040503050406030204" pitchFamily="18" charset="0"/>
                              <a:ea typeface="Cambria Math" panose="02040503050406030204" pitchFamily="18" charset="0"/>
                            </a:rPr>
                            <m:t>1</m:t>
                          </m:r>
                        </m:den>
                      </m:f>
                      <m:d>
                        <m:dPr>
                          <m:begChr m:val="|"/>
                          <m:endChr m:val="|"/>
                          <m:ctrlPr>
                            <a:rPr lang="en-CA" sz="1200" b="0" i="1" smtClean="0">
                              <a:latin typeface="Cambria Math" panose="02040503050406030204" pitchFamily="18" charset="0"/>
                              <a:ea typeface="Cambria Math" panose="02040503050406030204" pitchFamily="18" charset="0"/>
                            </a:rPr>
                          </m:ctrlPr>
                        </m:dPr>
                        <m:e>
                          <m:sSub>
                            <m:sSubPr>
                              <m:ctrlPr>
                                <a:rPr lang="en-CA" sz="1200" b="0" i="1" smtClean="0">
                                  <a:latin typeface="Cambria Math" panose="02040503050406030204" pitchFamily="18" charset="0"/>
                                  <a:ea typeface="Cambria Math" panose="02040503050406030204" pitchFamily="18" charset="0"/>
                                </a:rPr>
                              </m:ctrlPr>
                            </m:sSubPr>
                            <m:e>
                              <m:r>
                                <a:rPr lang="en-CA" sz="1200" b="0" i="1" smtClean="0">
                                  <a:latin typeface="Cambria Math" panose="02040503050406030204" pitchFamily="18" charset="0"/>
                                  <a:ea typeface="Cambria Math" panose="02040503050406030204" pitchFamily="18" charset="0"/>
                                </a:rPr>
                                <m:t>𝑓</m:t>
                              </m:r>
                            </m:e>
                            <m:sub>
                              <m:r>
                                <a:rPr lang="en-CA" sz="1200" b="0" i="1" smtClean="0">
                                  <a:latin typeface="Cambria Math" panose="02040503050406030204" pitchFamily="18" charset="0"/>
                                  <a:ea typeface="Cambria Math" panose="02040503050406030204" pitchFamily="18" charset="0"/>
                                </a:rPr>
                                <m:t>2</m:t>
                              </m:r>
                            </m:sub>
                          </m:sSub>
                          <m:r>
                            <a:rPr lang="en-CA" sz="1200" b="0" i="1" smtClean="0">
                              <a:latin typeface="Cambria Math" panose="02040503050406030204" pitchFamily="18" charset="0"/>
                              <a:ea typeface="Cambria Math" panose="02040503050406030204" pitchFamily="18" charset="0"/>
                            </a:rPr>
                            <m:t>−</m:t>
                          </m:r>
                          <m:sSub>
                            <m:sSubPr>
                              <m:ctrlPr>
                                <a:rPr lang="en-CA" sz="1200" b="0" i="1" smtClean="0">
                                  <a:latin typeface="Cambria Math" panose="02040503050406030204" pitchFamily="18" charset="0"/>
                                  <a:ea typeface="Cambria Math" panose="02040503050406030204" pitchFamily="18" charset="0"/>
                                </a:rPr>
                              </m:ctrlPr>
                            </m:sSubPr>
                            <m:e>
                              <m:r>
                                <a:rPr lang="en-CA" sz="1200" b="0" i="1" smtClean="0">
                                  <a:latin typeface="Cambria Math" panose="02040503050406030204" pitchFamily="18" charset="0"/>
                                  <a:ea typeface="Cambria Math" panose="02040503050406030204" pitchFamily="18" charset="0"/>
                                </a:rPr>
                                <m:t>𝑓</m:t>
                              </m:r>
                            </m:e>
                            <m:sub>
                              <m:r>
                                <a:rPr lang="en-CA" sz="1200" b="0" i="1" smtClean="0">
                                  <a:latin typeface="Cambria Math" panose="02040503050406030204" pitchFamily="18" charset="0"/>
                                  <a:ea typeface="Cambria Math" panose="02040503050406030204" pitchFamily="18" charset="0"/>
                                </a:rPr>
                                <m:t>1</m:t>
                              </m:r>
                            </m:sub>
                          </m:sSub>
                        </m:e>
                      </m:d>
                    </m:oMath>
                  </a14:m>
                  <a:endParaRPr lang="en-CA" sz="1200" b="0" i="1">
                    <a:ea typeface="Cambria Math" panose="02040503050406030204" pitchFamily="18" charset="0"/>
                  </a:endParaRPr>
                </a:p>
                <a:p>
                  <a:pPr marL="342900" indent="-342900" algn="just">
                    <a:buAutoNum type="circleNumDbPlain"/>
                  </a:pPr>
                  <a:r>
                    <a:rPr lang="en-CA" sz="1200" i="1"/>
                    <a:t> </a:t>
                  </a:r>
                  <a14:m>
                    <m:oMath xmlns:m="http://schemas.openxmlformats.org/officeDocument/2006/math">
                      <m:r>
                        <a:rPr lang="en-CA" sz="1200" i="1" smtClean="0">
                          <a:latin typeface="Cambria Math" panose="02040503050406030204" pitchFamily="18" charset="0"/>
                        </a:rPr>
                        <m:t>𝐺</m:t>
                      </m:r>
                      <m:r>
                        <a:rPr lang="en-CA" sz="1200" b="0" i="1" smtClean="0">
                          <a:latin typeface="Cambria Math" panose="02040503050406030204" pitchFamily="18" charset="0"/>
                        </a:rPr>
                        <m:t>𝐶𝐼</m:t>
                      </m:r>
                      <m:r>
                        <a:rPr lang="en-CA" sz="1200" b="0" i="1" smtClean="0">
                          <a:latin typeface="Cambria Math" panose="02040503050406030204" pitchFamily="18" charset="0"/>
                        </a:rPr>
                        <m:t>=</m:t>
                      </m:r>
                      <m:r>
                        <m:rPr>
                          <m:nor/>
                        </m:rPr>
                        <a:rPr lang="en-CA" sz="1200" i="1" dirty="0" smtClean="0"/>
                        <m:t>0.1178161304617</m:t>
                      </m:r>
                      <m:r>
                        <m:rPr>
                          <m:nor/>
                        </m:rPr>
                        <a:rPr lang="en-CA" sz="1200" b="0" i="1" dirty="0" smtClean="0"/>
                        <m:t>3</m:t>
                      </m:r>
                    </m:oMath>
                  </a14:m>
                  <a:endParaRPr lang="en-CA" sz="1200" b="0" i="1">
                    <a:latin typeface="Cambria Math" panose="02040503050406030204" pitchFamily="18" charset="0"/>
                  </a:endParaRPr>
                </a:p>
              </p:txBody>
            </p:sp>
          </mc:Choice>
          <mc:Fallback xmlns="">
            <p:sp>
              <p:nvSpPr>
                <p:cNvPr id="20" name="TextBox 19">
                  <a:extLst>
                    <a:ext uri="{FF2B5EF4-FFF2-40B4-BE49-F238E27FC236}">
                      <a16:creationId xmlns:a16="http://schemas.microsoft.com/office/drawing/2014/main" id="{7F70B8F3-C316-5393-853C-97AE979CDD03}"/>
                    </a:ext>
                  </a:extLst>
                </p:cNvPr>
                <p:cNvSpPr txBox="1">
                  <a:spLocks noRot="1" noChangeAspect="1" noMove="1" noResize="1" noEditPoints="1" noAdjustHandles="1" noChangeArrowheads="1" noChangeShapeType="1" noTextEdit="1"/>
                </p:cNvSpPr>
                <p:nvPr/>
              </p:nvSpPr>
              <p:spPr>
                <a:xfrm>
                  <a:off x="469450" y="2857289"/>
                  <a:ext cx="2281797" cy="1853969"/>
                </a:xfrm>
                <a:prstGeom prst="rect">
                  <a:avLst/>
                </a:prstGeom>
                <a:blipFill>
                  <a:blip r:embed="rId9"/>
                  <a:stretch>
                    <a:fillRect b="-197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E59941E-836E-D780-F25E-A813B99BBA2D}"/>
                    </a:ext>
                  </a:extLst>
                </p:cNvPr>
                <p:cNvSpPr txBox="1"/>
                <p:nvPr/>
              </p:nvSpPr>
              <p:spPr>
                <a:xfrm>
                  <a:off x="2751248" y="2857289"/>
                  <a:ext cx="2281797" cy="1853969"/>
                </a:xfrm>
                <a:prstGeom prst="rect">
                  <a:avLst/>
                </a:prstGeom>
                <a:noFill/>
              </p:spPr>
              <p:txBody>
                <a:bodyPr wrap="square" rtlCol="0">
                  <a:spAutoFit/>
                </a:bodyPr>
                <a:lstStyle/>
                <a:p>
                  <a:pPr marL="342900" indent="-342900" algn="just">
                    <a:buFontTx/>
                    <a:buAutoNum type="circleNumDbPlain"/>
                  </a:pPr>
                  <a:r>
                    <a:rPr lang="en-CA" sz="1200" i="1"/>
                    <a:t> </a:t>
                  </a:r>
                  <a14:m>
                    <m:oMath xmlns:m="http://schemas.openxmlformats.org/officeDocument/2006/math">
                      <m:sSub>
                        <m:sSubPr>
                          <m:ctrlPr>
                            <a:rPr lang="en-CA" sz="1200" i="1">
                              <a:latin typeface="Cambria Math" panose="02040503050406030204" pitchFamily="18" charset="0"/>
                            </a:rPr>
                          </m:ctrlPr>
                        </m:sSubPr>
                        <m:e>
                          <m:r>
                            <a:rPr lang="en-CA" sz="1200" i="1">
                              <a:latin typeface="Cambria Math" panose="02040503050406030204" pitchFamily="18" charset="0"/>
                            </a:rPr>
                            <m:t>𝑝</m:t>
                          </m:r>
                        </m:e>
                        <m:sub>
                          <m:r>
                            <a:rPr lang="en-CA" sz="1200" i="1">
                              <a:latin typeface="Cambria Math" panose="02040503050406030204" pitchFamily="18" charset="0"/>
                            </a:rPr>
                            <m:t>𝑓</m:t>
                          </m:r>
                        </m:sub>
                      </m:sSub>
                      <m:r>
                        <a:rPr lang="en-CA" sz="1200" i="1">
                          <a:latin typeface="Cambria Math" panose="02040503050406030204" pitchFamily="18" charset="0"/>
                        </a:rPr>
                        <m:t>=</m:t>
                      </m:r>
                      <m:r>
                        <m:rPr>
                          <m:nor/>
                        </m:rPr>
                        <a:rPr lang="en-CA" sz="1200" i="1" dirty="0"/>
                        <m:t>2</m:t>
                      </m:r>
                    </m:oMath>
                  </a14:m>
                  <a:endParaRPr lang="en-CA" sz="1200" i="1"/>
                </a:p>
                <a:p>
                  <a:pPr marL="342900" indent="-342900" algn="just">
                    <a:buFontTx/>
                    <a:buAutoNum type="circleNumDbPlain" startAt="2"/>
                  </a:pPr>
                  <a:r>
                    <a:rPr lang="en-CA" sz="1200" b="0" i="1"/>
                    <a:t> </a:t>
                  </a:r>
                  <a14:m>
                    <m:oMath xmlns:m="http://schemas.openxmlformats.org/officeDocument/2006/math">
                      <m:sSub>
                        <m:sSubPr>
                          <m:ctrlPr>
                            <a:rPr lang="en-CA" sz="1200" b="0" i="1" smtClean="0">
                              <a:latin typeface="Cambria Math" panose="02040503050406030204" pitchFamily="18" charset="0"/>
                            </a:rPr>
                          </m:ctrlPr>
                        </m:sSubPr>
                        <m:e>
                          <m:r>
                            <a:rPr lang="en-CA" sz="1200" b="0" i="1" smtClean="0">
                              <a:latin typeface="Cambria Math" panose="02040503050406030204" pitchFamily="18" charset="0"/>
                            </a:rPr>
                            <m:t>𝑓</m:t>
                          </m:r>
                        </m:e>
                        <m:sub>
                          <m:r>
                            <a:rPr lang="en-CA" sz="1200" b="0" i="1" smtClean="0">
                              <a:latin typeface="Cambria Math" panose="02040503050406030204" pitchFamily="18" charset="0"/>
                            </a:rPr>
                            <m:t>1</m:t>
                          </m:r>
                        </m:sub>
                      </m:sSub>
                      <m:r>
                        <a:rPr lang="en-CA" sz="1200" b="0" i="1" smtClean="0">
                          <a:latin typeface="Cambria Math" panose="02040503050406030204" pitchFamily="18" charset="0"/>
                        </a:rPr>
                        <m:t>=</m:t>
                      </m:r>
                      <m:r>
                        <m:rPr>
                          <m:nor/>
                        </m:rPr>
                        <a:rPr lang="en-CA" sz="1200" i="1" dirty="0" smtClean="0"/>
                        <m:t>27.22129521774702</m:t>
                      </m:r>
                    </m:oMath>
                  </a14:m>
                  <a:endParaRPr lang="en-CA" sz="1200" i="1"/>
                </a:p>
                <a:p>
                  <a:pPr marL="342900" indent="-342900" algn="just">
                    <a:buFontTx/>
                    <a:buAutoNum type="circleNumDbPlain" startAt="2"/>
                  </a:pPr>
                  <a:r>
                    <a:rPr lang="en-CA" sz="1200" b="0" i="1"/>
                    <a:t> </a:t>
                  </a:r>
                  <a14:m>
                    <m:oMath xmlns:m="http://schemas.openxmlformats.org/officeDocument/2006/math">
                      <m:sSub>
                        <m:sSubPr>
                          <m:ctrlPr>
                            <a:rPr lang="en-CA" sz="1200" b="0" i="1" smtClean="0">
                              <a:latin typeface="Cambria Math" panose="02040503050406030204" pitchFamily="18" charset="0"/>
                            </a:rPr>
                          </m:ctrlPr>
                        </m:sSubPr>
                        <m:e>
                          <m:r>
                            <a:rPr lang="en-CA" sz="1200" b="0" i="1" smtClean="0">
                              <a:latin typeface="Cambria Math" panose="02040503050406030204" pitchFamily="18" charset="0"/>
                            </a:rPr>
                            <m:t>𝑓</m:t>
                          </m:r>
                        </m:e>
                        <m:sub>
                          <m:r>
                            <a:rPr lang="en-CA" sz="1200" b="0" i="1" smtClean="0">
                              <a:latin typeface="Cambria Math" panose="02040503050406030204" pitchFamily="18" charset="0"/>
                            </a:rPr>
                            <m:t>2</m:t>
                          </m:r>
                        </m:sub>
                      </m:sSub>
                      <m:r>
                        <a:rPr lang="en-CA" sz="1200" b="0" i="1" smtClean="0">
                          <a:latin typeface="Cambria Math" panose="02040503050406030204" pitchFamily="18" charset="0"/>
                        </a:rPr>
                        <m:t>=</m:t>
                      </m:r>
                      <m:r>
                        <m:rPr>
                          <m:nor/>
                        </m:rPr>
                        <a:rPr lang="en-CA" sz="1200" i="1" dirty="0" smtClean="0"/>
                        <m:t>27.131953908880</m:t>
                      </m:r>
                      <m:r>
                        <m:rPr>
                          <m:nor/>
                        </m:rPr>
                        <a:rPr lang="en-CA" sz="1200" b="0" i="1" dirty="0" smtClean="0"/>
                        <m:t>1</m:t>
                      </m:r>
                    </m:oMath>
                  </a14:m>
                  <a:r>
                    <a:rPr lang="en-CA" sz="1200" i="1"/>
                    <a:t>0</a:t>
                  </a:r>
                </a:p>
                <a:p>
                  <a:pPr marL="342900" indent="-342900" algn="just">
                    <a:buFontTx/>
                    <a:buAutoNum type="circleNumDbPlain" startAt="2"/>
                  </a:pPr>
                  <a:r>
                    <a:rPr lang="en-CA" sz="1200" i="1"/>
                    <a:t> </a:t>
                  </a:r>
                  <a14:m>
                    <m:oMath xmlns:m="http://schemas.openxmlformats.org/officeDocument/2006/math">
                      <m:r>
                        <m:rPr>
                          <m:nor/>
                        </m:rPr>
                        <a:rPr lang="en-CA" sz="1200" i="1" dirty="0" smtClean="0"/>
                        <m:t>̂</m:t>
                      </m:r>
                      <m:r>
                        <a:rPr lang="en-CA" sz="1200" b="0" i="1" dirty="0" smtClean="0">
                          <a:latin typeface="Cambria Math" panose="02040503050406030204" pitchFamily="18" charset="0"/>
                        </a:rPr>
                        <m:t>𝑝</m:t>
                      </m:r>
                      <m:r>
                        <a:rPr lang="en-CA" sz="1200" b="0" i="1" smtClean="0">
                          <a:latin typeface="Cambria Math" panose="02040503050406030204" pitchFamily="18" charset="0"/>
                        </a:rPr>
                        <m:t>=</m:t>
                      </m:r>
                      <m:r>
                        <m:rPr>
                          <m:nor/>
                        </m:rPr>
                        <a:rPr lang="en-CA" sz="1200" b="0" i="1" dirty="0" smtClean="0"/>
                        <m:t>1.7994</m:t>
                      </m:r>
                    </m:oMath>
                  </a14:m>
                  <a:endParaRPr lang="en-CA" sz="1200" b="0" i="1">
                    <a:latin typeface="Cambria Math" panose="02040503050406030204" pitchFamily="18" charset="0"/>
                  </a:endParaRPr>
                </a:p>
                <a:p>
                  <a:pPr marL="342900" indent="-342900" algn="just">
                    <a:buFontTx/>
                    <a:buAutoNum type="circleNumDbPlain" startAt="2"/>
                  </a:pPr>
                  <a:r>
                    <a:rPr lang="en-CA" sz="1200" i="1"/>
                    <a:t> </a:t>
                  </a:r>
                  <a14:m>
                    <m:oMath xmlns:m="http://schemas.openxmlformats.org/officeDocument/2006/math">
                      <m:d>
                        <m:dPr>
                          <m:begChr m:val="|"/>
                          <m:endChr m:val="|"/>
                          <m:ctrlPr>
                            <a:rPr lang="en-CA" sz="1200" i="1" smtClean="0">
                              <a:latin typeface="Cambria Math" panose="02040503050406030204" pitchFamily="18" charset="0"/>
                            </a:rPr>
                          </m:ctrlPr>
                        </m:dPr>
                        <m:e>
                          <m:f>
                            <m:fPr>
                              <m:ctrlPr>
                                <a:rPr lang="en-CA" sz="1200" i="1" smtClean="0">
                                  <a:latin typeface="Cambria Math" panose="02040503050406030204" pitchFamily="18" charset="0"/>
                                </a:rPr>
                              </m:ctrlPr>
                            </m:fPr>
                            <m:num>
                              <m:r>
                                <m:rPr>
                                  <m:nor/>
                                </m:rPr>
                                <a:rPr lang="en-CA" sz="1200" i="1" dirty="0" smtClean="0"/>
                                <m:t>̂</m:t>
                              </m:r>
                              <m:r>
                                <a:rPr lang="en-CA" sz="1200" b="0" i="1" dirty="0" smtClean="0">
                                  <a:latin typeface="Cambria Math" panose="02040503050406030204" pitchFamily="18" charset="0"/>
                                </a:rPr>
                                <m:t>𝑝</m:t>
                              </m:r>
                              <m:r>
                                <a:rPr lang="en-CA" sz="1200" b="0" i="1" dirty="0" smtClean="0">
                                  <a:latin typeface="Cambria Math" panose="02040503050406030204" pitchFamily="18" charset="0"/>
                                </a:rPr>
                                <m:t>−</m:t>
                              </m:r>
                              <m:sSub>
                                <m:sSubPr>
                                  <m:ctrlPr>
                                    <a:rPr lang="en-CA" sz="1200" b="0" i="1" dirty="0" smtClean="0">
                                      <a:latin typeface="Cambria Math" panose="02040503050406030204" pitchFamily="18" charset="0"/>
                                    </a:rPr>
                                  </m:ctrlPr>
                                </m:sSubPr>
                                <m:e>
                                  <m:r>
                                    <a:rPr lang="en-CA" sz="1200" b="0" i="1" dirty="0" smtClean="0">
                                      <a:latin typeface="Cambria Math" panose="02040503050406030204" pitchFamily="18" charset="0"/>
                                    </a:rPr>
                                    <m:t>𝑝</m:t>
                                  </m:r>
                                </m:e>
                                <m:sub>
                                  <m:r>
                                    <a:rPr lang="en-CA" sz="1200" b="0" i="1" dirty="0" smtClean="0">
                                      <a:latin typeface="Cambria Math" panose="02040503050406030204" pitchFamily="18" charset="0"/>
                                    </a:rPr>
                                    <m:t>𝑓</m:t>
                                  </m:r>
                                </m:sub>
                              </m:sSub>
                            </m:num>
                            <m:den>
                              <m:sSub>
                                <m:sSubPr>
                                  <m:ctrlPr>
                                    <a:rPr lang="en-CA" sz="1200" b="0" i="1" dirty="0" smtClean="0">
                                      <a:latin typeface="Cambria Math" panose="02040503050406030204" pitchFamily="18" charset="0"/>
                                    </a:rPr>
                                  </m:ctrlPr>
                                </m:sSubPr>
                                <m:e>
                                  <m:r>
                                    <a:rPr lang="en-CA" sz="1200" b="0" i="1" dirty="0" smtClean="0">
                                      <a:latin typeface="Cambria Math" panose="02040503050406030204" pitchFamily="18" charset="0"/>
                                    </a:rPr>
                                    <m:t>𝑝</m:t>
                                  </m:r>
                                </m:e>
                                <m:sub>
                                  <m:r>
                                    <a:rPr lang="en-CA" sz="1200" b="0" i="1" dirty="0" smtClean="0">
                                      <a:latin typeface="Cambria Math" panose="02040503050406030204" pitchFamily="18" charset="0"/>
                                    </a:rPr>
                                    <m:t>𝑓</m:t>
                                  </m:r>
                                </m:sub>
                              </m:sSub>
                            </m:den>
                          </m:f>
                        </m:e>
                      </m:d>
                      <m:r>
                        <a:rPr lang="en-CA" sz="1200" i="1" smtClean="0">
                          <a:latin typeface="Cambria Math" panose="02040503050406030204" pitchFamily="18" charset="0"/>
                          <a:ea typeface="Cambria Math" panose="02040503050406030204" pitchFamily="18" charset="0"/>
                        </a:rPr>
                        <m:t>&gt;</m:t>
                      </m:r>
                      <m:r>
                        <a:rPr lang="en-CA" sz="1200" b="0" i="1" smtClean="0">
                          <a:latin typeface="Cambria Math" panose="02040503050406030204" pitchFamily="18" charset="0"/>
                          <a:ea typeface="Cambria Math" panose="02040503050406030204" pitchFamily="18" charset="0"/>
                        </a:rPr>
                        <m:t>10</m:t>
                      </m:r>
                      <m:r>
                        <a:rPr lang="en-CA" sz="1200" b="0" i="1" smtClean="0">
                          <a:latin typeface="Cambria Math" panose="02040503050406030204" pitchFamily="18" charset="0"/>
                          <a:ea typeface="Cambria Math" panose="02040503050406030204" pitchFamily="18" charset="0"/>
                        </a:rPr>
                        <m:t>%</m:t>
                      </m:r>
                    </m:oMath>
                  </a14:m>
                  <a:endParaRPr lang="en-CA" sz="1200" b="0" i="1">
                    <a:ea typeface="Cambria Math" panose="02040503050406030204" pitchFamily="18" charset="0"/>
                  </a:endParaRPr>
                </a:p>
                <a:p>
                  <a:pPr marL="342900" indent="-342900" algn="just">
                    <a:buFontTx/>
                    <a:buAutoNum type="circleNumDbPlain" startAt="2"/>
                  </a:pPr>
                  <a:r>
                    <a:rPr lang="en-CA" sz="1200" i="1"/>
                    <a:t> </a:t>
                  </a:r>
                  <a14:m>
                    <m:oMath xmlns:m="http://schemas.openxmlformats.org/officeDocument/2006/math">
                      <m:r>
                        <a:rPr lang="en-CA" sz="1200" b="0" i="1" smtClean="0">
                          <a:latin typeface="Cambria Math" panose="02040503050406030204" pitchFamily="18" charset="0"/>
                        </a:rPr>
                        <m:t>𝑝</m:t>
                      </m:r>
                      <m:r>
                        <a:rPr lang="en-CA" sz="1200" b="0" i="1" smtClean="0">
                          <a:latin typeface="Cambria Math" panose="02040503050406030204" pitchFamily="18" charset="0"/>
                        </a:rPr>
                        <m:t>=</m:t>
                      </m:r>
                      <m:r>
                        <a:rPr lang="en-CA" sz="1200" b="0" i="1" smtClean="0">
                          <a:latin typeface="Cambria Math" panose="02040503050406030204" pitchFamily="18" charset="0"/>
                        </a:rPr>
                        <m:t>𝑚𝑖𝑛</m:t>
                      </m:r>
                      <m:d>
                        <m:dPr>
                          <m:ctrlPr>
                            <a:rPr lang="en-CA" sz="1200" b="0" i="1" smtClean="0">
                              <a:latin typeface="Cambria Math" panose="02040503050406030204" pitchFamily="18" charset="0"/>
                            </a:rPr>
                          </m:ctrlPr>
                        </m:dPr>
                        <m:e>
                          <m:r>
                            <a:rPr lang="en-CA" sz="1200" b="0" i="1" smtClean="0">
                              <a:latin typeface="Cambria Math" panose="02040503050406030204" pitchFamily="18" charset="0"/>
                            </a:rPr>
                            <m:t>𝑚𝑎𝑥</m:t>
                          </m:r>
                          <m:d>
                            <m:dPr>
                              <m:ctrlPr>
                                <a:rPr lang="en-CA" sz="1200" b="0" i="1" smtClean="0">
                                  <a:latin typeface="Cambria Math" panose="02040503050406030204" pitchFamily="18" charset="0"/>
                                </a:rPr>
                              </m:ctrlPr>
                            </m:dPr>
                            <m:e>
                              <m:r>
                                <a:rPr lang="en-CA" sz="1200" b="0" i="1" smtClean="0">
                                  <a:latin typeface="Cambria Math" panose="02040503050406030204" pitchFamily="18" charset="0"/>
                                </a:rPr>
                                <m:t>0</m:t>
                              </m:r>
                              <m:r>
                                <a:rPr lang="en-CA" sz="1200" b="0" i="1" smtClean="0">
                                  <a:latin typeface="Cambria Math" panose="02040503050406030204" pitchFamily="18" charset="0"/>
                                </a:rPr>
                                <m:t>.</m:t>
                              </m:r>
                              <m:r>
                                <a:rPr lang="en-CA" sz="1200" b="0" i="1" smtClean="0">
                                  <a:latin typeface="Cambria Math" panose="02040503050406030204" pitchFamily="18" charset="0"/>
                                </a:rPr>
                                <m:t>5</m:t>
                              </m:r>
                              <m:r>
                                <a:rPr lang="en-CA" sz="1200" b="0" i="1" smtClean="0">
                                  <a:latin typeface="Cambria Math" panose="02040503050406030204" pitchFamily="18" charset="0"/>
                                </a:rPr>
                                <m:t>,</m:t>
                              </m:r>
                              <m:r>
                                <m:rPr>
                                  <m:nor/>
                                </m:rPr>
                                <a:rPr lang="en-CA" sz="1200" i="1" dirty="0" smtClean="0"/>
                                <m:t>̂</m:t>
                              </m:r>
                              <m:r>
                                <a:rPr lang="en-CA" sz="1200" b="0" i="1" dirty="0" smtClean="0">
                                  <a:latin typeface="Cambria Math" panose="02040503050406030204" pitchFamily="18" charset="0"/>
                                </a:rPr>
                                <m:t>𝑝</m:t>
                              </m:r>
                            </m:e>
                          </m:d>
                          <m:r>
                            <a:rPr lang="en-CA" sz="1200" b="0" i="1" dirty="0" smtClean="0">
                              <a:latin typeface="Cambria Math" panose="02040503050406030204" pitchFamily="18" charset="0"/>
                            </a:rPr>
                            <m:t>,</m:t>
                          </m:r>
                          <m:sSub>
                            <m:sSubPr>
                              <m:ctrlPr>
                                <a:rPr lang="en-CA" sz="1200" b="0" i="1" dirty="0" smtClean="0">
                                  <a:latin typeface="Cambria Math" panose="02040503050406030204" pitchFamily="18" charset="0"/>
                                </a:rPr>
                              </m:ctrlPr>
                            </m:sSubPr>
                            <m:e>
                              <m:r>
                                <a:rPr lang="en-CA" sz="1200" b="0" i="1" dirty="0" smtClean="0">
                                  <a:latin typeface="Cambria Math" panose="02040503050406030204" pitchFamily="18" charset="0"/>
                                </a:rPr>
                                <m:t>𝑝</m:t>
                              </m:r>
                            </m:e>
                            <m:sub>
                              <m:r>
                                <a:rPr lang="en-CA" sz="1200" b="0" i="1" dirty="0" smtClean="0">
                                  <a:latin typeface="Cambria Math" panose="02040503050406030204" pitchFamily="18" charset="0"/>
                                </a:rPr>
                                <m:t>𝑓</m:t>
                              </m:r>
                            </m:sub>
                          </m:sSub>
                        </m:e>
                      </m:d>
                    </m:oMath>
                  </a14:m>
                  <a:endParaRPr lang="en-CA" sz="1200" i="1"/>
                </a:p>
                <a:p>
                  <a:pPr marL="342900" indent="-342900" algn="just">
                    <a:buFontTx/>
                    <a:buAutoNum type="circleNumDbPlain" startAt="2"/>
                  </a:pPr>
                  <a:r>
                    <a:rPr lang="en-CA" sz="1200" i="1"/>
                    <a:t> </a:t>
                  </a:r>
                  <a14:m>
                    <m:oMath xmlns:m="http://schemas.openxmlformats.org/officeDocument/2006/math">
                      <m:r>
                        <a:rPr lang="en-CA" sz="1200" i="1" smtClean="0">
                          <a:latin typeface="Cambria Math" panose="02040503050406030204" pitchFamily="18" charset="0"/>
                        </a:rPr>
                        <m:t>𝐺</m:t>
                      </m:r>
                      <m:r>
                        <a:rPr lang="en-CA" sz="1200" b="0" i="1" smtClean="0">
                          <a:latin typeface="Cambria Math" panose="02040503050406030204" pitchFamily="18" charset="0"/>
                        </a:rPr>
                        <m:t>𝐶𝐼</m:t>
                      </m:r>
                      <m:r>
                        <a:rPr lang="en-CA" sz="1200" b="0" i="1" smtClean="0">
                          <a:latin typeface="Cambria Math" panose="02040503050406030204" pitchFamily="18" charset="0"/>
                        </a:rPr>
                        <m:t>= ±</m:t>
                      </m:r>
                      <m:f>
                        <m:fPr>
                          <m:ctrlPr>
                            <a:rPr lang="en-CA" sz="1200" b="0" i="1" smtClean="0">
                              <a:latin typeface="Cambria Math" panose="02040503050406030204" pitchFamily="18" charset="0"/>
                              <a:ea typeface="Cambria Math" panose="02040503050406030204" pitchFamily="18" charset="0"/>
                            </a:rPr>
                          </m:ctrlPr>
                        </m:fPr>
                        <m:num>
                          <m:r>
                            <a:rPr lang="en-CA" sz="1200" b="0" i="1" smtClean="0">
                              <a:latin typeface="Cambria Math" panose="02040503050406030204" pitchFamily="18" charset="0"/>
                              <a:ea typeface="Cambria Math" panose="02040503050406030204" pitchFamily="18" charset="0"/>
                            </a:rPr>
                            <m:t>3</m:t>
                          </m:r>
                        </m:num>
                        <m:den>
                          <m:sSup>
                            <m:sSupPr>
                              <m:ctrlPr>
                                <a:rPr lang="en-CA" sz="1200" b="0" i="1" smtClean="0">
                                  <a:latin typeface="Cambria Math" panose="02040503050406030204" pitchFamily="18" charset="0"/>
                                  <a:ea typeface="Cambria Math" panose="02040503050406030204" pitchFamily="18" charset="0"/>
                                </a:rPr>
                              </m:ctrlPr>
                            </m:sSupPr>
                            <m:e>
                              <m:r>
                                <a:rPr lang="en-CA" sz="1200" b="0" i="1" smtClean="0">
                                  <a:latin typeface="Cambria Math" panose="02040503050406030204" pitchFamily="18" charset="0"/>
                                  <a:ea typeface="Cambria Math" panose="02040503050406030204" pitchFamily="18" charset="0"/>
                                </a:rPr>
                                <m:t>𝑟</m:t>
                              </m:r>
                            </m:e>
                            <m:sup>
                              <m:r>
                                <a:rPr lang="en-CA" sz="1200" b="0" i="1" smtClean="0">
                                  <a:latin typeface="Cambria Math" panose="02040503050406030204" pitchFamily="18" charset="0"/>
                                  <a:ea typeface="Cambria Math" panose="02040503050406030204" pitchFamily="18" charset="0"/>
                                </a:rPr>
                                <m:t>𝑝</m:t>
                              </m:r>
                            </m:sup>
                          </m:sSup>
                          <m:r>
                            <a:rPr lang="en-CA" sz="1200" b="0" i="1" smtClean="0">
                              <a:latin typeface="Cambria Math" panose="02040503050406030204" pitchFamily="18" charset="0"/>
                              <a:ea typeface="Cambria Math" panose="02040503050406030204" pitchFamily="18" charset="0"/>
                            </a:rPr>
                            <m:t>−</m:t>
                          </m:r>
                          <m:r>
                            <a:rPr lang="en-CA" sz="1200" b="0" i="1" smtClean="0">
                              <a:latin typeface="Cambria Math" panose="02040503050406030204" pitchFamily="18" charset="0"/>
                              <a:ea typeface="Cambria Math" panose="02040503050406030204" pitchFamily="18" charset="0"/>
                            </a:rPr>
                            <m:t>1</m:t>
                          </m:r>
                        </m:den>
                      </m:f>
                      <m:d>
                        <m:dPr>
                          <m:begChr m:val="|"/>
                          <m:endChr m:val="|"/>
                          <m:ctrlPr>
                            <a:rPr lang="en-CA" sz="1200" b="0" i="1" smtClean="0">
                              <a:latin typeface="Cambria Math" panose="02040503050406030204" pitchFamily="18" charset="0"/>
                              <a:ea typeface="Cambria Math" panose="02040503050406030204" pitchFamily="18" charset="0"/>
                            </a:rPr>
                          </m:ctrlPr>
                        </m:dPr>
                        <m:e>
                          <m:sSub>
                            <m:sSubPr>
                              <m:ctrlPr>
                                <a:rPr lang="en-CA" sz="1200" b="0" i="1" smtClean="0">
                                  <a:latin typeface="Cambria Math" panose="02040503050406030204" pitchFamily="18" charset="0"/>
                                  <a:ea typeface="Cambria Math" panose="02040503050406030204" pitchFamily="18" charset="0"/>
                                </a:rPr>
                              </m:ctrlPr>
                            </m:sSubPr>
                            <m:e>
                              <m:r>
                                <a:rPr lang="en-CA" sz="1200" b="0" i="1" smtClean="0">
                                  <a:latin typeface="Cambria Math" panose="02040503050406030204" pitchFamily="18" charset="0"/>
                                  <a:ea typeface="Cambria Math" panose="02040503050406030204" pitchFamily="18" charset="0"/>
                                </a:rPr>
                                <m:t>𝑓</m:t>
                              </m:r>
                            </m:e>
                            <m:sub>
                              <m:r>
                                <a:rPr lang="en-CA" sz="1200" b="0" i="1" smtClean="0">
                                  <a:latin typeface="Cambria Math" panose="02040503050406030204" pitchFamily="18" charset="0"/>
                                  <a:ea typeface="Cambria Math" panose="02040503050406030204" pitchFamily="18" charset="0"/>
                                </a:rPr>
                                <m:t>2</m:t>
                              </m:r>
                            </m:sub>
                          </m:sSub>
                          <m:r>
                            <a:rPr lang="en-CA" sz="1200" b="0" i="1" smtClean="0">
                              <a:latin typeface="Cambria Math" panose="02040503050406030204" pitchFamily="18" charset="0"/>
                              <a:ea typeface="Cambria Math" panose="02040503050406030204" pitchFamily="18" charset="0"/>
                            </a:rPr>
                            <m:t>−</m:t>
                          </m:r>
                          <m:sSub>
                            <m:sSubPr>
                              <m:ctrlPr>
                                <a:rPr lang="en-CA" sz="1200" b="0" i="1" smtClean="0">
                                  <a:latin typeface="Cambria Math" panose="02040503050406030204" pitchFamily="18" charset="0"/>
                                  <a:ea typeface="Cambria Math" panose="02040503050406030204" pitchFamily="18" charset="0"/>
                                </a:rPr>
                              </m:ctrlPr>
                            </m:sSubPr>
                            <m:e>
                              <m:r>
                                <a:rPr lang="en-CA" sz="1200" b="0" i="1" smtClean="0">
                                  <a:latin typeface="Cambria Math" panose="02040503050406030204" pitchFamily="18" charset="0"/>
                                  <a:ea typeface="Cambria Math" panose="02040503050406030204" pitchFamily="18" charset="0"/>
                                </a:rPr>
                                <m:t>𝑓</m:t>
                              </m:r>
                            </m:e>
                            <m:sub>
                              <m:r>
                                <a:rPr lang="en-CA" sz="1200" b="0" i="1" smtClean="0">
                                  <a:latin typeface="Cambria Math" panose="02040503050406030204" pitchFamily="18" charset="0"/>
                                  <a:ea typeface="Cambria Math" panose="02040503050406030204" pitchFamily="18" charset="0"/>
                                </a:rPr>
                                <m:t>1</m:t>
                              </m:r>
                            </m:sub>
                          </m:sSub>
                        </m:e>
                      </m:d>
                    </m:oMath>
                  </a14:m>
                  <a:endParaRPr lang="en-CA" sz="1200" i="1"/>
                </a:p>
                <a:p>
                  <a:pPr marL="342900" indent="-342900" algn="just">
                    <a:buFontTx/>
                    <a:buAutoNum type="circleNumDbPlain" startAt="2"/>
                  </a:pPr>
                  <a:r>
                    <a:rPr lang="en-CA" sz="1200"/>
                    <a:t> </a:t>
                  </a:r>
                  <a14:m>
                    <m:oMath xmlns:m="http://schemas.openxmlformats.org/officeDocument/2006/math">
                      <m:r>
                        <a:rPr lang="en-CA" sz="1200" i="1" smtClean="0">
                          <a:latin typeface="Cambria Math" panose="02040503050406030204" pitchFamily="18" charset="0"/>
                        </a:rPr>
                        <m:t>𝐺</m:t>
                      </m:r>
                      <m:r>
                        <a:rPr lang="en-CA" sz="1200" b="0" i="1" smtClean="0">
                          <a:latin typeface="Cambria Math" panose="02040503050406030204" pitchFamily="18" charset="0"/>
                        </a:rPr>
                        <m:t>𝐶𝐼</m:t>
                      </m:r>
                      <m:r>
                        <a:rPr lang="en-CA" sz="1200" b="0" i="1" smtClean="0">
                          <a:latin typeface="Cambria Math" panose="02040503050406030204" pitchFamily="18" charset="0"/>
                        </a:rPr>
                        <m:t>=</m:t>
                      </m:r>
                      <m:r>
                        <m:rPr>
                          <m:nor/>
                        </m:rPr>
                        <a:rPr lang="en-CA" sz="1200" i="1" dirty="0" smtClean="0"/>
                        <m:t>0.1088357685737</m:t>
                      </m:r>
                      <m:r>
                        <m:rPr>
                          <m:nor/>
                        </m:rPr>
                        <a:rPr lang="en-CA" sz="1200" b="0" i="1" dirty="0" smtClean="0"/>
                        <m:t>4</m:t>
                      </m:r>
                    </m:oMath>
                  </a14:m>
                  <a:endParaRPr lang="en-CA" sz="1200" i="1"/>
                </a:p>
              </p:txBody>
            </p:sp>
          </mc:Choice>
          <mc:Fallback xmlns="">
            <p:sp>
              <p:nvSpPr>
                <p:cNvPr id="22" name="TextBox 21">
                  <a:extLst>
                    <a:ext uri="{FF2B5EF4-FFF2-40B4-BE49-F238E27FC236}">
                      <a16:creationId xmlns:a16="http://schemas.microsoft.com/office/drawing/2014/main" id="{CE59941E-836E-D780-F25E-A813B99BBA2D}"/>
                    </a:ext>
                  </a:extLst>
                </p:cNvPr>
                <p:cNvSpPr txBox="1">
                  <a:spLocks noRot="1" noChangeAspect="1" noMove="1" noResize="1" noEditPoints="1" noAdjustHandles="1" noChangeArrowheads="1" noChangeShapeType="1" noTextEdit="1"/>
                </p:cNvSpPr>
                <p:nvPr/>
              </p:nvSpPr>
              <p:spPr>
                <a:xfrm>
                  <a:off x="2751248" y="2857289"/>
                  <a:ext cx="2281797" cy="1853969"/>
                </a:xfrm>
                <a:prstGeom prst="rect">
                  <a:avLst/>
                </a:prstGeom>
                <a:blipFill>
                  <a:blip r:embed="rId10"/>
                  <a:stretch>
                    <a:fillRect b="-164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00C91D-AB9E-A27C-1255-515BB9F155F0}"/>
                    </a:ext>
                  </a:extLst>
                </p:cNvPr>
                <p:cNvSpPr txBox="1"/>
                <p:nvPr/>
              </p:nvSpPr>
              <p:spPr>
                <a:xfrm>
                  <a:off x="5038085" y="2850165"/>
                  <a:ext cx="2281797" cy="1853969"/>
                </a:xfrm>
                <a:prstGeom prst="rect">
                  <a:avLst/>
                </a:prstGeom>
                <a:noFill/>
              </p:spPr>
              <p:txBody>
                <a:bodyPr wrap="square" rtlCol="0">
                  <a:spAutoFit/>
                </a:bodyPr>
                <a:lstStyle/>
                <a:p>
                  <a:pPr marL="342900" indent="-342900" algn="just">
                    <a:buFontTx/>
                    <a:buAutoNum type="circleNumDbPlain"/>
                  </a:pPr>
                  <a:r>
                    <a:rPr lang="en-CA" sz="1200" i="1"/>
                    <a:t> </a:t>
                  </a:r>
                  <a14:m>
                    <m:oMath xmlns:m="http://schemas.openxmlformats.org/officeDocument/2006/math">
                      <m:sSub>
                        <m:sSubPr>
                          <m:ctrlPr>
                            <a:rPr lang="en-CA" sz="1200" i="1">
                              <a:latin typeface="Cambria Math" panose="02040503050406030204" pitchFamily="18" charset="0"/>
                            </a:rPr>
                          </m:ctrlPr>
                        </m:sSubPr>
                        <m:e>
                          <m:r>
                            <a:rPr lang="en-CA" sz="1200" i="1">
                              <a:latin typeface="Cambria Math" panose="02040503050406030204" pitchFamily="18" charset="0"/>
                            </a:rPr>
                            <m:t>𝑝</m:t>
                          </m:r>
                        </m:e>
                        <m:sub>
                          <m:r>
                            <a:rPr lang="en-CA" sz="1200" i="1">
                              <a:latin typeface="Cambria Math" panose="02040503050406030204" pitchFamily="18" charset="0"/>
                            </a:rPr>
                            <m:t>𝑓</m:t>
                          </m:r>
                        </m:sub>
                      </m:sSub>
                      <m:r>
                        <a:rPr lang="en-CA" sz="1200" i="1">
                          <a:latin typeface="Cambria Math" panose="02040503050406030204" pitchFamily="18" charset="0"/>
                        </a:rPr>
                        <m:t>=</m:t>
                      </m:r>
                      <m:r>
                        <m:rPr>
                          <m:nor/>
                        </m:rPr>
                        <a:rPr lang="en-CA" sz="1200" i="1" dirty="0"/>
                        <m:t>2</m:t>
                      </m:r>
                    </m:oMath>
                  </a14:m>
                  <a:endParaRPr lang="en-CA" sz="1200" i="1"/>
                </a:p>
                <a:p>
                  <a:pPr marL="342900" indent="-342900" algn="just">
                    <a:buFontTx/>
                    <a:buAutoNum type="circleNumDbPlain" startAt="2"/>
                  </a:pPr>
                  <a:r>
                    <a:rPr lang="en-CA" sz="1200" b="0" i="1"/>
                    <a:t> </a:t>
                  </a:r>
                  <a14:m>
                    <m:oMath xmlns:m="http://schemas.openxmlformats.org/officeDocument/2006/math">
                      <m:sSub>
                        <m:sSubPr>
                          <m:ctrlPr>
                            <a:rPr lang="en-CA" sz="1200" b="0" i="1" smtClean="0">
                              <a:latin typeface="Cambria Math" panose="02040503050406030204" pitchFamily="18" charset="0"/>
                            </a:rPr>
                          </m:ctrlPr>
                        </m:sSubPr>
                        <m:e>
                          <m:r>
                            <a:rPr lang="en-CA" sz="1200" b="0" i="1" smtClean="0">
                              <a:latin typeface="Cambria Math" panose="02040503050406030204" pitchFamily="18" charset="0"/>
                            </a:rPr>
                            <m:t>𝑓</m:t>
                          </m:r>
                        </m:e>
                        <m:sub>
                          <m:r>
                            <a:rPr lang="en-CA" sz="1200" b="0" i="1" smtClean="0">
                              <a:latin typeface="Cambria Math" panose="02040503050406030204" pitchFamily="18" charset="0"/>
                            </a:rPr>
                            <m:t>1</m:t>
                          </m:r>
                        </m:sub>
                      </m:sSub>
                      <m:r>
                        <a:rPr lang="en-CA" sz="1200" b="0" i="1" smtClean="0">
                          <a:latin typeface="Cambria Math" panose="02040503050406030204" pitchFamily="18" charset="0"/>
                        </a:rPr>
                        <m:t>=</m:t>
                      </m:r>
                      <m:r>
                        <m:rPr>
                          <m:nor/>
                        </m:rPr>
                        <a:rPr lang="en-CA" sz="1200" i="1" dirty="0" smtClean="0"/>
                        <m:t>22.8593993117291</m:t>
                      </m:r>
                      <m:r>
                        <m:rPr>
                          <m:nor/>
                        </m:rPr>
                        <a:rPr lang="en-CA" sz="1200" b="0" i="1" dirty="0" smtClean="0"/>
                        <m:t>7</m:t>
                      </m:r>
                    </m:oMath>
                  </a14:m>
                  <a:endParaRPr lang="en-CA" sz="1200" i="1"/>
                </a:p>
                <a:p>
                  <a:pPr marL="342900" indent="-342900" algn="just">
                    <a:buFontTx/>
                    <a:buAutoNum type="circleNumDbPlain" startAt="2"/>
                  </a:pPr>
                  <a:r>
                    <a:rPr lang="en-CA" sz="1200" b="0" i="1"/>
                    <a:t> </a:t>
                  </a:r>
                  <a14:m>
                    <m:oMath xmlns:m="http://schemas.openxmlformats.org/officeDocument/2006/math">
                      <m:sSub>
                        <m:sSubPr>
                          <m:ctrlPr>
                            <a:rPr lang="en-CA" sz="1200" b="0" i="1" smtClean="0">
                              <a:latin typeface="Cambria Math" panose="02040503050406030204" pitchFamily="18" charset="0"/>
                            </a:rPr>
                          </m:ctrlPr>
                        </m:sSubPr>
                        <m:e>
                          <m:r>
                            <a:rPr lang="en-CA" sz="1200" b="0" i="1" smtClean="0">
                              <a:latin typeface="Cambria Math" panose="02040503050406030204" pitchFamily="18" charset="0"/>
                            </a:rPr>
                            <m:t>𝑓</m:t>
                          </m:r>
                        </m:e>
                        <m:sub>
                          <m:r>
                            <a:rPr lang="en-CA" sz="1200" b="0" i="1" smtClean="0">
                              <a:latin typeface="Cambria Math" panose="02040503050406030204" pitchFamily="18" charset="0"/>
                            </a:rPr>
                            <m:t>2</m:t>
                          </m:r>
                        </m:sub>
                      </m:sSub>
                      <m:r>
                        <a:rPr lang="en-CA" sz="1200" b="0" i="1" smtClean="0">
                          <a:latin typeface="Cambria Math" panose="02040503050406030204" pitchFamily="18" charset="0"/>
                        </a:rPr>
                        <m:t>=</m:t>
                      </m:r>
                      <m:r>
                        <m:rPr>
                          <m:nor/>
                        </m:rPr>
                        <a:rPr lang="en-CA" sz="1200" i="1" dirty="0" smtClean="0"/>
                        <m:t>22.9677939829733</m:t>
                      </m:r>
                      <m:r>
                        <m:rPr>
                          <m:nor/>
                        </m:rPr>
                        <a:rPr lang="en-CA" sz="1200" b="0" i="1" dirty="0" smtClean="0"/>
                        <m:t>6</m:t>
                      </m:r>
                    </m:oMath>
                  </a14:m>
                  <a:endParaRPr lang="en-CA" sz="1200" i="1"/>
                </a:p>
                <a:p>
                  <a:pPr marL="342900" indent="-342900" algn="just">
                    <a:buFontTx/>
                    <a:buAutoNum type="circleNumDbPlain" startAt="2"/>
                  </a:pPr>
                  <a:r>
                    <a:rPr lang="en-CA" sz="1200" i="1"/>
                    <a:t> </a:t>
                  </a:r>
                  <a14:m>
                    <m:oMath xmlns:m="http://schemas.openxmlformats.org/officeDocument/2006/math">
                      <m:r>
                        <m:rPr>
                          <m:nor/>
                        </m:rPr>
                        <a:rPr lang="en-CA" sz="1200" i="1" dirty="0" smtClean="0"/>
                        <m:t>̂</m:t>
                      </m:r>
                      <m:r>
                        <a:rPr lang="en-CA" sz="1200" b="0" i="1" dirty="0" smtClean="0">
                          <a:latin typeface="Cambria Math" panose="02040503050406030204" pitchFamily="18" charset="0"/>
                        </a:rPr>
                        <m:t>𝑝</m:t>
                      </m:r>
                      <m:r>
                        <a:rPr lang="en-CA" sz="1200" b="0" i="1" smtClean="0">
                          <a:latin typeface="Cambria Math" panose="02040503050406030204" pitchFamily="18" charset="0"/>
                        </a:rPr>
                        <m:t>=</m:t>
                      </m:r>
                      <m:r>
                        <m:rPr>
                          <m:nor/>
                        </m:rPr>
                        <a:rPr lang="en-CA" sz="1200" b="0" i="1" dirty="0" smtClean="0"/>
                        <m:t>2.4481</m:t>
                      </m:r>
                    </m:oMath>
                  </a14:m>
                  <a:endParaRPr lang="en-CA" sz="1200" b="0" i="1">
                    <a:latin typeface="Cambria Math" panose="02040503050406030204" pitchFamily="18" charset="0"/>
                  </a:endParaRPr>
                </a:p>
                <a:p>
                  <a:pPr marL="342900" indent="-342900" algn="just">
                    <a:buFontTx/>
                    <a:buAutoNum type="circleNumDbPlain" startAt="2"/>
                  </a:pPr>
                  <a:r>
                    <a:rPr lang="en-CA" sz="1200" i="1"/>
                    <a:t> </a:t>
                  </a:r>
                  <a14:m>
                    <m:oMath xmlns:m="http://schemas.openxmlformats.org/officeDocument/2006/math">
                      <m:d>
                        <m:dPr>
                          <m:begChr m:val="|"/>
                          <m:endChr m:val="|"/>
                          <m:ctrlPr>
                            <a:rPr lang="en-CA" sz="1200" i="1" smtClean="0">
                              <a:latin typeface="Cambria Math" panose="02040503050406030204" pitchFamily="18" charset="0"/>
                            </a:rPr>
                          </m:ctrlPr>
                        </m:dPr>
                        <m:e>
                          <m:f>
                            <m:fPr>
                              <m:ctrlPr>
                                <a:rPr lang="en-CA" sz="1200" i="1" smtClean="0">
                                  <a:latin typeface="Cambria Math" panose="02040503050406030204" pitchFamily="18" charset="0"/>
                                </a:rPr>
                              </m:ctrlPr>
                            </m:fPr>
                            <m:num>
                              <m:r>
                                <m:rPr>
                                  <m:nor/>
                                </m:rPr>
                                <a:rPr lang="en-CA" sz="1200" i="1" dirty="0" smtClean="0"/>
                                <m:t>̂</m:t>
                              </m:r>
                              <m:r>
                                <a:rPr lang="en-CA" sz="1200" b="0" i="1" dirty="0" smtClean="0">
                                  <a:latin typeface="Cambria Math" panose="02040503050406030204" pitchFamily="18" charset="0"/>
                                </a:rPr>
                                <m:t>𝑝</m:t>
                              </m:r>
                              <m:r>
                                <a:rPr lang="en-CA" sz="1200" b="0" i="1" dirty="0" smtClean="0">
                                  <a:latin typeface="Cambria Math" panose="02040503050406030204" pitchFamily="18" charset="0"/>
                                </a:rPr>
                                <m:t>−</m:t>
                              </m:r>
                              <m:sSub>
                                <m:sSubPr>
                                  <m:ctrlPr>
                                    <a:rPr lang="en-CA" sz="1200" b="0" i="1" dirty="0" smtClean="0">
                                      <a:latin typeface="Cambria Math" panose="02040503050406030204" pitchFamily="18" charset="0"/>
                                    </a:rPr>
                                  </m:ctrlPr>
                                </m:sSubPr>
                                <m:e>
                                  <m:r>
                                    <a:rPr lang="en-CA" sz="1200" b="0" i="1" dirty="0" smtClean="0">
                                      <a:latin typeface="Cambria Math" panose="02040503050406030204" pitchFamily="18" charset="0"/>
                                    </a:rPr>
                                    <m:t>𝑝</m:t>
                                  </m:r>
                                </m:e>
                                <m:sub>
                                  <m:r>
                                    <a:rPr lang="en-CA" sz="1200" b="0" i="1" dirty="0" smtClean="0">
                                      <a:latin typeface="Cambria Math" panose="02040503050406030204" pitchFamily="18" charset="0"/>
                                    </a:rPr>
                                    <m:t>𝑓</m:t>
                                  </m:r>
                                </m:sub>
                              </m:sSub>
                            </m:num>
                            <m:den>
                              <m:sSub>
                                <m:sSubPr>
                                  <m:ctrlPr>
                                    <a:rPr lang="en-CA" sz="1200" b="0" i="1" dirty="0" smtClean="0">
                                      <a:latin typeface="Cambria Math" panose="02040503050406030204" pitchFamily="18" charset="0"/>
                                    </a:rPr>
                                  </m:ctrlPr>
                                </m:sSubPr>
                                <m:e>
                                  <m:r>
                                    <a:rPr lang="en-CA" sz="1200" b="0" i="1" dirty="0" smtClean="0">
                                      <a:latin typeface="Cambria Math" panose="02040503050406030204" pitchFamily="18" charset="0"/>
                                    </a:rPr>
                                    <m:t>𝑝</m:t>
                                  </m:r>
                                </m:e>
                                <m:sub>
                                  <m:r>
                                    <a:rPr lang="en-CA" sz="1200" b="0" i="1" dirty="0" smtClean="0">
                                      <a:latin typeface="Cambria Math" panose="02040503050406030204" pitchFamily="18" charset="0"/>
                                    </a:rPr>
                                    <m:t>𝑓</m:t>
                                  </m:r>
                                </m:sub>
                              </m:sSub>
                            </m:den>
                          </m:f>
                        </m:e>
                      </m:d>
                      <m:r>
                        <a:rPr lang="en-CA" sz="1200" i="1" smtClean="0">
                          <a:latin typeface="Cambria Math" panose="02040503050406030204" pitchFamily="18" charset="0"/>
                          <a:ea typeface="Cambria Math" panose="02040503050406030204" pitchFamily="18" charset="0"/>
                        </a:rPr>
                        <m:t>&gt;</m:t>
                      </m:r>
                      <m:r>
                        <a:rPr lang="en-CA" sz="1200" b="0" i="1" smtClean="0">
                          <a:latin typeface="Cambria Math" panose="02040503050406030204" pitchFamily="18" charset="0"/>
                          <a:ea typeface="Cambria Math" panose="02040503050406030204" pitchFamily="18" charset="0"/>
                        </a:rPr>
                        <m:t>10</m:t>
                      </m:r>
                      <m:r>
                        <a:rPr lang="en-CA" sz="1200" b="0" i="1" smtClean="0">
                          <a:latin typeface="Cambria Math" panose="02040503050406030204" pitchFamily="18" charset="0"/>
                          <a:ea typeface="Cambria Math" panose="02040503050406030204" pitchFamily="18" charset="0"/>
                        </a:rPr>
                        <m:t>%</m:t>
                      </m:r>
                    </m:oMath>
                  </a14:m>
                  <a:endParaRPr lang="en-CA" sz="1200" b="0" i="1">
                    <a:ea typeface="Cambria Math" panose="02040503050406030204" pitchFamily="18" charset="0"/>
                  </a:endParaRPr>
                </a:p>
                <a:p>
                  <a:pPr marL="342900" indent="-342900" algn="just">
                    <a:buFontTx/>
                    <a:buAutoNum type="circleNumDbPlain" startAt="2"/>
                  </a:pPr>
                  <a:r>
                    <a:rPr lang="en-CA" sz="1200" i="1"/>
                    <a:t> </a:t>
                  </a:r>
                  <a14:m>
                    <m:oMath xmlns:m="http://schemas.openxmlformats.org/officeDocument/2006/math">
                      <m:r>
                        <a:rPr lang="en-CA" sz="1200" b="0" i="1" smtClean="0">
                          <a:latin typeface="Cambria Math" panose="02040503050406030204" pitchFamily="18" charset="0"/>
                        </a:rPr>
                        <m:t>𝑝</m:t>
                      </m:r>
                      <m:r>
                        <a:rPr lang="en-CA" sz="1200" b="0" i="1" smtClean="0">
                          <a:latin typeface="Cambria Math" panose="02040503050406030204" pitchFamily="18" charset="0"/>
                        </a:rPr>
                        <m:t>=</m:t>
                      </m:r>
                      <m:r>
                        <a:rPr lang="en-CA" sz="1200" b="0" i="1" smtClean="0">
                          <a:latin typeface="Cambria Math" panose="02040503050406030204" pitchFamily="18" charset="0"/>
                        </a:rPr>
                        <m:t>𝑚𝑖𝑛</m:t>
                      </m:r>
                      <m:d>
                        <m:dPr>
                          <m:ctrlPr>
                            <a:rPr lang="en-CA" sz="1200" b="0" i="1" smtClean="0">
                              <a:latin typeface="Cambria Math" panose="02040503050406030204" pitchFamily="18" charset="0"/>
                            </a:rPr>
                          </m:ctrlPr>
                        </m:dPr>
                        <m:e>
                          <m:r>
                            <a:rPr lang="en-CA" sz="1200" b="0" i="1" smtClean="0">
                              <a:latin typeface="Cambria Math" panose="02040503050406030204" pitchFamily="18" charset="0"/>
                            </a:rPr>
                            <m:t>𝑚𝑎𝑥</m:t>
                          </m:r>
                          <m:d>
                            <m:dPr>
                              <m:ctrlPr>
                                <a:rPr lang="en-CA" sz="1200" b="0" i="1" smtClean="0">
                                  <a:latin typeface="Cambria Math" panose="02040503050406030204" pitchFamily="18" charset="0"/>
                                </a:rPr>
                              </m:ctrlPr>
                            </m:dPr>
                            <m:e>
                              <m:r>
                                <a:rPr lang="en-CA" sz="1200" b="0" i="1" smtClean="0">
                                  <a:latin typeface="Cambria Math" panose="02040503050406030204" pitchFamily="18" charset="0"/>
                                </a:rPr>
                                <m:t>0</m:t>
                              </m:r>
                              <m:r>
                                <a:rPr lang="en-CA" sz="1200" b="0" i="1" smtClean="0">
                                  <a:latin typeface="Cambria Math" panose="02040503050406030204" pitchFamily="18" charset="0"/>
                                </a:rPr>
                                <m:t>.</m:t>
                              </m:r>
                              <m:r>
                                <a:rPr lang="en-CA" sz="1200" b="0" i="1" smtClean="0">
                                  <a:latin typeface="Cambria Math" panose="02040503050406030204" pitchFamily="18" charset="0"/>
                                </a:rPr>
                                <m:t>5</m:t>
                              </m:r>
                              <m:r>
                                <a:rPr lang="en-CA" sz="1200" b="0" i="1" smtClean="0">
                                  <a:latin typeface="Cambria Math" panose="02040503050406030204" pitchFamily="18" charset="0"/>
                                </a:rPr>
                                <m:t>,</m:t>
                              </m:r>
                              <m:r>
                                <m:rPr>
                                  <m:nor/>
                                </m:rPr>
                                <a:rPr lang="en-CA" sz="1200" i="1" dirty="0" smtClean="0"/>
                                <m:t>̂</m:t>
                              </m:r>
                              <m:r>
                                <a:rPr lang="en-CA" sz="1200" b="0" i="1" dirty="0" smtClean="0">
                                  <a:latin typeface="Cambria Math" panose="02040503050406030204" pitchFamily="18" charset="0"/>
                                </a:rPr>
                                <m:t>𝑝</m:t>
                              </m:r>
                            </m:e>
                          </m:d>
                          <m:r>
                            <a:rPr lang="en-CA" sz="1200" b="0" i="1" dirty="0" smtClean="0">
                              <a:latin typeface="Cambria Math" panose="02040503050406030204" pitchFamily="18" charset="0"/>
                            </a:rPr>
                            <m:t>,</m:t>
                          </m:r>
                          <m:sSub>
                            <m:sSubPr>
                              <m:ctrlPr>
                                <a:rPr lang="en-CA" sz="1200" b="0" i="1" dirty="0" smtClean="0">
                                  <a:latin typeface="Cambria Math" panose="02040503050406030204" pitchFamily="18" charset="0"/>
                                </a:rPr>
                              </m:ctrlPr>
                            </m:sSubPr>
                            <m:e>
                              <m:r>
                                <a:rPr lang="en-CA" sz="1200" b="0" i="1" dirty="0" smtClean="0">
                                  <a:latin typeface="Cambria Math" panose="02040503050406030204" pitchFamily="18" charset="0"/>
                                </a:rPr>
                                <m:t>𝑝</m:t>
                              </m:r>
                            </m:e>
                            <m:sub>
                              <m:r>
                                <a:rPr lang="en-CA" sz="1200" b="0" i="1" dirty="0" smtClean="0">
                                  <a:latin typeface="Cambria Math" panose="02040503050406030204" pitchFamily="18" charset="0"/>
                                </a:rPr>
                                <m:t>𝑓</m:t>
                              </m:r>
                            </m:sub>
                          </m:sSub>
                        </m:e>
                      </m:d>
                    </m:oMath>
                  </a14:m>
                  <a:endParaRPr lang="en-CA" sz="1200" i="1"/>
                </a:p>
                <a:p>
                  <a:pPr marL="342900" indent="-342900" algn="just">
                    <a:buFontTx/>
                    <a:buAutoNum type="circleNumDbPlain" startAt="2"/>
                  </a:pPr>
                  <a:r>
                    <a:rPr lang="en-CA" sz="1200" i="1"/>
                    <a:t> </a:t>
                  </a:r>
                  <a14:m>
                    <m:oMath xmlns:m="http://schemas.openxmlformats.org/officeDocument/2006/math">
                      <m:r>
                        <a:rPr lang="en-CA" sz="1200" i="1" smtClean="0">
                          <a:latin typeface="Cambria Math" panose="02040503050406030204" pitchFamily="18" charset="0"/>
                        </a:rPr>
                        <m:t>𝐺</m:t>
                      </m:r>
                      <m:r>
                        <a:rPr lang="en-CA" sz="1200" b="0" i="1" smtClean="0">
                          <a:latin typeface="Cambria Math" panose="02040503050406030204" pitchFamily="18" charset="0"/>
                        </a:rPr>
                        <m:t>𝐶𝐼</m:t>
                      </m:r>
                      <m:r>
                        <a:rPr lang="en-CA" sz="1200" b="0" i="1" smtClean="0">
                          <a:latin typeface="Cambria Math" panose="02040503050406030204" pitchFamily="18" charset="0"/>
                        </a:rPr>
                        <m:t>= ±</m:t>
                      </m:r>
                      <m:f>
                        <m:fPr>
                          <m:ctrlPr>
                            <a:rPr lang="en-CA" sz="1200" b="0" i="1" smtClean="0">
                              <a:latin typeface="Cambria Math" panose="02040503050406030204" pitchFamily="18" charset="0"/>
                              <a:ea typeface="Cambria Math" panose="02040503050406030204" pitchFamily="18" charset="0"/>
                            </a:rPr>
                          </m:ctrlPr>
                        </m:fPr>
                        <m:num>
                          <m:r>
                            <a:rPr lang="en-CA" sz="1200" b="0" i="1" smtClean="0">
                              <a:latin typeface="Cambria Math" panose="02040503050406030204" pitchFamily="18" charset="0"/>
                              <a:ea typeface="Cambria Math" panose="02040503050406030204" pitchFamily="18" charset="0"/>
                            </a:rPr>
                            <m:t>3</m:t>
                          </m:r>
                        </m:num>
                        <m:den>
                          <m:sSup>
                            <m:sSupPr>
                              <m:ctrlPr>
                                <a:rPr lang="en-CA" sz="1200" b="0" i="1" smtClean="0">
                                  <a:latin typeface="Cambria Math" panose="02040503050406030204" pitchFamily="18" charset="0"/>
                                  <a:ea typeface="Cambria Math" panose="02040503050406030204" pitchFamily="18" charset="0"/>
                                </a:rPr>
                              </m:ctrlPr>
                            </m:sSupPr>
                            <m:e>
                              <m:r>
                                <a:rPr lang="en-CA" sz="1200" b="0" i="1" smtClean="0">
                                  <a:latin typeface="Cambria Math" panose="02040503050406030204" pitchFamily="18" charset="0"/>
                                  <a:ea typeface="Cambria Math" panose="02040503050406030204" pitchFamily="18" charset="0"/>
                                </a:rPr>
                                <m:t>𝑟</m:t>
                              </m:r>
                            </m:e>
                            <m:sup>
                              <m:r>
                                <a:rPr lang="en-CA" sz="1200" b="0" i="1" smtClean="0">
                                  <a:latin typeface="Cambria Math" panose="02040503050406030204" pitchFamily="18" charset="0"/>
                                  <a:ea typeface="Cambria Math" panose="02040503050406030204" pitchFamily="18" charset="0"/>
                                </a:rPr>
                                <m:t>𝑝</m:t>
                              </m:r>
                            </m:sup>
                          </m:sSup>
                          <m:r>
                            <a:rPr lang="en-CA" sz="1200" b="0" i="1" smtClean="0">
                              <a:latin typeface="Cambria Math" panose="02040503050406030204" pitchFamily="18" charset="0"/>
                              <a:ea typeface="Cambria Math" panose="02040503050406030204" pitchFamily="18" charset="0"/>
                            </a:rPr>
                            <m:t>−</m:t>
                          </m:r>
                          <m:r>
                            <a:rPr lang="en-CA" sz="1200" b="0" i="1" smtClean="0">
                              <a:latin typeface="Cambria Math" panose="02040503050406030204" pitchFamily="18" charset="0"/>
                              <a:ea typeface="Cambria Math" panose="02040503050406030204" pitchFamily="18" charset="0"/>
                            </a:rPr>
                            <m:t>1</m:t>
                          </m:r>
                        </m:den>
                      </m:f>
                      <m:d>
                        <m:dPr>
                          <m:begChr m:val="|"/>
                          <m:endChr m:val="|"/>
                          <m:ctrlPr>
                            <a:rPr lang="en-CA" sz="1200" b="0" i="1" smtClean="0">
                              <a:latin typeface="Cambria Math" panose="02040503050406030204" pitchFamily="18" charset="0"/>
                              <a:ea typeface="Cambria Math" panose="02040503050406030204" pitchFamily="18" charset="0"/>
                            </a:rPr>
                          </m:ctrlPr>
                        </m:dPr>
                        <m:e>
                          <m:sSub>
                            <m:sSubPr>
                              <m:ctrlPr>
                                <a:rPr lang="en-CA" sz="1200" b="0" i="1" smtClean="0">
                                  <a:latin typeface="Cambria Math" panose="02040503050406030204" pitchFamily="18" charset="0"/>
                                  <a:ea typeface="Cambria Math" panose="02040503050406030204" pitchFamily="18" charset="0"/>
                                </a:rPr>
                              </m:ctrlPr>
                            </m:sSubPr>
                            <m:e>
                              <m:r>
                                <a:rPr lang="en-CA" sz="1200" b="0" i="1" smtClean="0">
                                  <a:latin typeface="Cambria Math" panose="02040503050406030204" pitchFamily="18" charset="0"/>
                                  <a:ea typeface="Cambria Math" panose="02040503050406030204" pitchFamily="18" charset="0"/>
                                </a:rPr>
                                <m:t>𝑓</m:t>
                              </m:r>
                            </m:e>
                            <m:sub>
                              <m:r>
                                <a:rPr lang="en-CA" sz="1200" b="0" i="1" smtClean="0">
                                  <a:latin typeface="Cambria Math" panose="02040503050406030204" pitchFamily="18" charset="0"/>
                                  <a:ea typeface="Cambria Math" panose="02040503050406030204" pitchFamily="18" charset="0"/>
                                </a:rPr>
                                <m:t>2</m:t>
                              </m:r>
                            </m:sub>
                          </m:sSub>
                          <m:r>
                            <a:rPr lang="en-CA" sz="1200" b="0" i="1" smtClean="0">
                              <a:latin typeface="Cambria Math" panose="02040503050406030204" pitchFamily="18" charset="0"/>
                              <a:ea typeface="Cambria Math" panose="02040503050406030204" pitchFamily="18" charset="0"/>
                            </a:rPr>
                            <m:t>−</m:t>
                          </m:r>
                          <m:sSub>
                            <m:sSubPr>
                              <m:ctrlPr>
                                <a:rPr lang="en-CA" sz="1200" b="0" i="1" smtClean="0">
                                  <a:latin typeface="Cambria Math" panose="02040503050406030204" pitchFamily="18" charset="0"/>
                                  <a:ea typeface="Cambria Math" panose="02040503050406030204" pitchFamily="18" charset="0"/>
                                </a:rPr>
                              </m:ctrlPr>
                            </m:sSubPr>
                            <m:e>
                              <m:r>
                                <a:rPr lang="en-CA" sz="1200" b="0" i="1" smtClean="0">
                                  <a:latin typeface="Cambria Math" panose="02040503050406030204" pitchFamily="18" charset="0"/>
                                  <a:ea typeface="Cambria Math" panose="02040503050406030204" pitchFamily="18" charset="0"/>
                                </a:rPr>
                                <m:t>𝑓</m:t>
                              </m:r>
                            </m:e>
                            <m:sub>
                              <m:r>
                                <a:rPr lang="en-CA" sz="1200" b="0" i="1" smtClean="0">
                                  <a:latin typeface="Cambria Math" panose="02040503050406030204" pitchFamily="18" charset="0"/>
                                  <a:ea typeface="Cambria Math" panose="02040503050406030204" pitchFamily="18" charset="0"/>
                                </a:rPr>
                                <m:t>1</m:t>
                              </m:r>
                            </m:sub>
                          </m:sSub>
                        </m:e>
                      </m:d>
                    </m:oMath>
                  </a14:m>
                  <a:endParaRPr lang="en-CA" sz="1200" i="1"/>
                </a:p>
                <a:p>
                  <a:pPr marL="342900" indent="-342900" algn="just">
                    <a:buFontTx/>
                    <a:buAutoNum type="circleNumDbPlain" startAt="2"/>
                  </a:pPr>
                  <a:r>
                    <a:rPr lang="en-CA" sz="1200"/>
                    <a:t> </a:t>
                  </a:r>
                  <a14:m>
                    <m:oMath xmlns:m="http://schemas.openxmlformats.org/officeDocument/2006/math">
                      <m:r>
                        <a:rPr lang="en-CA" sz="1200" i="1" smtClean="0">
                          <a:latin typeface="Cambria Math" panose="02040503050406030204" pitchFamily="18" charset="0"/>
                        </a:rPr>
                        <m:t>𝐺</m:t>
                      </m:r>
                      <m:r>
                        <a:rPr lang="en-CA" sz="1200" b="0" i="1" smtClean="0">
                          <a:latin typeface="Cambria Math" panose="02040503050406030204" pitchFamily="18" charset="0"/>
                        </a:rPr>
                        <m:t>𝐶𝐼</m:t>
                      </m:r>
                      <m:r>
                        <a:rPr lang="en-CA" sz="1200" b="0" i="1" smtClean="0">
                          <a:latin typeface="Cambria Math" panose="02040503050406030204" pitchFamily="18" charset="0"/>
                        </a:rPr>
                        <m:t>=</m:t>
                      </m:r>
                      <m:r>
                        <m:rPr>
                          <m:nor/>
                        </m:rPr>
                        <a:rPr lang="en-CA" sz="1200" i="1" dirty="0" smtClean="0"/>
                        <m:t>0.10840086568166</m:t>
                      </m:r>
                    </m:oMath>
                  </a14:m>
                  <a:endParaRPr lang="en-CA" sz="1200" i="1"/>
                </a:p>
              </p:txBody>
            </p:sp>
          </mc:Choice>
          <mc:Fallback xmlns="">
            <p:sp>
              <p:nvSpPr>
                <p:cNvPr id="23" name="TextBox 22">
                  <a:extLst>
                    <a:ext uri="{FF2B5EF4-FFF2-40B4-BE49-F238E27FC236}">
                      <a16:creationId xmlns:a16="http://schemas.microsoft.com/office/drawing/2014/main" id="{4C00C91D-AB9E-A27C-1255-515BB9F155F0}"/>
                    </a:ext>
                  </a:extLst>
                </p:cNvPr>
                <p:cNvSpPr txBox="1">
                  <a:spLocks noRot="1" noChangeAspect="1" noMove="1" noResize="1" noEditPoints="1" noAdjustHandles="1" noChangeArrowheads="1" noChangeShapeType="1" noTextEdit="1"/>
                </p:cNvSpPr>
                <p:nvPr/>
              </p:nvSpPr>
              <p:spPr>
                <a:xfrm>
                  <a:off x="5038085" y="2850165"/>
                  <a:ext cx="2281797" cy="1853969"/>
                </a:xfrm>
                <a:prstGeom prst="rect">
                  <a:avLst/>
                </a:prstGeom>
                <a:blipFill>
                  <a:blip r:embed="rId11"/>
                  <a:stretch>
                    <a:fillRect b="-164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C33D850-48C8-1F43-0E70-68EB173A688E}"/>
                    </a:ext>
                  </a:extLst>
                </p:cNvPr>
                <p:cNvSpPr txBox="1"/>
                <p:nvPr/>
              </p:nvSpPr>
              <p:spPr>
                <a:xfrm>
                  <a:off x="7341177" y="2857289"/>
                  <a:ext cx="2281797" cy="1853969"/>
                </a:xfrm>
                <a:prstGeom prst="rect">
                  <a:avLst/>
                </a:prstGeom>
                <a:noFill/>
              </p:spPr>
              <p:txBody>
                <a:bodyPr wrap="square" rtlCol="0">
                  <a:spAutoFit/>
                </a:bodyPr>
                <a:lstStyle/>
                <a:p>
                  <a:pPr marL="342900" indent="-342900" algn="just">
                    <a:buFontTx/>
                    <a:buAutoNum type="circleNumDbPlain"/>
                  </a:pPr>
                  <a:r>
                    <a:rPr lang="en-CA" sz="1200" i="1"/>
                    <a:t> </a:t>
                  </a:r>
                  <a14:m>
                    <m:oMath xmlns:m="http://schemas.openxmlformats.org/officeDocument/2006/math">
                      <m:sSub>
                        <m:sSubPr>
                          <m:ctrlPr>
                            <a:rPr lang="en-CA" sz="1200" i="1">
                              <a:latin typeface="Cambria Math" panose="02040503050406030204" pitchFamily="18" charset="0"/>
                            </a:rPr>
                          </m:ctrlPr>
                        </m:sSubPr>
                        <m:e>
                          <m:r>
                            <a:rPr lang="en-CA" sz="1200" i="1">
                              <a:latin typeface="Cambria Math" panose="02040503050406030204" pitchFamily="18" charset="0"/>
                            </a:rPr>
                            <m:t>𝑝</m:t>
                          </m:r>
                        </m:e>
                        <m:sub>
                          <m:r>
                            <a:rPr lang="en-CA" sz="1200" i="1">
                              <a:latin typeface="Cambria Math" panose="02040503050406030204" pitchFamily="18" charset="0"/>
                            </a:rPr>
                            <m:t>𝑓</m:t>
                          </m:r>
                        </m:sub>
                      </m:sSub>
                      <m:r>
                        <a:rPr lang="en-CA" sz="1200" i="1">
                          <a:latin typeface="Cambria Math" panose="02040503050406030204" pitchFamily="18" charset="0"/>
                        </a:rPr>
                        <m:t>=</m:t>
                      </m:r>
                      <m:r>
                        <m:rPr>
                          <m:nor/>
                        </m:rPr>
                        <a:rPr lang="en-CA" sz="1200" i="1" dirty="0"/>
                        <m:t>2</m:t>
                      </m:r>
                    </m:oMath>
                  </a14:m>
                  <a:endParaRPr lang="en-CA" sz="1200" i="1"/>
                </a:p>
                <a:p>
                  <a:pPr marL="342900" indent="-342900" algn="just">
                    <a:buFontTx/>
                    <a:buAutoNum type="circleNumDbPlain" startAt="2"/>
                  </a:pPr>
                  <a:r>
                    <a:rPr lang="en-CA" sz="1200" b="0" i="1"/>
                    <a:t> </a:t>
                  </a:r>
                  <a14:m>
                    <m:oMath xmlns:m="http://schemas.openxmlformats.org/officeDocument/2006/math">
                      <m:sSub>
                        <m:sSubPr>
                          <m:ctrlPr>
                            <a:rPr lang="en-CA" sz="1200" b="0" i="1" smtClean="0">
                              <a:latin typeface="Cambria Math" panose="02040503050406030204" pitchFamily="18" charset="0"/>
                            </a:rPr>
                          </m:ctrlPr>
                        </m:sSubPr>
                        <m:e>
                          <m:r>
                            <a:rPr lang="en-CA" sz="1200" b="0" i="1" smtClean="0">
                              <a:latin typeface="Cambria Math" panose="02040503050406030204" pitchFamily="18" charset="0"/>
                            </a:rPr>
                            <m:t>𝑓</m:t>
                          </m:r>
                        </m:e>
                        <m:sub>
                          <m:r>
                            <a:rPr lang="en-CA" sz="1200" b="0" i="1" smtClean="0">
                              <a:latin typeface="Cambria Math" panose="02040503050406030204" pitchFamily="18" charset="0"/>
                            </a:rPr>
                            <m:t>1</m:t>
                          </m:r>
                        </m:sub>
                      </m:sSub>
                      <m:r>
                        <a:rPr lang="en-CA" sz="1200" b="0" i="1" smtClean="0">
                          <a:latin typeface="Cambria Math" panose="02040503050406030204" pitchFamily="18" charset="0"/>
                        </a:rPr>
                        <m:t>=</m:t>
                      </m:r>
                      <m:r>
                        <m:rPr>
                          <m:nor/>
                        </m:rPr>
                        <a:rPr lang="en-CA" sz="1200" i="1" dirty="0" smtClean="0"/>
                        <m:t>29.7613664031275</m:t>
                      </m:r>
                      <m:r>
                        <m:rPr>
                          <m:nor/>
                        </m:rPr>
                        <a:rPr lang="en-CA" sz="1200" b="0" i="1" dirty="0" smtClean="0"/>
                        <m:t>1</m:t>
                      </m:r>
                    </m:oMath>
                  </a14:m>
                  <a:endParaRPr lang="en-CA" sz="1200" i="1"/>
                </a:p>
                <a:p>
                  <a:pPr marL="342900" indent="-342900" algn="just">
                    <a:buFontTx/>
                    <a:buAutoNum type="circleNumDbPlain" startAt="2"/>
                  </a:pPr>
                  <a:r>
                    <a:rPr lang="en-CA" sz="1200" b="0" i="1"/>
                    <a:t> </a:t>
                  </a:r>
                  <a14:m>
                    <m:oMath xmlns:m="http://schemas.openxmlformats.org/officeDocument/2006/math">
                      <m:sSub>
                        <m:sSubPr>
                          <m:ctrlPr>
                            <a:rPr lang="en-CA" sz="1200" b="0" i="1" smtClean="0">
                              <a:latin typeface="Cambria Math" panose="02040503050406030204" pitchFamily="18" charset="0"/>
                            </a:rPr>
                          </m:ctrlPr>
                        </m:sSubPr>
                        <m:e>
                          <m:r>
                            <a:rPr lang="en-CA" sz="1200" b="0" i="1" smtClean="0">
                              <a:latin typeface="Cambria Math" panose="02040503050406030204" pitchFamily="18" charset="0"/>
                            </a:rPr>
                            <m:t>𝑓</m:t>
                          </m:r>
                        </m:e>
                        <m:sub>
                          <m:r>
                            <a:rPr lang="en-CA" sz="1200" b="0" i="1" smtClean="0">
                              <a:latin typeface="Cambria Math" panose="02040503050406030204" pitchFamily="18" charset="0"/>
                            </a:rPr>
                            <m:t>2</m:t>
                          </m:r>
                        </m:sub>
                      </m:sSub>
                      <m:r>
                        <a:rPr lang="en-CA" sz="1200" b="0" i="1" smtClean="0">
                          <a:latin typeface="Cambria Math" panose="02040503050406030204" pitchFamily="18" charset="0"/>
                        </a:rPr>
                        <m:t>=</m:t>
                      </m:r>
                      <m:r>
                        <m:rPr>
                          <m:nor/>
                        </m:rPr>
                        <a:rPr lang="en-CA" sz="1200" i="1" dirty="0" smtClean="0"/>
                        <m:t>29.9437714082830</m:t>
                      </m:r>
                      <m:r>
                        <m:rPr>
                          <m:nor/>
                        </m:rPr>
                        <a:rPr lang="en-CA" sz="1200" b="0" i="1" dirty="0" smtClean="0"/>
                        <m:t>6</m:t>
                      </m:r>
                    </m:oMath>
                  </a14:m>
                  <a:endParaRPr lang="en-CA" sz="1200" i="1"/>
                </a:p>
                <a:p>
                  <a:pPr marL="342900" indent="-342900" algn="just">
                    <a:buFontTx/>
                    <a:buAutoNum type="circleNumDbPlain" startAt="2"/>
                  </a:pPr>
                  <a:r>
                    <a:rPr lang="en-CA" sz="1200" i="1"/>
                    <a:t> </a:t>
                  </a:r>
                  <a14:m>
                    <m:oMath xmlns:m="http://schemas.openxmlformats.org/officeDocument/2006/math">
                      <m:r>
                        <m:rPr>
                          <m:nor/>
                        </m:rPr>
                        <a:rPr lang="en-CA" sz="1200" i="1" dirty="0" smtClean="0"/>
                        <m:t>̂</m:t>
                      </m:r>
                      <m:r>
                        <a:rPr lang="en-CA" sz="1200" b="0" i="1" dirty="0" smtClean="0">
                          <a:latin typeface="Cambria Math" panose="02040503050406030204" pitchFamily="18" charset="0"/>
                        </a:rPr>
                        <m:t>𝑝</m:t>
                      </m:r>
                      <m:r>
                        <a:rPr lang="en-CA" sz="1200" b="0" i="1" smtClean="0">
                          <a:latin typeface="Cambria Math" panose="02040503050406030204" pitchFamily="18" charset="0"/>
                        </a:rPr>
                        <m:t>=</m:t>
                      </m:r>
                      <m:r>
                        <m:rPr>
                          <m:nor/>
                        </m:rPr>
                        <a:rPr lang="en-CA" sz="1200" i="1" dirty="0" smtClean="0"/>
                        <m:t>2.</m:t>
                      </m:r>
                      <m:r>
                        <m:rPr>
                          <m:nor/>
                        </m:rPr>
                        <a:rPr lang="en-CA" sz="1200" b="0" i="1" dirty="0" smtClean="0"/>
                        <m:t>234</m:t>
                      </m:r>
                      <m:r>
                        <m:rPr>
                          <m:nor/>
                        </m:rPr>
                        <a:rPr lang="en-CA" sz="1200" i="1" dirty="0" smtClean="0"/>
                        <m:t>0</m:t>
                      </m:r>
                    </m:oMath>
                  </a14:m>
                  <a:endParaRPr lang="en-CA" sz="1200" b="0" i="1">
                    <a:latin typeface="Cambria Math" panose="02040503050406030204" pitchFamily="18" charset="0"/>
                  </a:endParaRPr>
                </a:p>
                <a:p>
                  <a:pPr marL="342900" indent="-342900" algn="just">
                    <a:buFontTx/>
                    <a:buAutoNum type="circleNumDbPlain" startAt="2"/>
                  </a:pPr>
                  <a:r>
                    <a:rPr lang="en-CA" sz="1200" i="1"/>
                    <a:t> </a:t>
                  </a:r>
                  <a14:m>
                    <m:oMath xmlns:m="http://schemas.openxmlformats.org/officeDocument/2006/math">
                      <m:d>
                        <m:dPr>
                          <m:begChr m:val="|"/>
                          <m:endChr m:val="|"/>
                          <m:ctrlPr>
                            <a:rPr lang="en-CA" sz="1200" i="1" smtClean="0">
                              <a:latin typeface="Cambria Math" panose="02040503050406030204" pitchFamily="18" charset="0"/>
                            </a:rPr>
                          </m:ctrlPr>
                        </m:dPr>
                        <m:e>
                          <m:f>
                            <m:fPr>
                              <m:ctrlPr>
                                <a:rPr lang="en-CA" sz="1200" i="1" smtClean="0">
                                  <a:latin typeface="Cambria Math" panose="02040503050406030204" pitchFamily="18" charset="0"/>
                                </a:rPr>
                              </m:ctrlPr>
                            </m:fPr>
                            <m:num>
                              <m:r>
                                <m:rPr>
                                  <m:nor/>
                                </m:rPr>
                                <a:rPr lang="en-CA" sz="1200" i="1" dirty="0" smtClean="0"/>
                                <m:t>̂</m:t>
                              </m:r>
                              <m:r>
                                <a:rPr lang="en-CA" sz="1200" b="0" i="1" dirty="0" smtClean="0">
                                  <a:latin typeface="Cambria Math" panose="02040503050406030204" pitchFamily="18" charset="0"/>
                                </a:rPr>
                                <m:t>𝑝</m:t>
                              </m:r>
                              <m:r>
                                <a:rPr lang="en-CA" sz="1200" b="0" i="1" dirty="0" smtClean="0">
                                  <a:latin typeface="Cambria Math" panose="02040503050406030204" pitchFamily="18" charset="0"/>
                                </a:rPr>
                                <m:t>−</m:t>
                              </m:r>
                              <m:sSub>
                                <m:sSubPr>
                                  <m:ctrlPr>
                                    <a:rPr lang="en-CA" sz="1200" b="0" i="1" dirty="0" smtClean="0">
                                      <a:latin typeface="Cambria Math" panose="02040503050406030204" pitchFamily="18" charset="0"/>
                                    </a:rPr>
                                  </m:ctrlPr>
                                </m:sSubPr>
                                <m:e>
                                  <m:r>
                                    <a:rPr lang="en-CA" sz="1200" b="0" i="1" dirty="0" smtClean="0">
                                      <a:latin typeface="Cambria Math" panose="02040503050406030204" pitchFamily="18" charset="0"/>
                                    </a:rPr>
                                    <m:t>𝑝</m:t>
                                  </m:r>
                                </m:e>
                                <m:sub>
                                  <m:r>
                                    <a:rPr lang="en-CA" sz="1200" b="0" i="1" dirty="0" smtClean="0">
                                      <a:latin typeface="Cambria Math" panose="02040503050406030204" pitchFamily="18" charset="0"/>
                                    </a:rPr>
                                    <m:t>𝑓</m:t>
                                  </m:r>
                                </m:sub>
                              </m:sSub>
                            </m:num>
                            <m:den>
                              <m:sSub>
                                <m:sSubPr>
                                  <m:ctrlPr>
                                    <a:rPr lang="en-CA" sz="1200" b="0" i="1" dirty="0" smtClean="0">
                                      <a:latin typeface="Cambria Math" panose="02040503050406030204" pitchFamily="18" charset="0"/>
                                    </a:rPr>
                                  </m:ctrlPr>
                                </m:sSubPr>
                                <m:e>
                                  <m:r>
                                    <a:rPr lang="en-CA" sz="1200" b="0" i="1" dirty="0" smtClean="0">
                                      <a:latin typeface="Cambria Math" panose="02040503050406030204" pitchFamily="18" charset="0"/>
                                    </a:rPr>
                                    <m:t>𝑝</m:t>
                                  </m:r>
                                </m:e>
                                <m:sub>
                                  <m:r>
                                    <a:rPr lang="en-CA" sz="1200" b="0" i="1" dirty="0" smtClean="0">
                                      <a:latin typeface="Cambria Math" panose="02040503050406030204" pitchFamily="18" charset="0"/>
                                    </a:rPr>
                                    <m:t>𝑓</m:t>
                                  </m:r>
                                </m:sub>
                              </m:sSub>
                            </m:den>
                          </m:f>
                        </m:e>
                      </m:d>
                      <m:r>
                        <a:rPr lang="en-CA" sz="1200" i="1" smtClean="0">
                          <a:latin typeface="Cambria Math" panose="02040503050406030204" pitchFamily="18" charset="0"/>
                          <a:ea typeface="Cambria Math" panose="02040503050406030204" pitchFamily="18" charset="0"/>
                        </a:rPr>
                        <m:t>&gt;</m:t>
                      </m:r>
                      <m:r>
                        <a:rPr lang="en-CA" sz="1200" b="0" i="1" smtClean="0">
                          <a:latin typeface="Cambria Math" panose="02040503050406030204" pitchFamily="18" charset="0"/>
                          <a:ea typeface="Cambria Math" panose="02040503050406030204" pitchFamily="18" charset="0"/>
                        </a:rPr>
                        <m:t>10</m:t>
                      </m:r>
                      <m:r>
                        <a:rPr lang="en-CA" sz="1200" b="0" i="1" smtClean="0">
                          <a:latin typeface="Cambria Math" panose="02040503050406030204" pitchFamily="18" charset="0"/>
                          <a:ea typeface="Cambria Math" panose="02040503050406030204" pitchFamily="18" charset="0"/>
                        </a:rPr>
                        <m:t>%</m:t>
                      </m:r>
                    </m:oMath>
                  </a14:m>
                  <a:endParaRPr lang="en-CA" sz="1200" b="0" i="1">
                    <a:ea typeface="Cambria Math" panose="02040503050406030204" pitchFamily="18" charset="0"/>
                  </a:endParaRPr>
                </a:p>
                <a:p>
                  <a:pPr marL="342900" indent="-342900" algn="just">
                    <a:buFontTx/>
                    <a:buAutoNum type="circleNumDbPlain" startAt="2"/>
                  </a:pPr>
                  <a:r>
                    <a:rPr lang="en-CA" sz="1200" i="1"/>
                    <a:t> </a:t>
                  </a:r>
                  <a14:m>
                    <m:oMath xmlns:m="http://schemas.openxmlformats.org/officeDocument/2006/math">
                      <m:r>
                        <a:rPr lang="en-CA" sz="1200" b="0" i="1" smtClean="0">
                          <a:latin typeface="Cambria Math" panose="02040503050406030204" pitchFamily="18" charset="0"/>
                        </a:rPr>
                        <m:t>𝑝</m:t>
                      </m:r>
                      <m:r>
                        <a:rPr lang="en-CA" sz="1200" b="0" i="1" smtClean="0">
                          <a:latin typeface="Cambria Math" panose="02040503050406030204" pitchFamily="18" charset="0"/>
                        </a:rPr>
                        <m:t>=</m:t>
                      </m:r>
                      <m:r>
                        <a:rPr lang="en-CA" sz="1200" b="0" i="1" smtClean="0">
                          <a:latin typeface="Cambria Math" panose="02040503050406030204" pitchFamily="18" charset="0"/>
                        </a:rPr>
                        <m:t>𝑚𝑖𝑛</m:t>
                      </m:r>
                      <m:d>
                        <m:dPr>
                          <m:ctrlPr>
                            <a:rPr lang="en-CA" sz="1200" b="0" i="1" smtClean="0">
                              <a:latin typeface="Cambria Math" panose="02040503050406030204" pitchFamily="18" charset="0"/>
                            </a:rPr>
                          </m:ctrlPr>
                        </m:dPr>
                        <m:e>
                          <m:r>
                            <a:rPr lang="en-CA" sz="1200" b="0" i="1" smtClean="0">
                              <a:latin typeface="Cambria Math" panose="02040503050406030204" pitchFamily="18" charset="0"/>
                            </a:rPr>
                            <m:t>𝑚𝑎𝑥</m:t>
                          </m:r>
                          <m:d>
                            <m:dPr>
                              <m:ctrlPr>
                                <a:rPr lang="en-CA" sz="1200" b="0" i="1" smtClean="0">
                                  <a:latin typeface="Cambria Math" panose="02040503050406030204" pitchFamily="18" charset="0"/>
                                </a:rPr>
                              </m:ctrlPr>
                            </m:dPr>
                            <m:e>
                              <m:r>
                                <a:rPr lang="en-CA" sz="1200" b="0" i="1" smtClean="0">
                                  <a:latin typeface="Cambria Math" panose="02040503050406030204" pitchFamily="18" charset="0"/>
                                </a:rPr>
                                <m:t>0</m:t>
                              </m:r>
                              <m:r>
                                <a:rPr lang="en-CA" sz="1200" b="0" i="1" smtClean="0">
                                  <a:latin typeface="Cambria Math" panose="02040503050406030204" pitchFamily="18" charset="0"/>
                                </a:rPr>
                                <m:t>.</m:t>
                              </m:r>
                              <m:r>
                                <a:rPr lang="en-CA" sz="1200" b="0" i="1" smtClean="0">
                                  <a:latin typeface="Cambria Math" panose="02040503050406030204" pitchFamily="18" charset="0"/>
                                </a:rPr>
                                <m:t>5</m:t>
                              </m:r>
                              <m:r>
                                <a:rPr lang="en-CA" sz="1200" b="0" i="1" smtClean="0">
                                  <a:latin typeface="Cambria Math" panose="02040503050406030204" pitchFamily="18" charset="0"/>
                                </a:rPr>
                                <m:t>,</m:t>
                              </m:r>
                              <m:r>
                                <m:rPr>
                                  <m:nor/>
                                </m:rPr>
                                <a:rPr lang="en-CA" sz="1200" i="1" dirty="0" smtClean="0"/>
                                <m:t>̂</m:t>
                              </m:r>
                              <m:r>
                                <a:rPr lang="en-CA" sz="1200" b="0" i="1" dirty="0" smtClean="0">
                                  <a:latin typeface="Cambria Math" panose="02040503050406030204" pitchFamily="18" charset="0"/>
                                </a:rPr>
                                <m:t>𝑝</m:t>
                              </m:r>
                            </m:e>
                          </m:d>
                          <m:r>
                            <a:rPr lang="en-CA" sz="1200" b="0" i="1" dirty="0" smtClean="0">
                              <a:latin typeface="Cambria Math" panose="02040503050406030204" pitchFamily="18" charset="0"/>
                            </a:rPr>
                            <m:t>,</m:t>
                          </m:r>
                          <m:sSub>
                            <m:sSubPr>
                              <m:ctrlPr>
                                <a:rPr lang="en-CA" sz="1200" b="0" i="1" dirty="0" smtClean="0">
                                  <a:latin typeface="Cambria Math" panose="02040503050406030204" pitchFamily="18" charset="0"/>
                                </a:rPr>
                              </m:ctrlPr>
                            </m:sSubPr>
                            <m:e>
                              <m:r>
                                <a:rPr lang="en-CA" sz="1200" b="0" i="1" dirty="0" smtClean="0">
                                  <a:latin typeface="Cambria Math" panose="02040503050406030204" pitchFamily="18" charset="0"/>
                                </a:rPr>
                                <m:t>𝑝</m:t>
                              </m:r>
                            </m:e>
                            <m:sub>
                              <m:r>
                                <a:rPr lang="en-CA" sz="1200" b="0" i="1" dirty="0" smtClean="0">
                                  <a:latin typeface="Cambria Math" panose="02040503050406030204" pitchFamily="18" charset="0"/>
                                </a:rPr>
                                <m:t>𝑓</m:t>
                              </m:r>
                            </m:sub>
                          </m:sSub>
                        </m:e>
                      </m:d>
                    </m:oMath>
                  </a14:m>
                  <a:endParaRPr lang="en-CA" sz="1200" i="1"/>
                </a:p>
                <a:p>
                  <a:pPr marL="342900" indent="-342900" algn="just">
                    <a:buFontTx/>
                    <a:buAutoNum type="circleNumDbPlain" startAt="2"/>
                  </a:pPr>
                  <a:r>
                    <a:rPr lang="en-CA" sz="1200" i="1"/>
                    <a:t> </a:t>
                  </a:r>
                  <a14:m>
                    <m:oMath xmlns:m="http://schemas.openxmlformats.org/officeDocument/2006/math">
                      <m:r>
                        <a:rPr lang="en-CA" sz="1200" i="1" smtClean="0">
                          <a:latin typeface="Cambria Math" panose="02040503050406030204" pitchFamily="18" charset="0"/>
                        </a:rPr>
                        <m:t>𝐺</m:t>
                      </m:r>
                      <m:r>
                        <a:rPr lang="en-CA" sz="1200" b="0" i="1" smtClean="0">
                          <a:latin typeface="Cambria Math" panose="02040503050406030204" pitchFamily="18" charset="0"/>
                        </a:rPr>
                        <m:t>𝐶𝐼</m:t>
                      </m:r>
                      <m:r>
                        <a:rPr lang="en-CA" sz="1200" b="0" i="1" smtClean="0">
                          <a:latin typeface="Cambria Math" panose="02040503050406030204" pitchFamily="18" charset="0"/>
                        </a:rPr>
                        <m:t>= ±</m:t>
                      </m:r>
                      <m:f>
                        <m:fPr>
                          <m:ctrlPr>
                            <a:rPr lang="en-CA" sz="1200" b="0" i="1" smtClean="0">
                              <a:latin typeface="Cambria Math" panose="02040503050406030204" pitchFamily="18" charset="0"/>
                              <a:ea typeface="Cambria Math" panose="02040503050406030204" pitchFamily="18" charset="0"/>
                            </a:rPr>
                          </m:ctrlPr>
                        </m:fPr>
                        <m:num>
                          <m:r>
                            <a:rPr lang="en-CA" sz="1200" b="0" i="1" smtClean="0">
                              <a:latin typeface="Cambria Math" panose="02040503050406030204" pitchFamily="18" charset="0"/>
                              <a:ea typeface="Cambria Math" panose="02040503050406030204" pitchFamily="18" charset="0"/>
                            </a:rPr>
                            <m:t>3</m:t>
                          </m:r>
                        </m:num>
                        <m:den>
                          <m:sSup>
                            <m:sSupPr>
                              <m:ctrlPr>
                                <a:rPr lang="en-CA" sz="1200" b="0" i="1" smtClean="0">
                                  <a:latin typeface="Cambria Math" panose="02040503050406030204" pitchFamily="18" charset="0"/>
                                  <a:ea typeface="Cambria Math" panose="02040503050406030204" pitchFamily="18" charset="0"/>
                                </a:rPr>
                              </m:ctrlPr>
                            </m:sSupPr>
                            <m:e>
                              <m:r>
                                <a:rPr lang="en-CA" sz="1200" b="0" i="1" smtClean="0">
                                  <a:latin typeface="Cambria Math" panose="02040503050406030204" pitchFamily="18" charset="0"/>
                                  <a:ea typeface="Cambria Math" panose="02040503050406030204" pitchFamily="18" charset="0"/>
                                </a:rPr>
                                <m:t>𝑟</m:t>
                              </m:r>
                            </m:e>
                            <m:sup>
                              <m:r>
                                <a:rPr lang="en-CA" sz="1200" b="0" i="1" smtClean="0">
                                  <a:latin typeface="Cambria Math" panose="02040503050406030204" pitchFamily="18" charset="0"/>
                                  <a:ea typeface="Cambria Math" panose="02040503050406030204" pitchFamily="18" charset="0"/>
                                </a:rPr>
                                <m:t>𝑝</m:t>
                              </m:r>
                            </m:sup>
                          </m:sSup>
                          <m:r>
                            <a:rPr lang="en-CA" sz="1200" b="0" i="1" smtClean="0">
                              <a:latin typeface="Cambria Math" panose="02040503050406030204" pitchFamily="18" charset="0"/>
                              <a:ea typeface="Cambria Math" panose="02040503050406030204" pitchFamily="18" charset="0"/>
                            </a:rPr>
                            <m:t>−</m:t>
                          </m:r>
                          <m:r>
                            <a:rPr lang="en-CA" sz="1200" b="0" i="1" smtClean="0">
                              <a:latin typeface="Cambria Math" panose="02040503050406030204" pitchFamily="18" charset="0"/>
                              <a:ea typeface="Cambria Math" panose="02040503050406030204" pitchFamily="18" charset="0"/>
                            </a:rPr>
                            <m:t>1</m:t>
                          </m:r>
                        </m:den>
                      </m:f>
                      <m:d>
                        <m:dPr>
                          <m:begChr m:val="|"/>
                          <m:endChr m:val="|"/>
                          <m:ctrlPr>
                            <a:rPr lang="en-CA" sz="1200" b="0" i="1" smtClean="0">
                              <a:latin typeface="Cambria Math" panose="02040503050406030204" pitchFamily="18" charset="0"/>
                              <a:ea typeface="Cambria Math" panose="02040503050406030204" pitchFamily="18" charset="0"/>
                            </a:rPr>
                          </m:ctrlPr>
                        </m:dPr>
                        <m:e>
                          <m:sSub>
                            <m:sSubPr>
                              <m:ctrlPr>
                                <a:rPr lang="en-CA" sz="1200" b="0" i="1" smtClean="0">
                                  <a:latin typeface="Cambria Math" panose="02040503050406030204" pitchFamily="18" charset="0"/>
                                  <a:ea typeface="Cambria Math" panose="02040503050406030204" pitchFamily="18" charset="0"/>
                                </a:rPr>
                              </m:ctrlPr>
                            </m:sSubPr>
                            <m:e>
                              <m:r>
                                <a:rPr lang="en-CA" sz="1200" b="0" i="1" smtClean="0">
                                  <a:latin typeface="Cambria Math" panose="02040503050406030204" pitchFamily="18" charset="0"/>
                                  <a:ea typeface="Cambria Math" panose="02040503050406030204" pitchFamily="18" charset="0"/>
                                </a:rPr>
                                <m:t>𝑓</m:t>
                              </m:r>
                            </m:e>
                            <m:sub>
                              <m:r>
                                <a:rPr lang="en-CA" sz="1200" b="0" i="1" smtClean="0">
                                  <a:latin typeface="Cambria Math" panose="02040503050406030204" pitchFamily="18" charset="0"/>
                                  <a:ea typeface="Cambria Math" panose="02040503050406030204" pitchFamily="18" charset="0"/>
                                </a:rPr>
                                <m:t>2</m:t>
                              </m:r>
                            </m:sub>
                          </m:sSub>
                          <m:r>
                            <a:rPr lang="en-CA" sz="1200" b="0" i="1" smtClean="0">
                              <a:latin typeface="Cambria Math" panose="02040503050406030204" pitchFamily="18" charset="0"/>
                              <a:ea typeface="Cambria Math" panose="02040503050406030204" pitchFamily="18" charset="0"/>
                            </a:rPr>
                            <m:t>−</m:t>
                          </m:r>
                          <m:sSub>
                            <m:sSubPr>
                              <m:ctrlPr>
                                <a:rPr lang="en-CA" sz="1200" b="0" i="1" smtClean="0">
                                  <a:latin typeface="Cambria Math" panose="02040503050406030204" pitchFamily="18" charset="0"/>
                                  <a:ea typeface="Cambria Math" panose="02040503050406030204" pitchFamily="18" charset="0"/>
                                </a:rPr>
                              </m:ctrlPr>
                            </m:sSubPr>
                            <m:e>
                              <m:r>
                                <a:rPr lang="en-CA" sz="1200" b="0" i="1" smtClean="0">
                                  <a:latin typeface="Cambria Math" panose="02040503050406030204" pitchFamily="18" charset="0"/>
                                  <a:ea typeface="Cambria Math" panose="02040503050406030204" pitchFamily="18" charset="0"/>
                                </a:rPr>
                                <m:t>𝑓</m:t>
                              </m:r>
                            </m:e>
                            <m:sub>
                              <m:r>
                                <a:rPr lang="en-CA" sz="1200" b="0" i="1" smtClean="0">
                                  <a:latin typeface="Cambria Math" panose="02040503050406030204" pitchFamily="18" charset="0"/>
                                  <a:ea typeface="Cambria Math" panose="02040503050406030204" pitchFamily="18" charset="0"/>
                                </a:rPr>
                                <m:t>1</m:t>
                              </m:r>
                            </m:sub>
                          </m:sSub>
                        </m:e>
                      </m:d>
                    </m:oMath>
                  </a14:m>
                  <a:endParaRPr lang="en-CA" sz="1200" i="1"/>
                </a:p>
                <a:p>
                  <a:pPr marL="342900" indent="-342900" algn="just">
                    <a:buFontTx/>
                    <a:buAutoNum type="circleNumDbPlain" startAt="2"/>
                  </a:pPr>
                  <a:r>
                    <a:rPr lang="en-CA" sz="1200"/>
                    <a:t> </a:t>
                  </a:r>
                  <a14:m>
                    <m:oMath xmlns:m="http://schemas.openxmlformats.org/officeDocument/2006/math">
                      <m:r>
                        <a:rPr lang="en-CA" sz="1200" i="1" smtClean="0">
                          <a:latin typeface="Cambria Math" panose="02040503050406030204" pitchFamily="18" charset="0"/>
                        </a:rPr>
                        <m:t>𝐺</m:t>
                      </m:r>
                      <m:r>
                        <a:rPr lang="en-CA" sz="1200" b="0" i="1" smtClean="0">
                          <a:latin typeface="Cambria Math" panose="02040503050406030204" pitchFamily="18" charset="0"/>
                        </a:rPr>
                        <m:t>𝐶𝐼</m:t>
                      </m:r>
                      <m:r>
                        <a:rPr lang="en-CA" sz="1200" b="0" i="1" smtClean="0">
                          <a:latin typeface="Cambria Math" panose="02040503050406030204" pitchFamily="18" charset="0"/>
                        </a:rPr>
                        <m:t>=</m:t>
                      </m:r>
                      <m:r>
                        <m:rPr>
                          <m:nor/>
                        </m:rPr>
                        <a:rPr lang="en-CA" sz="1200" i="1" dirty="0" smtClean="0"/>
                        <m:t>0.1824050051555</m:t>
                      </m:r>
                    </m:oMath>
                  </a14:m>
                  <a:r>
                    <a:rPr lang="en-CA" sz="1200" i="1"/>
                    <a:t>5</a:t>
                  </a:r>
                </a:p>
              </p:txBody>
            </p:sp>
          </mc:Choice>
          <mc:Fallback xmlns="">
            <p:sp>
              <p:nvSpPr>
                <p:cNvPr id="24" name="TextBox 23">
                  <a:extLst>
                    <a:ext uri="{FF2B5EF4-FFF2-40B4-BE49-F238E27FC236}">
                      <a16:creationId xmlns:a16="http://schemas.microsoft.com/office/drawing/2014/main" id="{3C33D850-48C8-1F43-0E70-68EB173A688E}"/>
                    </a:ext>
                  </a:extLst>
                </p:cNvPr>
                <p:cNvSpPr txBox="1">
                  <a:spLocks noRot="1" noChangeAspect="1" noMove="1" noResize="1" noEditPoints="1" noAdjustHandles="1" noChangeArrowheads="1" noChangeShapeType="1" noTextEdit="1"/>
                </p:cNvSpPr>
                <p:nvPr/>
              </p:nvSpPr>
              <p:spPr>
                <a:xfrm>
                  <a:off x="7341177" y="2857289"/>
                  <a:ext cx="2281797" cy="1853969"/>
                </a:xfrm>
                <a:prstGeom prst="rect">
                  <a:avLst/>
                </a:prstGeom>
                <a:blipFill>
                  <a:blip r:embed="rId12"/>
                  <a:stretch>
                    <a:fillRect b="-164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BBE21C1-F985-769B-0DA1-D69282668AE4}"/>
                    </a:ext>
                  </a:extLst>
                </p:cNvPr>
                <p:cNvSpPr txBox="1"/>
                <p:nvPr/>
              </p:nvSpPr>
              <p:spPr>
                <a:xfrm>
                  <a:off x="9644269" y="2850165"/>
                  <a:ext cx="2281797" cy="1853969"/>
                </a:xfrm>
                <a:prstGeom prst="rect">
                  <a:avLst/>
                </a:prstGeom>
                <a:noFill/>
              </p:spPr>
              <p:txBody>
                <a:bodyPr wrap="square" rtlCol="0">
                  <a:spAutoFit/>
                </a:bodyPr>
                <a:lstStyle/>
                <a:p>
                  <a:pPr marL="342900" indent="-342900" algn="just">
                    <a:buFontTx/>
                    <a:buAutoNum type="circleNumDbPlain"/>
                  </a:pPr>
                  <a:r>
                    <a:rPr lang="en-CA" sz="1200" i="1"/>
                    <a:t> </a:t>
                  </a:r>
                  <a14:m>
                    <m:oMath xmlns:m="http://schemas.openxmlformats.org/officeDocument/2006/math">
                      <m:sSub>
                        <m:sSubPr>
                          <m:ctrlPr>
                            <a:rPr lang="en-CA" sz="1200" i="1">
                              <a:latin typeface="Cambria Math" panose="02040503050406030204" pitchFamily="18" charset="0"/>
                            </a:rPr>
                          </m:ctrlPr>
                        </m:sSubPr>
                        <m:e>
                          <m:r>
                            <a:rPr lang="en-CA" sz="1200" i="1">
                              <a:latin typeface="Cambria Math" panose="02040503050406030204" pitchFamily="18" charset="0"/>
                            </a:rPr>
                            <m:t>𝑝</m:t>
                          </m:r>
                        </m:e>
                        <m:sub>
                          <m:r>
                            <a:rPr lang="en-CA" sz="1200" i="1">
                              <a:latin typeface="Cambria Math" panose="02040503050406030204" pitchFamily="18" charset="0"/>
                            </a:rPr>
                            <m:t>𝑓</m:t>
                          </m:r>
                        </m:sub>
                      </m:sSub>
                      <m:r>
                        <a:rPr lang="en-CA" sz="1200" i="1">
                          <a:latin typeface="Cambria Math" panose="02040503050406030204" pitchFamily="18" charset="0"/>
                        </a:rPr>
                        <m:t>=</m:t>
                      </m:r>
                      <m:r>
                        <m:rPr>
                          <m:nor/>
                        </m:rPr>
                        <a:rPr lang="en-CA" sz="1200" i="1" dirty="0"/>
                        <m:t>2</m:t>
                      </m:r>
                    </m:oMath>
                  </a14:m>
                  <a:endParaRPr lang="en-CA" sz="1200" i="1"/>
                </a:p>
                <a:p>
                  <a:pPr marL="342900" indent="-342900" algn="just">
                    <a:buFontTx/>
                    <a:buAutoNum type="circleNumDbPlain" startAt="2"/>
                  </a:pPr>
                  <a:r>
                    <a:rPr lang="en-CA" sz="1200" b="0" i="1"/>
                    <a:t> </a:t>
                  </a:r>
                  <a14:m>
                    <m:oMath xmlns:m="http://schemas.openxmlformats.org/officeDocument/2006/math">
                      <m:sSub>
                        <m:sSubPr>
                          <m:ctrlPr>
                            <a:rPr lang="en-CA" sz="1200" b="0" i="1" smtClean="0">
                              <a:latin typeface="Cambria Math" panose="02040503050406030204" pitchFamily="18" charset="0"/>
                            </a:rPr>
                          </m:ctrlPr>
                        </m:sSubPr>
                        <m:e>
                          <m:r>
                            <a:rPr lang="en-CA" sz="1200" b="0" i="1" smtClean="0">
                              <a:latin typeface="Cambria Math" panose="02040503050406030204" pitchFamily="18" charset="0"/>
                            </a:rPr>
                            <m:t>𝑓</m:t>
                          </m:r>
                        </m:e>
                        <m:sub>
                          <m:r>
                            <a:rPr lang="en-CA" sz="1200" b="0" i="1" smtClean="0">
                              <a:latin typeface="Cambria Math" panose="02040503050406030204" pitchFamily="18" charset="0"/>
                            </a:rPr>
                            <m:t>1</m:t>
                          </m:r>
                        </m:sub>
                      </m:sSub>
                      <m:r>
                        <a:rPr lang="en-CA" sz="1200" b="0" i="1" smtClean="0">
                          <a:latin typeface="Cambria Math" panose="02040503050406030204" pitchFamily="18" charset="0"/>
                        </a:rPr>
                        <m:t>=</m:t>
                      </m:r>
                      <m:r>
                        <m:rPr>
                          <m:nor/>
                        </m:rPr>
                        <a:rPr lang="en-CA" sz="1200" i="1" dirty="0" smtClean="0"/>
                        <m:t>26.18068416463144</m:t>
                      </m:r>
                    </m:oMath>
                  </a14:m>
                  <a:endParaRPr lang="en-CA" sz="1200" i="1"/>
                </a:p>
                <a:p>
                  <a:pPr marL="342900" indent="-342900" algn="just">
                    <a:buFontTx/>
                    <a:buAutoNum type="circleNumDbPlain" startAt="2"/>
                  </a:pPr>
                  <a:r>
                    <a:rPr lang="en-CA" sz="1200" b="0" i="1"/>
                    <a:t> </a:t>
                  </a:r>
                  <a14:m>
                    <m:oMath xmlns:m="http://schemas.openxmlformats.org/officeDocument/2006/math">
                      <m:sSub>
                        <m:sSubPr>
                          <m:ctrlPr>
                            <a:rPr lang="en-CA" sz="1200" b="0" i="1" smtClean="0">
                              <a:latin typeface="Cambria Math" panose="02040503050406030204" pitchFamily="18" charset="0"/>
                            </a:rPr>
                          </m:ctrlPr>
                        </m:sSubPr>
                        <m:e>
                          <m:r>
                            <a:rPr lang="en-CA" sz="1200" b="0" i="1" smtClean="0">
                              <a:latin typeface="Cambria Math" panose="02040503050406030204" pitchFamily="18" charset="0"/>
                            </a:rPr>
                            <m:t>𝑓</m:t>
                          </m:r>
                        </m:e>
                        <m:sub>
                          <m:r>
                            <a:rPr lang="en-CA" sz="1200" b="0" i="1" smtClean="0">
                              <a:latin typeface="Cambria Math" panose="02040503050406030204" pitchFamily="18" charset="0"/>
                            </a:rPr>
                            <m:t>2</m:t>
                          </m:r>
                        </m:sub>
                      </m:sSub>
                      <m:r>
                        <a:rPr lang="en-CA" sz="1200" b="0" i="1" smtClean="0">
                          <a:latin typeface="Cambria Math" panose="02040503050406030204" pitchFamily="18" charset="0"/>
                        </a:rPr>
                        <m:t>=</m:t>
                      </m:r>
                      <m:r>
                        <m:rPr>
                          <m:nor/>
                        </m:rPr>
                        <a:rPr lang="en-CA" sz="1200" i="1" dirty="0" smtClean="0"/>
                        <m:t>25.751787607154</m:t>
                      </m:r>
                      <m:r>
                        <m:rPr>
                          <m:nor/>
                        </m:rPr>
                        <a:rPr lang="en-CA" sz="1200" b="0" i="1" dirty="0" smtClean="0"/>
                        <m:t>40</m:t>
                      </m:r>
                    </m:oMath>
                  </a14:m>
                  <a:endParaRPr lang="en-CA" sz="1200" i="1"/>
                </a:p>
                <a:p>
                  <a:pPr marL="342900" indent="-342900" algn="just">
                    <a:buFontTx/>
                    <a:buAutoNum type="circleNumDbPlain" startAt="2"/>
                  </a:pPr>
                  <a:r>
                    <a:rPr lang="en-CA" sz="1200" i="1"/>
                    <a:t> </a:t>
                  </a:r>
                  <a14:m>
                    <m:oMath xmlns:m="http://schemas.openxmlformats.org/officeDocument/2006/math">
                      <m:r>
                        <m:rPr>
                          <m:nor/>
                        </m:rPr>
                        <a:rPr lang="en-CA" sz="1200" i="1" dirty="0" smtClean="0"/>
                        <m:t>̂</m:t>
                      </m:r>
                      <m:r>
                        <a:rPr lang="en-CA" sz="1200" b="0" i="1" dirty="0" smtClean="0">
                          <a:latin typeface="Cambria Math" panose="02040503050406030204" pitchFamily="18" charset="0"/>
                        </a:rPr>
                        <m:t>𝑝</m:t>
                      </m:r>
                      <m:r>
                        <a:rPr lang="en-CA" sz="1200" b="0" i="1" smtClean="0">
                          <a:latin typeface="Cambria Math" panose="02040503050406030204" pitchFamily="18" charset="0"/>
                        </a:rPr>
                        <m:t>=</m:t>
                      </m:r>
                      <m:r>
                        <m:rPr>
                          <m:nor/>
                        </m:rPr>
                        <a:rPr lang="en-CA" sz="1200" i="1" dirty="0" smtClean="0"/>
                        <m:t>1</m:t>
                      </m:r>
                      <m:r>
                        <m:rPr>
                          <m:nor/>
                        </m:rPr>
                        <a:rPr lang="en-CA" sz="1200" b="0" i="1" dirty="0" smtClean="0"/>
                        <m:t>.4635</m:t>
                      </m:r>
                    </m:oMath>
                  </a14:m>
                  <a:endParaRPr lang="en-CA" sz="1200" b="0" i="1"/>
                </a:p>
                <a:p>
                  <a:pPr marL="342900" indent="-342900" algn="just">
                    <a:buFontTx/>
                    <a:buAutoNum type="circleNumDbPlain" startAt="2"/>
                  </a:pPr>
                  <a:r>
                    <a:rPr lang="en-CA" sz="1200" i="1"/>
                    <a:t> </a:t>
                  </a:r>
                  <a14:m>
                    <m:oMath xmlns:m="http://schemas.openxmlformats.org/officeDocument/2006/math">
                      <m:d>
                        <m:dPr>
                          <m:begChr m:val="|"/>
                          <m:endChr m:val="|"/>
                          <m:ctrlPr>
                            <a:rPr lang="en-CA" sz="1200" i="1" smtClean="0">
                              <a:latin typeface="Cambria Math" panose="02040503050406030204" pitchFamily="18" charset="0"/>
                            </a:rPr>
                          </m:ctrlPr>
                        </m:dPr>
                        <m:e>
                          <m:f>
                            <m:fPr>
                              <m:ctrlPr>
                                <a:rPr lang="en-CA" sz="1200" i="1" smtClean="0">
                                  <a:latin typeface="Cambria Math" panose="02040503050406030204" pitchFamily="18" charset="0"/>
                                </a:rPr>
                              </m:ctrlPr>
                            </m:fPr>
                            <m:num>
                              <m:r>
                                <m:rPr>
                                  <m:nor/>
                                </m:rPr>
                                <a:rPr lang="en-CA" sz="1200" i="1" dirty="0" smtClean="0"/>
                                <m:t>̂</m:t>
                              </m:r>
                              <m:r>
                                <a:rPr lang="en-CA" sz="1200" b="0" i="1" dirty="0" smtClean="0">
                                  <a:latin typeface="Cambria Math" panose="02040503050406030204" pitchFamily="18" charset="0"/>
                                </a:rPr>
                                <m:t>𝑝</m:t>
                              </m:r>
                              <m:r>
                                <a:rPr lang="en-CA" sz="1200" b="0" i="1" dirty="0" smtClean="0">
                                  <a:latin typeface="Cambria Math" panose="02040503050406030204" pitchFamily="18" charset="0"/>
                                </a:rPr>
                                <m:t>−</m:t>
                              </m:r>
                              <m:sSub>
                                <m:sSubPr>
                                  <m:ctrlPr>
                                    <a:rPr lang="en-CA" sz="1200" b="0" i="1" dirty="0" smtClean="0">
                                      <a:latin typeface="Cambria Math" panose="02040503050406030204" pitchFamily="18" charset="0"/>
                                    </a:rPr>
                                  </m:ctrlPr>
                                </m:sSubPr>
                                <m:e>
                                  <m:r>
                                    <a:rPr lang="en-CA" sz="1200" b="0" i="1" dirty="0" smtClean="0">
                                      <a:latin typeface="Cambria Math" panose="02040503050406030204" pitchFamily="18" charset="0"/>
                                    </a:rPr>
                                    <m:t>𝑝</m:t>
                                  </m:r>
                                </m:e>
                                <m:sub>
                                  <m:r>
                                    <a:rPr lang="en-CA" sz="1200" b="0" i="1" dirty="0" smtClean="0">
                                      <a:latin typeface="Cambria Math" panose="02040503050406030204" pitchFamily="18" charset="0"/>
                                    </a:rPr>
                                    <m:t>𝑓</m:t>
                                  </m:r>
                                </m:sub>
                              </m:sSub>
                            </m:num>
                            <m:den>
                              <m:sSub>
                                <m:sSubPr>
                                  <m:ctrlPr>
                                    <a:rPr lang="en-CA" sz="1200" b="0" i="1" dirty="0" smtClean="0">
                                      <a:latin typeface="Cambria Math" panose="02040503050406030204" pitchFamily="18" charset="0"/>
                                    </a:rPr>
                                  </m:ctrlPr>
                                </m:sSubPr>
                                <m:e>
                                  <m:r>
                                    <a:rPr lang="en-CA" sz="1200" b="0" i="1" dirty="0" smtClean="0">
                                      <a:latin typeface="Cambria Math" panose="02040503050406030204" pitchFamily="18" charset="0"/>
                                    </a:rPr>
                                    <m:t>𝑝</m:t>
                                  </m:r>
                                </m:e>
                                <m:sub>
                                  <m:r>
                                    <a:rPr lang="en-CA" sz="1200" b="0" i="1" dirty="0" smtClean="0">
                                      <a:latin typeface="Cambria Math" panose="02040503050406030204" pitchFamily="18" charset="0"/>
                                    </a:rPr>
                                    <m:t>𝑓</m:t>
                                  </m:r>
                                </m:sub>
                              </m:sSub>
                            </m:den>
                          </m:f>
                        </m:e>
                      </m:d>
                      <m:r>
                        <a:rPr lang="en-CA" sz="1200" i="1" smtClean="0">
                          <a:latin typeface="Cambria Math" panose="02040503050406030204" pitchFamily="18" charset="0"/>
                          <a:ea typeface="Cambria Math" panose="02040503050406030204" pitchFamily="18" charset="0"/>
                        </a:rPr>
                        <m:t>&gt;</m:t>
                      </m:r>
                      <m:r>
                        <a:rPr lang="en-CA" sz="1200" b="0" i="1" smtClean="0">
                          <a:latin typeface="Cambria Math" panose="02040503050406030204" pitchFamily="18" charset="0"/>
                          <a:ea typeface="Cambria Math" panose="02040503050406030204" pitchFamily="18" charset="0"/>
                        </a:rPr>
                        <m:t>10</m:t>
                      </m:r>
                      <m:r>
                        <a:rPr lang="en-CA" sz="1200" b="0" i="1" smtClean="0">
                          <a:latin typeface="Cambria Math" panose="02040503050406030204" pitchFamily="18" charset="0"/>
                          <a:ea typeface="Cambria Math" panose="02040503050406030204" pitchFamily="18" charset="0"/>
                        </a:rPr>
                        <m:t>%</m:t>
                      </m:r>
                    </m:oMath>
                  </a14:m>
                  <a:endParaRPr lang="en-CA" sz="1200" b="0" i="1">
                    <a:ea typeface="Cambria Math" panose="02040503050406030204" pitchFamily="18" charset="0"/>
                  </a:endParaRPr>
                </a:p>
                <a:p>
                  <a:pPr marL="342900" indent="-342900" algn="just">
                    <a:buFontTx/>
                    <a:buAutoNum type="circleNumDbPlain" startAt="2"/>
                  </a:pPr>
                  <a:r>
                    <a:rPr lang="en-CA" sz="1200" i="1"/>
                    <a:t> </a:t>
                  </a:r>
                  <a14:m>
                    <m:oMath xmlns:m="http://schemas.openxmlformats.org/officeDocument/2006/math">
                      <m:r>
                        <a:rPr lang="en-CA" sz="1200" b="0" i="1" smtClean="0">
                          <a:latin typeface="Cambria Math" panose="02040503050406030204" pitchFamily="18" charset="0"/>
                        </a:rPr>
                        <m:t>𝑝</m:t>
                      </m:r>
                      <m:r>
                        <a:rPr lang="en-CA" sz="1200" b="0" i="1" smtClean="0">
                          <a:latin typeface="Cambria Math" panose="02040503050406030204" pitchFamily="18" charset="0"/>
                        </a:rPr>
                        <m:t>=</m:t>
                      </m:r>
                      <m:r>
                        <a:rPr lang="en-CA" sz="1200" b="0" i="1" smtClean="0">
                          <a:latin typeface="Cambria Math" panose="02040503050406030204" pitchFamily="18" charset="0"/>
                        </a:rPr>
                        <m:t>𝑚𝑖𝑛</m:t>
                      </m:r>
                      <m:d>
                        <m:dPr>
                          <m:ctrlPr>
                            <a:rPr lang="en-CA" sz="1200" b="0" i="1" smtClean="0">
                              <a:latin typeface="Cambria Math" panose="02040503050406030204" pitchFamily="18" charset="0"/>
                            </a:rPr>
                          </m:ctrlPr>
                        </m:dPr>
                        <m:e>
                          <m:r>
                            <a:rPr lang="en-CA" sz="1200" b="0" i="1" smtClean="0">
                              <a:latin typeface="Cambria Math" panose="02040503050406030204" pitchFamily="18" charset="0"/>
                            </a:rPr>
                            <m:t>𝑚𝑎𝑥</m:t>
                          </m:r>
                          <m:d>
                            <m:dPr>
                              <m:ctrlPr>
                                <a:rPr lang="en-CA" sz="1200" b="0" i="1" smtClean="0">
                                  <a:latin typeface="Cambria Math" panose="02040503050406030204" pitchFamily="18" charset="0"/>
                                </a:rPr>
                              </m:ctrlPr>
                            </m:dPr>
                            <m:e>
                              <m:r>
                                <a:rPr lang="en-CA" sz="1200" b="0" i="1" smtClean="0">
                                  <a:latin typeface="Cambria Math" panose="02040503050406030204" pitchFamily="18" charset="0"/>
                                </a:rPr>
                                <m:t>0</m:t>
                              </m:r>
                              <m:r>
                                <a:rPr lang="en-CA" sz="1200" b="0" i="1" smtClean="0">
                                  <a:latin typeface="Cambria Math" panose="02040503050406030204" pitchFamily="18" charset="0"/>
                                </a:rPr>
                                <m:t>.</m:t>
                              </m:r>
                              <m:r>
                                <a:rPr lang="en-CA" sz="1200" b="0" i="1" smtClean="0">
                                  <a:latin typeface="Cambria Math" panose="02040503050406030204" pitchFamily="18" charset="0"/>
                                </a:rPr>
                                <m:t>5</m:t>
                              </m:r>
                              <m:r>
                                <a:rPr lang="en-CA" sz="1200" b="0" i="1" smtClean="0">
                                  <a:latin typeface="Cambria Math" panose="02040503050406030204" pitchFamily="18" charset="0"/>
                                </a:rPr>
                                <m:t>,</m:t>
                              </m:r>
                              <m:r>
                                <m:rPr>
                                  <m:nor/>
                                </m:rPr>
                                <a:rPr lang="en-CA" sz="1200" i="1" dirty="0" smtClean="0"/>
                                <m:t>̂</m:t>
                              </m:r>
                              <m:r>
                                <a:rPr lang="en-CA" sz="1200" b="0" i="1" dirty="0" smtClean="0">
                                  <a:latin typeface="Cambria Math" panose="02040503050406030204" pitchFamily="18" charset="0"/>
                                </a:rPr>
                                <m:t>𝑝</m:t>
                              </m:r>
                            </m:e>
                          </m:d>
                          <m:r>
                            <a:rPr lang="en-CA" sz="1200" b="0" i="1" dirty="0" smtClean="0">
                              <a:latin typeface="Cambria Math" panose="02040503050406030204" pitchFamily="18" charset="0"/>
                            </a:rPr>
                            <m:t>,</m:t>
                          </m:r>
                          <m:sSub>
                            <m:sSubPr>
                              <m:ctrlPr>
                                <a:rPr lang="en-CA" sz="1200" b="0" i="1" dirty="0" smtClean="0">
                                  <a:latin typeface="Cambria Math" panose="02040503050406030204" pitchFamily="18" charset="0"/>
                                </a:rPr>
                              </m:ctrlPr>
                            </m:sSubPr>
                            <m:e>
                              <m:r>
                                <a:rPr lang="en-CA" sz="1200" b="0" i="1" dirty="0" smtClean="0">
                                  <a:latin typeface="Cambria Math" panose="02040503050406030204" pitchFamily="18" charset="0"/>
                                </a:rPr>
                                <m:t>𝑝</m:t>
                              </m:r>
                            </m:e>
                            <m:sub>
                              <m:r>
                                <a:rPr lang="en-CA" sz="1200" b="0" i="1" dirty="0" smtClean="0">
                                  <a:latin typeface="Cambria Math" panose="02040503050406030204" pitchFamily="18" charset="0"/>
                                </a:rPr>
                                <m:t>𝑓</m:t>
                              </m:r>
                            </m:sub>
                          </m:sSub>
                        </m:e>
                      </m:d>
                    </m:oMath>
                  </a14:m>
                  <a:endParaRPr lang="en-CA" sz="1200" i="1"/>
                </a:p>
                <a:p>
                  <a:pPr marL="342900" indent="-342900" algn="just">
                    <a:buFontTx/>
                    <a:buAutoNum type="circleNumDbPlain" startAt="2"/>
                  </a:pPr>
                  <a:r>
                    <a:rPr lang="en-CA" sz="1200" i="1"/>
                    <a:t> </a:t>
                  </a:r>
                  <a14:m>
                    <m:oMath xmlns:m="http://schemas.openxmlformats.org/officeDocument/2006/math">
                      <m:r>
                        <a:rPr lang="en-CA" sz="1200" i="1" smtClean="0">
                          <a:latin typeface="Cambria Math" panose="02040503050406030204" pitchFamily="18" charset="0"/>
                        </a:rPr>
                        <m:t>𝐺</m:t>
                      </m:r>
                      <m:r>
                        <a:rPr lang="en-CA" sz="1200" b="0" i="1" smtClean="0">
                          <a:latin typeface="Cambria Math" panose="02040503050406030204" pitchFamily="18" charset="0"/>
                        </a:rPr>
                        <m:t>𝐶𝐼</m:t>
                      </m:r>
                      <m:r>
                        <a:rPr lang="en-CA" sz="1200" b="0" i="1" smtClean="0">
                          <a:latin typeface="Cambria Math" panose="02040503050406030204" pitchFamily="18" charset="0"/>
                        </a:rPr>
                        <m:t>= ±</m:t>
                      </m:r>
                      <m:f>
                        <m:fPr>
                          <m:ctrlPr>
                            <a:rPr lang="en-CA" sz="1200" b="0" i="1" smtClean="0">
                              <a:latin typeface="Cambria Math" panose="02040503050406030204" pitchFamily="18" charset="0"/>
                              <a:ea typeface="Cambria Math" panose="02040503050406030204" pitchFamily="18" charset="0"/>
                            </a:rPr>
                          </m:ctrlPr>
                        </m:fPr>
                        <m:num>
                          <m:r>
                            <a:rPr lang="en-CA" sz="1200" b="0" i="1" smtClean="0">
                              <a:latin typeface="Cambria Math" panose="02040503050406030204" pitchFamily="18" charset="0"/>
                              <a:ea typeface="Cambria Math" panose="02040503050406030204" pitchFamily="18" charset="0"/>
                            </a:rPr>
                            <m:t>3</m:t>
                          </m:r>
                        </m:num>
                        <m:den>
                          <m:sSup>
                            <m:sSupPr>
                              <m:ctrlPr>
                                <a:rPr lang="en-CA" sz="1200" b="0" i="1" smtClean="0">
                                  <a:latin typeface="Cambria Math" panose="02040503050406030204" pitchFamily="18" charset="0"/>
                                  <a:ea typeface="Cambria Math" panose="02040503050406030204" pitchFamily="18" charset="0"/>
                                </a:rPr>
                              </m:ctrlPr>
                            </m:sSupPr>
                            <m:e>
                              <m:r>
                                <a:rPr lang="en-CA" sz="1200" b="0" i="1" smtClean="0">
                                  <a:latin typeface="Cambria Math" panose="02040503050406030204" pitchFamily="18" charset="0"/>
                                  <a:ea typeface="Cambria Math" panose="02040503050406030204" pitchFamily="18" charset="0"/>
                                </a:rPr>
                                <m:t>𝑟</m:t>
                              </m:r>
                            </m:e>
                            <m:sup>
                              <m:r>
                                <a:rPr lang="en-CA" sz="1200" b="0" i="1" smtClean="0">
                                  <a:latin typeface="Cambria Math" panose="02040503050406030204" pitchFamily="18" charset="0"/>
                                  <a:ea typeface="Cambria Math" panose="02040503050406030204" pitchFamily="18" charset="0"/>
                                </a:rPr>
                                <m:t>𝑝</m:t>
                              </m:r>
                            </m:sup>
                          </m:sSup>
                          <m:r>
                            <a:rPr lang="en-CA" sz="1200" b="0" i="1" smtClean="0">
                              <a:latin typeface="Cambria Math" panose="02040503050406030204" pitchFamily="18" charset="0"/>
                              <a:ea typeface="Cambria Math" panose="02040503050406030204" pitchFamily="18" charset="0"/>
                            </a:rPr>
                            <m:t>−</m:t>
                          </m:r>
                          <m:r>
                            <a:rPr lang="en-CA" sz="1200" b="0" i="1" smtClean="0">
                              <a:latin typeface="Cambria Math" panose="02040503050406030204" pitchFamily="18" charset="0"/>
                              <a:ea typeface="Cambria Math" panose="02040503050406030204" pitchFamily="18" charset="0"/>
                            </a:rPr>
                            <m:t>1</m:t>
                          </m:r>
                        </m:den>
                      </m:f>
                      <m:d>
                        <m:dPr>
                          <m:begChr m:val="|"/>
                          <m:endChr m:val="|"/>
                          <m:ctrlPr>
                            <a:rPr lang="en-CA" sz="1200" b="0" i="1" smtClean="0">
                              <a:latin typeface="Cambria Math" panose="02040503050406030204" pitchFamily="18" charset="0"/>
                              <a:ea typeface="Cambria Math" panose="02040503050406030204" pitchFamily="18" charset="0"/>
                            </a:rPr>
                          </m:ctrlPr>
                        </m:dPr>
                        <m:e>
                          <m:sSub>
                            <m:sSubPr>
                              <m:ctrlPr>
                                <a:rPr lang="en-CA" sz="1200" b="0" i="1" smtClean="0">
                                  <a:latin typeface="Cambria Math" panose="02040503050406030204" pitchFamily="18" charset="0"/>
                                  <a:ea typeface="Cambria Math" panose="02040503050406030204" pitchFamily="18" charset="0"/>
                                </a:rPr>
                              </m:ctrlPr>
                            </m:sSubPr>
                            <m:e>
                              <m:r>
                                <a:rPr lang="en-CA" sz="1200" b="0" i="1" smtClean="0">
                                  <a:latin typeface="Cambria Math" panose="02040503050406030204" pitchFamily="18" charset="0"/>
                                  <a:ea typeface="Cambria Math" panose="02040503050406030204" pitchFamily="18" charset="0"/>
                                </a:rPr>
                                <m:t>𝑓</m:t>
                              </m:r>
                            </m:e>
                            <m:sub>
                              <m:r>
                                <a:rPr lang="en-CA" sz="1200" b="0" i="1" smtClean="0">
                                  <a:latin typeface="Cambria Math" panose="02040503050406030204" pitchFamily="18" charset="0"/>
                                  <a:ea typeface="Cambria Math" panose="02040503050406030204" pitchFamily="18" charset="0"/>
                                </a:rPr>
                                <m:t>2</m:t>
                              </m:r>
                            </m:sub>
                          </m:sSub>
                          <m:r>
                            <a:rPr lang="en-CA" sz="1200" b="0" i="1" smtClean="0">
                              <a:latin typeface="Cambria Math" panose="02040503050406030204" pitchFamily="18" charset="0"/>
                              <a:ea typeface="Cambria Math" panose="02040503050406030204" pitchFamily="18" charset="0"/>
                            </a:rPr>
                            <m:t>−</m:t>
                          </m:r>
                          <m:sSub>
                            <m:sSubPr>
                              <m:ctrlPr>
                                <a:rPr lang="en-CA" sz="1200" b="0" i="1" smtClean="0">
                                  <a:latin typeface="Cambria Math" panose="02040503050406030204" pitchFamily="18" charset="0"/>
                                  <a:ea typeface="Cambria Math" panose="02040503050406030204" pitchFamily="18" charset="0"/>
                                </a:rPr>
                              </m:ctrlPr>
                            </m:sSubPr>
                            <m:e>
                              <m:r>
                                <a:rPr lang="en-CA" sz="1200" b="0" i="1" smtClean="0">
                                  <a:latin typeface="Cambria Math" panose="02040503050406030204" pitchFamily="18" charset="0"/>
                                  <a:ea typeface="Cambria Math" panose="02040503050406030204" pitchFamily="18" charset="0"/>
                                </a:rPr>
                                <m:t>𝑓</m:t>
                              </m:r>
                            </m:e>
                            <m:sub>
                              <m:r>
                                <a:rPr lang="en-CA" sz="1200" b="0" i="1" smtClean="0">
                                  <a:latin typeface="Cambria Math" panose="02040503050406030204" pitchFamily="18" charset="0"/>
                                  <a:ea typeface="Cambria Math" panose="02040503050406030204" pitchFamily="18" charset="0"/>
                                </a:rPr>
                                <m:t>1</m:t>
                              </m:r>
                            </m:sub>
                          </m:sSub>
                        </m:e>
                      </m:d>
                    </m:oMath>
                  </a14:m>
                  <a:endParaRPr lang="en-CA" sz="1200" i="1"/>
                </a:p>
                <a:p>
                  <a:pPr marL="342900" indent="-342900" algn="just">
                    <a:buFontTx/>
                    <a:buAutoNum type="circleNumDbPlain" startAt="2"/>
                  </a:pPr>
                  <a:r>
                    <a:rPr lang="en-CA" sz="1200" i="1"/>
                    <a:t> </a:t>
                  </a:r>
                  <a14:m>
                    <m:oMath xmlns:m="http://schemas.openxmlformats.org/officeDocument/2006/math">
                      <m:r>
                        <a:rPr lang="en-CA" sz="1200" i="1" smtClean="0">
                          <a:latin typeface="Cambria Math" panose="02040503050406030204" pitchFamily="18" charset="0"/>
                        </a:rPr>
                        <m:t>𝐺</m:t>
                      </m:r>
                      <m:r>
                        <a:rPr lang="en-CA" sz="1200" b="0" i="1" smtClean="0">
                          <a:latin typeface="Cambria Math" panose="02040503050406030204" pitchFamily="18" charset="0"/>
                        </a:rPr>
                        <m:t>𝐶𝐼</m:t>
                      </m:r>
                      <m:r>
                        <a:rPr lang="en-CA" sz="1200" b="0" i="1" smtClean="0">
                          <a:latin typeface="Cambria Math" panose="02040503050406030204" pitchFamily="18" charset="0"/>
                        </a:rPr>
                        <m:t>=</m:t>
                      </m:r>
                      <m:r>
                        <m:rPr>
                          <m:nor/>
                        </m:rPr>
                        <a:rPr lang="en-CA" sz="1200" i="1" dirty="0" smtClean="0"/>
                        <m:t>0.7320028598295</m:t>
                      </m:r>
                    </m:oMath>
                  </a14:m>
                  <a:r>
                    <a:rPr lang="en-CA" sz="1200" i="1"/>
                    <a:t>8</a:t>
                  </a:r>
                </a:p>
              </p:txBody>
            </p:sp>
          </mc:Choice>
          <mc:Fallback xmlns="">
            <p:sp>
              <p:nvSpPr>
                <p:cNvPr id="25" name="TextBox 24">
                  <a:extLst>
                    <a:ext uri="{FF2B5EF4-FFF2-40B4-BE49-F238E27FC236}">
                      <a16:creationId xmlns:a16="http://schemas.microsoft.com/office/drawing/2014/main" id="{6BBE21C1-F985-769B-0DA1-D69282668AE4}"/>
                    </a:ext>
                  </a:extLst>
                </p:cNvPr>
                <p:cNvSpPr txBox="1">
                  <a:spLocks noRot="1" noChangeAspect="1" noMove="1" noResize="1" noEditPoints="1" noAdjustHandles="1" noChangeArrowheads="1" noChangeShapeType="1" noTextEdit="1"/>
                </p:cNvSpPr>
                <p:nvPr/>
              </p:nvSpPr>
              <p:spPr>
                <a:xfrm>
                  <a:off x="9644269" y="2850165"/>
                  <a:ext cx="2281797" cy="1853969"/>
                </a:xfrm>
                <a:prstGeom prst="rect">
                  <a:avLst/>
                </a:prstGeom>
                <a:blipFill>
                  <a:blip r:embed="rId13"/>
                  <a:stretch>
                    <a:fillRect b="-1645"/>
                  </a:stretch>
                </a:blipFill>
              </p:spPr>
              <p:txBody>
                <a:bodyPr/>
                <a:lstStyle/>
                <a:p>
                  <a:r>
                    <a:rPr lang="en-CA">
                      <a:noFill/>
                    </a:rPr>
                    <a:t> </a:t>
                  </a:r>
                </a:p>
              </p:txBody>
            </p:sp>
          </mc:Fallback>
        </mc:AlternateContent>
      </p:grpSp>
      <p:sp>
        <p:nvSpPr>
          <p:cNvPr id="37" name="Slide Number Placeholder 36">
            <a:extLst>
              <a:ext uri="{FF2B5EF4-FFF2-40B4-BE49-F238E27FC236}">
                <a16:creationId xmlns:a16="http://schemas.microsoft.com/office/drawing/2014/main" id="{A5477E45-99E6-BA7B-60BB-67992380AD93}"/>
              </a:ext>
            </a:extLst>
          </p:cNvPr>
          <p:cNvSpPr>
            <a:spLocks noGrp="1"/>
          </p:cNvSpPr>
          <p:nvPr>
            <p:ph type="sldNum" sz="quarter" idx="12"/>
          </p:nvPr>
        </p:nvSpPr>
        <p:spPr/>
        <p:txBody>
          <a:bodyPr/>
          <a:lstStyle/>
          <a:p>
            <a:fld id="{39C1223B-8CCF-4977-9E71-76A2BF368F2A}" type="slidenum">
              <a:rPr lang="en-CA" smtClean="0"/>
              <a:t>3</a:t>
            </a:fld>
            <a:endParaRPr lang="en-CA" dirty="0"/>
          </a:p>
        </p:txBody>
      </p:sp>
      <p:pic>
        <p:nvPicPr>
          <p:cNvPr id="49" name="Picture 48" descr="A logo with a bee in a gear&#10;&#10;Description automatically generated">
            <a:extLst>
              <a:ext uri="{FF2B5EF4-FFF2-40B4-BE49-F238E27FC236}">
                <a16:creationId xmlns:a16="http://schemas.microsoft.com/office/drawing/2014/main" id="{BEEAEC62-5BE5-0F44-6BEB-1F26881AA69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7235" y="5877671"/>
            <a:ext cx="924485" cy="942975"/>
          </a:xfrm>
          <a:prstGeom prst="rect">
            <a:avLst/>
          </a:prstGeom>
        </p:spPr>
      </p:pic>
    </p:spTree>
    <p:extLst>
      <p:ext uri="{BB962C8B-B14F-4D97-AF65-F5344CB8AC3E}">
        <p14:creationId xmlns:p14="http://schemas.microsoft.com/office/powerpoint/2010/main" val="3232510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9AE55-C355-3250-C735-3BF2183D3501}"/>
            </a:ext>
          </a:extLst>
        </p:cNvPr>
        <p:cNvGrpSpPr/>
        <p:nvPr/>
      </p:nvGrpSpPr>
      <p:grpSpPr>
        <a:xfrm>
          <a:off x="0" y="0"/>
          <a:ext cx="0" cy="0"/>
          <a:chOff x="0" y="0"/>
          <a:chExt cx="0" cy="0"/>
        </a:xfrm>
      </p:grpSpPr>
      <p:sp>
        <p:nvSpPr>
          <p:cNvPr id="28" name="Title 1">
            <a:extLst>
              <a:ext uri="{FF2B5EF4-FFF2-40B4-BE49-F238E27FC236}">
                <a16:creationId xmlns:a16="http://schemas.microsoft.com/office/drawing/2014/main" id="{B64A6F83-B4C9-77D2-2A52-378D104E357D}"/>
              </a:ext>
            </a:extLst>
          </p:cNvPr>
          <p:cNvSpPr txBox="1">
            <a:spLocks/>
          </p:cNvSpPr>
          <p:nvPr/>
        </p:nvSpPr>
        <p:spPr>
          <a:xfrm>
            <a:off x="323850" y="37354"/>
            <a:ext cx="12192000" cy="11457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Bell Gothic Std Black" panose="020B0706020202040204" pitchFamily="34" charset="0"/>
                <a:ea typeface="CMU Sans Serif" panose="02000603000000000000" pitchFamily="2" charset="0"/>
                <a:cs typeface="CMU Sans Serif" panose="02000603000000000000" pitchFamily="2" charset="0"/>
              </a:rPr>
              <a:t>B. INPUT UNCERTAINTY – </a:t>
            </a:r>
            <a:r>
              <a:rPr lang="en-US" sz="2800" b="1" i="1" dirty="0" err="1">
                <a:latin typeface="Bell Gothic Std Black" panose="020B0706020202040204" pitchFamily="34" charset="0"/>
                <a:ea typeface="CMU Sans Serif" panose="02000603000000000000" pitchFamily="2" charset="0"/>
                <a:cs typeface="CMU Sans Serif" panose="02000603000000000000" pitchFamily="2" charset="0"/>
              </a:rPr>
              <a:t>u</a:t>
            </a:r>
            <a:r>
              <a:rPr lang="en-US" sz="2800" b="1" i="1" baseline="-25000" dirty="0" err="1">
                <a:latin typeface="Bell Gothic Std Black" panose="020B0706020202040204" pitchFamily="34" charset="0"/>
                <a:ea typeface="CMU Sans Serif" panose="02000603000000000000" pitchFamily="2" charset="0"/>
                <a:cs typeface="CMU Sans Serif" panose="02000603000000000000" pitchFamily="2" charset="0"/>
              </a:rPr>
              <a:t>input</a:t>
            </a:r>
            <a:endParaRPr lang="en-US" sz="2800" b="1" dirty="0">
              <a:latin typeface="Bell Gothic Std Black" panose="020B0706020202040204" pitchFamily="34" charset="0"/>
              <a:ea typeface="CMU Sans Serif" panose="02000603000000000000" pitchFamily="2" charset="0"/>
              <a:cs typeface="CMU Sans Serif" panose="02000603000000000000" pitchFamily="2" charset="0"/>
            </a:endParaRPr>
          </a:p>
        </p:txBody>
      </p:sp>
      <p:pic>
        <p:nvPicPr>
          <p:cNvPr id="4" name="Picture 3" descr="A logo with a bee in a gear&#10;&#10;Description automatically generated">
            <a:extLst>
              <a:ext uri="{FF2B5EF4-FFF2-40B4-BE49-F238E27FC236}">
                <a16:creationId xmlns:a16="http://schemas.microsoft.com/office/drawing/2014/main" id="{2093C786-EA40-6C3A-5443-A8CE77898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5" y="5877671"/>
            <a:ext cx="924485" cy="942975"/>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EA7065C-802E-2B4B-0925-41CF053C1631}"/>
                  </a:ext>
                </a:extLst>
              </p:cNvPr>
              <p:cNvSpPr txBox="1"/>
              <p:nvPr/>
            </p:nvSpPr>
            <p:spPr>
              <a:xfrm>
                <a:off x="625200" y="1086611"/>
                <a:ext cx="10941600" cy="5612114"/>
              </a:xfrm>
              <a:prstGeom prst="rect">
                <a:avLst/>
              </a:prstGeom>
              <a:noFill/>
            </p:spPr>
            <p:txBody>
              <a:bodyPr wrap="square" rtlCol="0">
                <a:spAutoFit/>
              </a:bodyPr>
              <a:lstStyle/>
              <a:p>
                <a:pPr algn="just"/>
                <a:r>
                  <a:rPr lang="en-CA" sz="1400" dirty="0"/>
                  <a:t>The procedure used for determining the input uncertainty is as follows:</a:t>
                </a:r>
              </a:p>
              <a:p>
                <a:pPr algn="just"/>
                <a:endParaRPr lang="en-CA" sz="1400" dirty="0"/>
              </a:p>
              <a:p>
                <a:pPr marL="342900" indent="-342900" algn="just">
                  <a:buAutoNum type="circleNumDbPlain"/>
                </a:pPr>
                <a:r>
                  <a:rPr lang="en-CA" sz="1400" dirty="0"/>
                  <a:t>Porosity mean = 0.9, Porosity standard deviation =  7.5 </a:t>
                </a:r>
                <a:r>
                  <a:rPr lang="en-CA" sz="1400" dirty="0">
                    <a:cs typeface="Times New Roman" panose="02020603050405020304" pitchFamily="18" charset="0"/>
                  </a:rPr>
                  <a:t>× 10</a:t>
                </a:r>
                <a:r>
                  <a:rPr lang="en-CA" sz="1400" baseline="30000" dirty="0">
                    <a:cs typeface="Times New Roman" panose="02020603050405020304" pitchFamily="18" charset="0"/>
                  </a:rPr>
                  <a:t>-3</a:t>
                </a:r>
                <a:endParaRPr lang="en-CA" sz="1400" dirty="0"/>
              </a:p>
              <a:p>
                <a:pPr marL="342900" indent="-342900" algn="just">
                  <a:buFontTx/>
                  <a:buAutoNum type="circleNumDbPlain"/>
                </a:pPr>
                <a:r>
                  <a:rPr lang="en-CA" sz="1400" dirty="0"/>
                  <a:t>NX = 200, </a:t>
                </a:r>
                <a:r>
                  <a:rPr lang="el-GR" sz="1400" dirty="0"/>
                  <a:t>Δ</a:t>
                </a:r>
                <a:r>
                  <a:rPr lang="en-CA" sz="1400" dirty="0"/>
                  <a:t>x = 1 </a:t>
                </a:r>
                <a:r>
                  <a:rPr lang="el-GR" sz="1400" dirty="0"/>
                  <a:t>μ</a:t>
                </a:r>
                <a:r>
                  <a:rPr lang="en-CA" sz="1400" dirty="0"/>
                  <a:t>m, Pressure loss </a:t>
                </a:r>
                <a:r>
                  <a:rPr lang="el-GR" sz="1400" dirty="0"/>
                  <a:t>Δ</a:t>
                </a:r>
                <a:r>
                  <a:rPr lang="en-CA" sz="1400" dirty="0"/>
                  <a:t>P = 0.1 Pa, Fibre diameter D = 12.5 </a:t>
                </a:r>
                <a:r>
                  <a:rPr lang="el-GR" sz="1400" dirty="0"/>
                  <a:t>μ</a:t>
                </a:r>
                <a:r>
                  <a:rPr lang="en-CA" sz="1400" dirty="0"/>
                  <a:t>m, Fibre diameter STD = 2.85 </a:t>
                </a:r>
                <a:r>
                  <a:rPr lang="el-GR" sz="1400" dirty="0"/>
                  <a:t>μ</a:t>
                </a:r>
                <a:r>
                  <a:rPr lang="en-CA" sz="1400" dirty="0"/>
                  <a:t>m</a:t>
                </a:r>
              </a:p>
              <a:p>
                <a:pPr algn="just"/>
                <a:endParaRPr lang="en-CA" sz="1400" dirty="0"/>
              </a:p>
              <a:p>
                <a:pPr marL="342900" indent="-342900" algn="just">
                  <a:buFont typeface="Arial" panose="020B0604020202020204" pitchFamily="34" charset="0"/>
                  <a:buChar char="•"/>
                </a:pPr>
                <a:r>
                  <a:rPr lang="en-CA" sz="1400" dirty="0"/>
                  <a:t>Simulations were conducted with porosity values ① and constant case parameters ②.</a:t>
                </a:r>
              </a:p>
              <a:p>
                <a:pPr marL="800100" lvl="1" indent="-342900" algn="just">
                  <a:buFont typeface="Arial" panose="020B0604020202020204" pitchFamily="34" charset="0"/>
                  <a:buChar char="•"/>
                </a:pPr>
                <a:r>
                  <a:rPr lang="en-CA" sz="1400" dirty="0"/>
                  <a:t>Seeds 11, 28, 82, 1182, and 8211 were sampled and used to compute the input uncertainty.</a:t>
                </a:r>
              </a:p>
              <a:p>
                <a:pPr lvl="1" algn="just"/>
                <a:endParaRPr lang="en-CA" sz="1400" dirty="0"/>
              </a:p>
              <a:p>
                <a:pPr marL="342900" indent="-342900" algn="just">
                  <a:buFont typeface="Arial" panose="020B0604020202020204" pitchFamily="34" charset="0"/>
                  <a:buChar char="•"/>
                </a:pPr>
                <a:r>
                  <a:rPr lang="en-CA" sz="1400" dirty="0"/>
                  <a:t>Given that porosity has a known mean and standard deviation, the porosity parameter can be sampled in the context of a Monte-Carlo study. The Python function </a:t>
                </a:r>
                <a:r>
                  <a:rPr lang="en-CA" sz="1400" b="1" dirty="0" err="1"/>
                  <a:t>numpy.random.normal</a:t>
                </a:r>
                <a:r>
                  <a:rPr lang="en-CA" sz="1400" dirty="0"/>
                  <a:t> was used to generate 100 samples from the porosity Gaussian distribution.</a:t>
                </a:r>
              </a:p>
              <a:p>
                <a:pPr algn="just"/>
                <a:endParaRPr lang="en-CA" sz="1400" b="1" dirty="0"/>
              </a:p>
              <a:p>
                <a:pPr marL="342900" indent="-342900" algn="just">
                  <a:buFont typeface="Arial" panose="020B0604020202020204" pitchFamily="34" charset="0"/>
                  <a:buChar char="•"/>
                </a:pPr>
                <a:r>
                  <a:rPr lang="en-CA" sz="1400" dirty="0"/>
                  <a:t>LBM simulations were conducted across 500 unique combinations of seed and sampled porosity. The Python script </a:t>
                </a:r>
                <a:r>
                  <a:rPr lang="en-CA" sz="1400" b="1" i="1" dirty="0"/>
                  <a:t>MCS.py</a:t>
                </a:r>
                <a:r>
                  <a:rPr lang="en-CA" sz="1400" dirty="0"/>
                  <a:t> was used to automate the launch of the 500 unique cases.</a:t>
                </a:r>
              </a:p>
              <a:p>
                <a:pPr algn="just"/>
                <a:endParaRPr lang="en-CA" sz="1400" b="1" dirty="0"/>
              </a:p>
              <a:p>
                <a:pPr marL="342900" indent="-342900" algn="just">
                  <a:buFont typeface="Arial" panose="020B0604020202020204" pitchFamily="34" charset="0"/>
                  <a:buChar char="•"/>
                </a:pPr>
                <a:r>
                  <a:rPr lang="en-CA" sz="1400" dirty="0"/>
                  <a:t>The probability density functions were graphed for each seed and for the combined 500 permeability outcomes.</a:t>
                </a:r>
              </a:p>
              <a:p>
                <a:pPr marL="342900" indent="-342900" algn="just">
                  <a:buFont typeface="Arial" panose="020B0604020202020204" pitchFamily="34" charset="0"/>
                  <a:buChar char="•"/>
                </a:pPr>
                <a:endParaRPr lang="en-CA" sz="1400" dirty="0"/>
              </a:p>
              <a:p>
                <a:pPr marL="342900" indent="-342900" algn="just">
                  <a:buFont typeface="Arial" panose="020B0604020202020204" pitchFamily="34" charset="0"/>
                  <a:buChar char="•"/>
                </a:pPr>
                <a:r>
                  <a:rPr lang="en-CA" sz="1400" dirty="0"/>
                  <a:t>The mean and standard deviation is computed from the combined PDF and subsequently used to determine the input uncertainty.</a:t>
                </a:r>
              </a:p>
              <a:p>
                <a:pPr algn="just"/>
                <a:endParaRPr lang="en-CA" sz="1400" dirty="0"/>
              </a:p>
              <a:p>
                <a:pPr algn="just"/>
                <a14:m>
                  <m:oMathPara xmlns:m="http://schemas.openxmlformats.org/officeDocument/2006/math">
                    <m:oMathParaPr>
                      <m:jc m:val="centerGroup"/>
                    </m:oMathParaPr>
                    <m:oMath xmlns:m="http://schemas.openxmlformats.org/officeDocument/2006/math">
                      <m:acc>
                        <m:accPr>
                          <m:chr m:val="̅"/>
                          <m:ctrlPr>
                            <a:rPr lang="en-CA" sz="1400" i="1" smtClean="0">
                              <a:latin typeface="Cambria Math" panose="02040503050406030204" pitchFamily="18" charset="0"/>
                            </a:rPr>
                          </m:ctrlPr>
                        </m:accPr>
                        <m:e>
                          <m:r>
                            <a:rPr lang="en-CA" sz="1400" b="0" i="1" smtClean="0">
                              <a:latin typeface="Cambria Math" panose="02040503050406030204" pitchFamily="18" charset="0"/>
                            </a:rPr>
                            <m:t>𝑆</m:t>
                          </m:r>
                        </m:e>
                      </m:acc>
                      <m:r>
                        <a:rPr lang="en-CA" sz="1400" b="0" i="1" smtClean="0">
                          <a:latin typeface="Cambria Math" panose="02040503050406030204" pitchFamily="18" charset="0"/>
                        </a:rPr>
                        <m:t>=</m:t>
                      </m:r>
                      <m:f>
                        <m:fPr>
                          <m:ctrlPr>
                            <a:rPr lang="en-CA" sz="1400" b="0" i="1" smtClean="0">
                              <a:latin typeface="Cambria Math" panose="02040503050406030204" pitchFamily="18" charset="0"/>
                            </a:rPr>
                          </m:ctrlPr>
                        </m:fPr>
                        <m:num>
                          <m:r>
                            <a:rPr lang="en-CA" sz="1400" b="0" i="1" smtClean="0">
                              <a:latin typeface="Cambria Math" panose="02040503050406030204" pitchFamily="18" charset="0"/>
                            </a:rPr>
                            <m:t>1</m:t>
                          </m:r>
                        </m:num>
                        <m:den>
                          <m:r>
                            <a:rPr lang="en-CA" sz="1400" b="0" i="1" smtClean="0">
                              <a:latin typeface="Cambria Math" panose="02040503050406030204" pitchFamily="18" charset="0"/>
                            </a:rPr>
                            <m:t>𝑛</m:t>
                          </m:r>
                        </m:den>
                      </m:f>
                      <m:nary>
                        <m:naryPr>
                          <m:chr m:val="∑"/>
                          <m:ctrlPr>
                            <a:rPr lang="en-CA" sz="1400" b="0" i="1" smtClean="0">
                              <a:latin typeface="Cambria Math" panose="02040503050406030204" pitchFamily="18" charset="0"/>
                            </a:rPr>
                          </m:ctrlPr>
                        </m:naryPr>
                        <m:sub>
                          <m:r>
                            <m:rPr>
                              <m:brk m:alnAt="23"/>
                            </m:rPr>
                            <a:rPr lang="en-CA" sz="1400" b="0" i="1" smtClean="0">
                              <a:latin typeface="Cambria Math" panose="02040503050406030204" pitchFamily="18" charset="0"/>
                            </a:rPr>
                            <m:t>𝑖</m:t>
                          </m:r>
                          <m:r>
                            <a:rPr lang="en-CA" sz="1400" b="0" i="1" smtClean="0">
                              <a:latin typeface="Cambria Math" panose="02040503050406030204" pitchFamily="18" charset="0"/>
                            </a:rPr>
                            <m:t>=</m:t>
                          </m:r>
                          <m:r>
                            <m:rPr>
                              <m:brk m:alnAt="23"/>
                            </m:rPr>
                            <a:rPr lang="en-CA" sz="1400" b="0" i="1" smtClean="0">
                              <a:latin typeface="Cambria Math" panose="02040503050406030204" pitchFamily="18" charset="0"/>
                            </a:rPr>
                            <m:t>1</m:t>
                          </m:r>
                        </m:sub>
                        <m:sup>
                          <m:r>
                            <a:rPr lang="en-CA" sz="1400" b="0" i="1" smtClean="0">
                              <a:latin typeface="Cambria Math" panose="02040503050406030204" pitchFamily="18" charset="0"/>
                            </a:rPr>
                            <m:t>𝑛</m:t>
                          </m:r>
                        </m:sup>
                        <m:e>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𝑆</m:t>
                              </m:r>
                            </m:e>
                            <m:sub>
                              <m:r>
                                <a:rPr lang="en-CA" sz="1400" b="0" i="1" smtClean="0">
                                  <a:latin typeface="Cambria Math" panose="02040503050406030204" pitchFamily="18" charset="0"/>
                                </a:rPr>
                                <m:t>𝑖</m:t>
                              </m:r>
                            </m:sub>
                          </m:sSub>
                        </m:e>
                      </m:nary>
                    </m:oMath>
                  </m:oMathPara>
                </a14:m>
                <a:endParaRPr lang="en-CA" sz="1400" dirty="0"/>
              </a:p>
              <a:p>
                <a:pPr algn="just"/>
                <a14:m>
                  <m:oMathPara xmlns:m="http://schemas.openxmlformats.org/officeDocument/2006/math">
                    <m:oMathParaPr>
                      <m:jc m:val="centerGroup"/>
                    </m:oMathParaPr>
                    <m:oMath xmlns:m="http://schemas.openxmlformats.org/officeDocument/2006/math">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𝑢</m:t>
                          </m:r>
                        </m:e>
                        <m:sub>
                          <m:r>
                            <a:rPr lang="en-CA" sz="1400" b="0" i="1" smtClean="0">
                              <a:latin typeface="Cambria Math" panose="02040503050406030204" pitchFamily="18" charset="0"/>
                            </a:rPr>
                            <m:t>𝑖𝑛𝑝𝑢𝑡</m:t>
                          </m:r>
                        </m:sub>
                      </m:sSub>
                      <m:r>
                        <a:rPr lang="en-CA" sz="1400" b="0" i="1" smtClean="0">
                          <a:latin typeface="Cambria Math" panose="02040503050406030204" pitchFamily="18" charset="0"/>
                        </a:rPr>
                        <m:t>=</m:t>
                      </m:r>
                      <m:rad>
                        <m:radPr>
                          <m:degHide m:val="on"/>
                          <m:ctrlPr>
                            <a:rPr lang="en-CA" sz="1400" b="0" i="1" smtClean="0">
                              <a:latin typeface="Cambria Math" panose="02040503050406030204" pitchFamily="18" charset="0"/>
                            </a:rPr>
                          </m:ctrlPr>
                        </m:radPr>
                        <m:deg/>
                        <m:e>
                          <m:d>
                            <m:dPr>
                              <m:ctrlPr>
                                <a:rPr lang="en-CA" sz="1400" b="0" i="1" smtClean="0">
                                  <a:latin typeface="Cambria Math" panose="02040503050406030204" pitchFamily="18" charset="0"/>
                                </a:rPr>
                              </m:ctrlPr>
                            </m:dPr>
                            <m:e>
                              <m:f>
                                <m:fPr>
                                  <m:ctrlPr>
                                    <a:rPr lang="en-CA" sz="1400" b="0" i="1" smtClean="0">
                                      <a:latin typeface="Cambria Math" panose="02040503050406030204" pitchFamily="18" charset="0"/>
                                    </a:rPr>
                                  </m:ctrlPr>
                                </m:fPr>
                                <m:num>
                                  <m:r>
                                    <a:rPr lang="en-CA" sz="1400" b="0" i="1" smtClean="0">
                                      <a:latin typeface="Cambria Math" panose="02040503050406030204" pitchFamily="18" charset="0"/>
                                    </a:rPr>
                                    <m:t>1</m:t>
                                  </m:r>
                                </m:num>
                                <m:den>
                                  <m:r>
                                    <a:rPr lang="en-CA" sz="1400" b="0" i="1" smtClean="0">
                                      <a:latin typeface="Cambria Math" panose="02040503050406030204" pitchFamily="18" charset="0"/>
                                    </a:rPr>
                                    <m:t>𝑛</m:t>
                                  </m:r>
                                  <m:r>
                                    <a:rPr lang="en-CA" sz="1400" b="0" i="1" smtClean="0">
                                      <a:latin typeface="Cambria Math" panose="02040503050406030204" pitchFamily="18" charset="0"/>
                                    </a:rPr>
                                    <m:t>−</m:t>
                                  </m:r>
                                  <m:r>
                                    <a:rPr lang="en-CA" sz="1400" b="0" i="1" smtClean="0">
                                      <a:latin typeface="Cambria Math" panose="02040503050406030204" pitchFamily="18" charset="0"/>
                                    </a:rPr>
                                    <m:t>1</m:t>
                                  </m:r>
                                </m:den>
                              </m:f>
                              <m:nary>
                                <m:naryPr>
                                  <m:chr m:val="∑"/>
                                  <m:ctrlPr>
                                    <a:rPr lang="en-CA" sz="1400" b="0" i="1" smtClean="0">
                                      <a:latin typeface="Cambria Math" panose="02040503050406030204" pitchFamily="18" charset="0"/>
                                    </a:rPr>
                                  </m:ctrlPr>
                                </m:naryPr>
                                <m:sub>
                                  <m:r>
                                    <m:rPr>
                                      <m:brk m:alnAt="23"/>
                                    </m:rPr>
                                    <a:rPr lang="en-CA" sz="1400" b="0" i="1" smtClean="0">
                                      <a:latin typeface="Cambria Math" panose="02040503050406030204" pitchFamily="18" charset="0"/>
                                    </a:rPr>
                                    <m:t>𝑖</m:t>
                                  </m:r>
                                  <m:r>
                                    <a:rPr lang="en-CA" sz="1400" b="0" i="1" smtClean="0">
                                      <a:latin typeface="Cambria Math" panose="02040503050406030204" pitchFamily="18" charset="0"/>
                                    </a:rPr>
                                    <m:t>=</m:t>
                                  </m:r>
                                  <m:r>
                                    <m:rPr>
                                      <m:brk m:alnAt="23"/>
                                    </m:rPr>
                                    <a:rPr lang="en-CA" sz="1400" b="0" i="1" smtClean="0">
                                      <a:latin typeface="Cambria Math" panose="02040503050406030204" pitchFamily="18" charset="0"/>
                                    </a:rPr>
                                    <m:t>1</m:t>
                                  </m:r>
                                </m:sub>
                                <m:sup>
                                  <m:r>
                                    <a:rPr lang="en-CA" sz="1400" b="0" i="1" smtClean="0">
                                      <a:latin typeface="Cambria Math" panose="02040503050406030204" pitchFamily="18" charset="0"/>
                                    </a:rPr>
                                    <m:t>𝑛</m:t>
                                  </m:r>
                                </m:sup>
                                <m:e>
                                  <m:sSup>
                                    <m:sSupPr>
                                      <m:ctrlPr>
                                        <a:rPr lang="en-CA" sz="1400" b="0" i="1" smtClean="0">
                                          <a:latin typeface="Cambria Math" panose="02040503050406030204" pitchFamily="18" charset="0"/>
                                        </a:rPr>
                                      </m:ctrlPr>
                                    </m:sSupPr>
                                    <m:e>
                                      <m:d>
                                        <m:dPr>
                                          <m:ctrlPr>
                                            <a:rPr lang="en-CA" sz="1400" b="0" i="1" smtClean="0">
                                              <a:latin typeface="Cambria Math" panose="02040503050406030204" pitchFamily="18" charset="0"/>
                                            </a:rPr>
                                          </m:ctrlPr>
                                        </m:dPr>
                                        <m:e>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𝑆</m:t>
                                              </m:r>
                                            </m:e>
                                            <m:sub>
                                              <m:r>
                                                <a:rPr lang="en-CA" sz="1400" b="0" i="1" smtClean="0">
                                                  <a:latin typeface="Cambria Math" panose="02040503050406030204" pitchFamily="18" charset="0"/>
                                                </a:rPr>
                                                <m:t>𝑖</m:t>
                                              </m:r>
                                            </m:sub>
                                          </m:sSub>
                                          <m:r>
                                            <a:rPr lang="en-CA" sz="1400" b="0" i="1" smtClean="0">
                                              <a:latin typeface="Cambria Math" panose="02040503050406030204" pitchFamily="18" charset="0"/>
                                            </a:rPr>
                                            <m:t>−</m:t>
                                          </m:r>
                                          <m:acc>
                                            <m:accPr>
                                              <m:chr m:val="̅"/>
                                              <m:ctrlPr>
                                                <a:rPr lang="en-CA" sz="1400" i="1" smtClean="0">
                                                  <a:latin typeface="Cambria Math" panose="02040503050406030204" pitchFamily="18" charset="0"/>
                                                </a:rPr>
                                              </m:ctrlPr>
                                            </m:accPr>
                                            <m:e>
                                              <m:r>
                                                <a:rPr lang="en-CA" sz="1400" b="0" i="1" smtClean="0">
                                                  <a:latin typeface="Cambria Math" panose="02040503050406030204" pitchFamily="18" charset="0"/>
                                                </a:rPr>
                                                <m:t>𝑆</m:t>
                                              </m:r>
                                            </m:e>
                                          </m:acc>
                                        </m:e>
                                      </m:d>
                                    </m:e>
                                    <m:sup>
                                      <m:r>
                                        <a:rPr lang="en-CA" sz="1400" b="0" i="1" smtClean="0">
                                          <a:latin typeface="Cambria Math" panose="02040503050406030204" pitchFamily="18" charset="0"/>
                                        </a:rPr>
                                        <m:t>2</m:t>
                                      </m:r>
                                    </m:sup>
                                  </m:sSup>
                                </m:e>
                              </m:nary>
                            </m:e>
                          </m:d>
                        </m:e>
                      </m:rad>
                    </m:oMath>
                  </m:oMathPara>
                </a14:m>
                <a:endParaRPr lang="en-CA" sz="1400" dirty="0"/>
              </a:p>
              <a:p>
                <a:pPr marL="342900" indent="-342900" algn="just">
                  <a:buFont typeface="Arial" panose="020B0604020202020204" pitchFamily="34" charset="0"/>
                  <a:buChar char="•"/>
                </a:pPr>
                <a:endParaRPr lang="en-CA" sz="1400" dirty="0"/>
              </a:p>
            </p:txBody>
          </p:sp>
        </mc:Choice>
        <mc:Fallback xmlns="">
          <p:sp>
            <p:nvSpPr>
              <p:cNvPr id="14" name="TextBox 13">
                <a:extLst>
                  <a:ext uri="{FF2B5EF4-FFF2-40B4-BE49-F238E27FC236}">
                    <a16:creationId xmlns:a16="http://schemas.microsoft.com/office/drawing/2014/main" id="{5EA7065C-802E-2B4B-0925-41CF053C1631}"/>
                  </a:ext>
                </a:extLst>
              </p:cNvPr>
              <p:cNvSpPr txBox="1">
                <a:spLocks noRot="1" noChangeAspect="1" noMove="1" noResize="1" noEditPoints="1" noAdjustHandles="1" noChangeArrowheads="1" noChangeShapeType="1" noTextEdit="1"/>
              </p:cNvSpPr>
              <p:nvPr/>
            </p:nvSpPr>
            <p:spPr>
              <a:xfrm>
                <a:off x="625200" y="1086611"/>
                <a:ext cx="10941600" cy="5612114"/>
              </a:xfrm>
              <a:prstGeom prst="rect">
                <a:avLst/>
              </a:prstGeom>
              <a:blipFill>
                <a:blip r:embed="rId4"/>
                <a:stretch>
                  <a:fillRect l="-167" t="-109" r="-613"/>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018833C7-ADAF-A035-0D2C-C3A73E6F7DB8}"/>
              </a:ext>
            </a:extLst>
          </p:cNvPr>
          <p:cNvSpPr>
            <a:spLocks noGrp="1"/>
          </p:cNvSpPr>
          <p:nvPr>
            <p:ph type="sldNum" sz="quarter" idx="12"/>
          </p:nvPr>
        </p:nvSpPr>
        <p:spPr/>
        <p:txBody>
          <a:bodyPr/>
          <a:lstStyle/>
          <a:p>
            <a:fld id="{39C1223B-8CCF-4977-9E71-76A2BF368F2A}" type="slidenum">
              <a:rPr lang="en-CA" smtClean="0"/>
              <a:t>4</a:t>
            </a:fld>
            <a:endParaRPr lang="en-CA"/>
          </a:p>
        </p:txBody>
      </p:sp>
    </p:spTree>
    <p:extLst>
      <p:ext uri="{BB962C8B-B14F-4D97-AF65-F5344CB8AC3E}">
        <p14:creationId xmlns:p14="http://schemas.microsoft.com/office/powerpoint/2010/main" val="1315718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B4333-E1D2-91C0-E6F3-34C8FF22569E}"/>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5A44A9C-34D9-36E6-09AD-23FBF923745A}"/>
                  </a:ext>
                </a:extLst>
              </p:cNvPr>
              <p:cNvSpPr txBox="1"/>
              <p:nvPr/>
            </p:nvSpPr>
            <p:spPr>
              <a:xfrm>
                <a:off x="625200" y="3429000"/>
                <a:ext cx="10941600" cy="2083584"/>
              </a:xfrm>
              <a:prstGeom prst="rect">
                <a:avLst/>
              </a:prstGeom>
              <a:noFill/>
            </p:spPr>
            <p:txBody>
              <a:bodyPr wrap="square" rtlCol="0">
                <a:spAutoFit/>
              </a:bodyPr>
              <a:lstStyle/>
              <a:p>
                <a:pPr marL="285750" indent="-285750" algn="just">
                  <a:buFont typeface="Arial" panose="020B0604020202020204" pitchFamily="34" charset="0"/>
                  <a:buChar char="•"/>
                </a:pPr>
                <a:r>
                  <a:rPr lang="en-CA" sz="1400" dirty="0"/>
                  <a:t>The mean sample standard deviation across the 500 permeability outcomes:</a:t>
                </a:r>
              </a:p>
              <a:p>
                <a:pPr marL="285750" indent="-285750" algn="just">
                  <a:buFont typeface="Arial" panose="020B0604020202020204" pitchFamily="34" charset="0"/>
                  <a:buChar char="•"/>
                </a:pPr>
                <a:endParaRPr lang="en-CA" sz="1400" dirty="0"/>
              </a:p>
              <a:p>
                <a:pPr algn="just"/>
                <a14:m>
                  <m:oMathPara xmlns:m="http://schemas.openxmlformats.org/officeDocument/2006/math">
                    <m:oMathParaPr>
                      <m:jc m:val="centerGroup"/>
                    </m:oMathParaPr>
                    <m:oMath xmlns:m="http://schemas.openxmlformats.org/officeDocument/2006/math">
                      <m:r>
                        <a:rPr lang="en-CA" sz="1400" b="0" i="1" smtClean="0">
                          <a:latin typeface="Cambria Math" panose="02040503050406030204" pitchFamily="18" charset="0"/>
                          <a:ea typeface="Cambria Math" panose="02040503050406030204" pitchFamily="18" charset="0"/>
                        </a:rPr>
                        <m:t>𝜎</m:t>
                      </m:r>
                      <m:r>
                        <a:rPr lang="en-CA" sz="1400" b="0" i="1" smtClean="0">
                          <a:latin typeface="Cambria Math" panose="02040503050406030204" pitchFamily="18" charset="0"/>
                        </a:rPr>
                        <m:t>=</m:t>
                      </m:r>
                      <m:r>
                        <m:rPr>
                          <m:nor/>
                        </m:rPr>
                        <a:rPr lang="en-CA" sz="1400" i="1" dirty="0" smtClean="0"/>
                        <m:t>5</m:t>
                      </m:r>
                      <m:r>
                        <m:rPr>
                          <m:nor/>
                        </m:rPr>
                        <a:rPr lang="en-CA" sz="1400" i="1" dirty="0" smtClean="0"/>
                        <m:t>.</m:t>
                      </m:r>
                      <m:r>
                        <m:rPr>
                          <m:nor/>
                        </m:rPr>
                        <a:rPr lang="en-CA" sz="1400" i="1" dirty="0" smtClean="0"/>
                        <m:t>35656378956292</m:t>
                      </m:r>
                      <m:r>
                        <a:rPr lang="en-CA" sz="1400" b="0" i="1" dirty="0" smtClean="0">
                          <a:latin typeface="Cambria Math" panose="02040503050406030204" pitchFamily="18" charset="0"/>
                        </a:rPr>
                        <m:t> </m:t>
                      </m:r>
                      <m:r>
                        <a:rPr lang="en-CA" sz="1400" i="1" dirty="0">
                          <a:latin typeface="Cambria Math" panose="02040503050406030204" pitchFamily="18" charset="0"/>
                          <a:ea typeface="Cambria Math" panose="02040503050406030204" pitchFamily="18" charset="0"/>
                        </a:rPr>
                        <m:t>𝜇</m:t>
                      </m:r>
                      <m:sSup>
                        <m:sSupPr>
                          <m:ctrlPr>
                            <a:rPr lang="en-CA" sz="1400" i="1" dirty="0">
                              <a:latin typeface="Cambria Math" panose="02040503050406030204" pitchFamily="18" charset="0"/>
                              <a:ea typeface="Cambria Math" panose="02040503050406030204" pitchFamily="18" charset="0"/>
                            </a:rPr>
                          </m:ctrlPr>
                        </m:sSupPr>
                        <m:e>
                          <m:r>
                            <a:rPr lang="en-CA" sz="1400" i="1" dirty="0">
                              <a:latin typeface="Cambria Math" panose="02040503050406030204" pitchFamily="18" charset="0"/>
                              <a:ea typeface="Cambria Math" panose="02040503050406030204" pitchFamily="18" charset="0"/>
                            </a:rPr>
                            <m:t>𝑚</m:t>
                          </m:r>
                        </m:e>
                        <m:sup>
                          <m:r>
                            <a:rPr lang="en-CA" sz="1400" i="1" dirty="0">
                              <a:latin typeface="Cambria Math" panose="02040503050406030204" pitchFamily="18" charset="0"/>
                              <a:ea typeface="Cambria Math" panose="02040503050406030204" pitchFamily="18" charset="0"/>
                            </a:rPr>
                            <m:t>2</m:t>
                          </m:r>
                        </m:sup>
                      </m:sSup>
                    </m:oMath>
                  </m:oMathPara>
                </a14:m>
                <a:endParaRPr lang="en-CA" sz="1400" dirty="0"/>
              </a:p>
              <a:p>
                <a:pPr algn="just"/>
                <a:endParaRPr lang="en-CA" sz="1400" dirty="0"/>
              </a:p>
              <a:p>
                <a:pPr marL="285750" indent="-285750" algn="just">
                  <a:buFont typeface="Arial" panose="020B0604020202020204" pitchFamily="34" charset="0"/>
                  <a:buChar char="•"/>
                </a:pPr>
                <a:r>
                  <a:rPr lang="en-CA" sz="1400" dirty="0"/>
                  <a:t>The input uncertainty is computed as:</a:t>
                </a:r>
              </a:p>
              <a:p>
                <a:pPr algn="just"/>
                <a14:m>
                  <m:oMathPara xmlns:m="http://schemas.openxmlformats.org/officeDocument/2006/math">
                    <m:oMathParaPr>
                      <m:jc m:val="centerGroup"/>
                    </m:oMathParaPr>
                    <m:oMath xmlns:m="http://schemas.openxmlformats.org/officeDocument/2006/math">
                      <m:sSub>
                        <m:sSubPr>
                          <m:ctrlPr>
                            <a:rPr lang="en-CA" sz="1400" i="1" smtClean="0">
                              <a:latin typeface="Cambria Math" panose="02040503050406030204" pitchFamily="18" charset="0"/>
                            </a:rPr>
                          </m:ctrlPr>
                        </m:sSubPr>
                        <m:e>
                          <m:r>
                            <a:rPr lang="en-CA" sz="1400" b="0" i="1" smtClean="0">
                              <a:latin typeface="Cambria Math" panose="02040503050406030204" pitchFamily="18" charset="0"/>
                            </a:rPr>
                            <m:t>𝑢</m:t>
                          </m:r>
                        </m:e>
                        <m:sub>
                          <m:r>
                            <a:rPr lang="en-CA" sz="1400" b="0" i="1" smtClean="0">
                              <a:latin typeface="Cambria Math" panose="02040503050406030204" pitchFamily="18" charset="0"/>
                            </a:rPr>
                            <m:t>𝑖𝑛𝑝𝑢𝑡</m:t>
                          </m:r>
                        </m:sub>
                      </m:sSub>
                      <m:r>
                        <a:rPr lang="en-CA" sz="1400" b="0" i="1" smtClean="0">
                          <a:latin typeface="Cambria Math" panose="02040503050406030204" pitchFamily="18" charset="0"/>
                        </a:rPr>
                        <m:t>=</m:t>
                      </m:r>
                      <m:r>
                        <a:rPr lang="en-CA" sz="1400" b="0" i="1" smtClean="0">
                          <a:latin typeface="Cambria Math" panose="02040503050406030204" pitchFamily="18" charset="0"/>
                          <a:ea typeface="Cambria Math" panose="02040503050406030204" pitchFamily="18" charset="0"/>
                        </a:rPr>
                        <m:t>𝜎</m:t>
                      </m:r>
                    </m:oMath>
                  </m:oMathPara>
                </a14:m>
                <a:endParaRPr lang="en-CA" sz="1400" dirty="0"/>
              </a:p>
              <a:p>
                <a:pPr algn="just"/>
                <a:endParaRPr lang="en-CA" sz="1400" dirty="0"/>
              </a:p>
              <a:p>
                <a:pPr algn="just"/>
                <a14:m>
                  <m:oMathPara xmlns:m="http://schemas.openxmlformats.org/officeDocument/2006/math">
                    <m:oMathParaPr>
                      <m:jc m:val="centerGroup"/>
                    </m:oMathParaPr>
                    <m:oMath xmlns:m="http://schemas.openxmlformats.org/officeDocument/2006/math">
                      <m:sSub>
                        <m:sSubPr>
                          <m:ctrlPr>
                            <a:rPr lang="en-CA" sz="1400" i="1" smtClean="0">
                              <a:latin typeface="Cambria Math" panose="02040503050406030204" pitchFamily="18" charset="0"/>
                            </a:rPr>
                          </m:ctrlPr>
                        </m:sSubPr>
                        <m:e>
                          <m:r>
                            <a:rPr lang="en-CA" sz="1400" b="0" i="1" smtClean="0">
                              <a:latin typeface="Cambria Math" panose="02040503050406030204" pitchFamily="18" charset="0"/>
                            </a:rPr>
                            <m:t>𝑢</m:t>
                          </m:r>
                        </m:e>
                        <m:sub>
                          <m:r>
                            <a:rPr lang="en-CA" sz="1400" b="0" i="1" smtClean="0">
                              <a:latin typeface="Cambria Math" panose="02040503050406030204" pitchFamily="18" charset="0"/>
                            </a:rPr>
                            <m:t>𝑖𝑛𝑝𝑢𝑡</m:t>
                          </m:r>
                        </m:sub>
                      </m:sSub>
                      <m:r>
                        <a:rPr lang="en-CA" sz="1400" b="0" i="1" smtClean="0">
                          <a:latin typeface="Cambria Math" panose="02040503050406030204" pitchFamily="18" charset="0"/>
                        </a:rPr>
                        <m:t>=</m:t>
                      </m:r>
                      <m:r>
                        <m:rPr>
                          <m:nor/>
                        </m:rPr>
                        <a:rPr lang="en-CA" sz="1400" i="1" dirty="0" smtClean="0"/>
                        <m:t>5</m:t>
                      </m:r>
                      <m:r>
                        <m:rPr>
                          <m:nor/>
                        </m:rPr>
                        <a:rPr lang="en-CA" sz="1400" i="1" dirty="0" smtClean="0"/>
                        <m:t>.</m:t>
                      </m:r>
                      <m:r>
                        <m:rPr>
                          <m:nor/>
                        </m:rPr>
                        <a:rPr lang="en-CA" sz="1400" i="1" dirty="0" smtClean="0"/>
                        <m:t>35656378956292 </m:t>
                      </m:r>
                      <m:r>
                        <a:rPr lang="en-CA" sz="1400" b="0" i="1" dirty="0" smtClean="0">
                          <a:latin typeface="Cambria Math" panose="02040503050406030204" pitchFamily="18" charset="0"/>
                          <a:ea typeface="Cambria Math" panose="02040503050406030204" pitchFamily="18" charset="0"/>
                        </a:rPr>
                        <m:t>𝜇</m:t>
                      </m:r>
                      <m:sSup>
                        <m:sSupPr>
                          <m:ctrlPr>
                            <a:rPr lang="en-CA" sz="1400" b="0" i="1" dirty="0" smtClean="0">
                              <a:latin typeface="Cambria Math" panose="02040503050406030204" pitchFamily="18" charset="0"/>
                              <a:ea typeface="Cambria Math" panose="02040503050406030204" pitchFamily="18" charset="0"/>
                            </a:rPr>
                          </m:ctrlPr>
                        </m:sSupPr>
                        <m:e>
                          <m:r>
                            <a:rPr lang="en-CA" sz="1400" b="0" i="1" dirty="0" smtClean="0">
                              <a:latin typeface="Cambria Math" panose="02040503050406030204" pitchFamily="18" charset="0"/>
                              <a:ea typeface="Cambria Math" panose="02040503050406030204" pitchFamily="18" charset="0"/>
                            </a:rPr>
                            <m:t>𝑚</m:t>
                          </m:r>
                        </m:e>
                        <m:sup>
                          <m:r>
                            <a:rPr lang="en-CA" sz="1400" b="0" i="1" dirty="0" smtClean="0">
                              <a:latin typeface="Cambria Math" panose="02040503050406030204" pitchFamily="18" charset="0"/>
                              <a:ea typeface="Cambria Math" panose="02040503050406030204" pitchFamily="18" charset="0"/>
                            </a:rPr>
                            <m:t>2</m:t>
                          </m:r>
                        </m:sup>
                      </m:sSup>
                    </m:oMath>
                  </m:oMathPara>
                </a14:m>
                <a:endParaRPr lang="en-CA" sz="1400" dirty="0"/>
              </a:p>
              <a:p>
                <a:pPr algn="just"/>
                <a:endParaRPr lang="en-CA" sz="1400" dirty="0"/>
              </a:p>
            </p:txBody>
          </p:sp>
        </mc:Choice>
        <mc:Fallback xmlns="">
          <p:sp>
            <p:nvSpPr>
              <p:cNvPr id="29" name="TextBox 28">
                <a:extLst>
                  <a:ext uri="{FF2B5EF4-FFF2-40B4-BE49-F238E27FC236}">
                    <a16:creationId xmlns:a16="http://schemas.microsoft.com/office/drawing/2014/main" id="{A5A44A9C-34D9-36E6-09AD-23FBF923745A}"/>
                  </a:ext>
                </a:extLst>
              </p:cNvPr>
              <p:cNvSpPr txBox="1">
                <a:spLocks noRot="1" noChangeAspect="1" noMove="1" noResize="1" noEditPoints="1" noAdjustHandles="1" noChangeArrowheads="1" noChangeShapeType="1" noTextEdit="1"/>
              </p:cNvSpPr>
              <p:nvPr/>
            </p:nvSpPr>
            <p:spPr>
              <a:xfrm>
                <a:off x="625200" y="3429000"/>
                <a:ext cx="10941600" cy="2083584"/>
              </a:xfrm>
              <a:prstGeom prst="rect">
                <a:avLst/>
              </a:prstGeom>
              <a:blipFill>
                <a:blip r:embed="rId3"/>
                <a:stretch>
                  <a:fillRect l="-111" t="-587"/>
                </a:stretch>
              </a:blipFill>
            </p:spPr>
            <p:txBody>
              <a:bodyPr/>
              <a:lstStyle/>
              <a:p>
                <a:r>
                  <a:rPr lang="en-CA">
                    <a:noFill/>
                  </a:rPr>
                  <a:t> </a:t>
                </a:r>
              </a:p>
            </p:txBody>
          </p:sp>
        </mc:Fallback>
      </mc:AlternateContent>
      <p:sp>
        <p:nvSpPr>
          <p:cNvPr id="28" name="Title 1">
            <a:extLst>
              <a:ext uri="{FF2B5EF4-FFF2-40B4-BE49-F238E27FC236}">
                <a16:creationId xmlns:a16="http://schemas.microsoft.com/office/drawing/2014/main" id="{23B96702-00FB-6B8B-A074-DBE90AE0346A}"/>
              </a:ext>
            </a:extLst>
          </p:cNvPr>
          <p:cNvSpPr txBox="1">
            <a:spLocks/>
          </p:cNvSpPr>
          <p:nvPr/>
        </p:nvSpPr>
        <p:spPr>
          <a:xfrm>
            <a:off x="323850" y="37354"/>
            <a:ext cx="12192000" cy="11457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Bell Gothic Std Black" panose="020B0706020202040204" pitchFamily="34" charset="0"/>
                <a:ea typeface="CMU Sans Serif" panose="02000603000000000000" pitchFamily="2" charset="0"/>
                <a:cs typeface="CMU Sans Serif" panose="02000603000000000000" pitchFamily="2" charset="0"/>
              </a:rPr>
              <a:t>B. INPUT UNCERTAINTY – </a:t>
            </a:r>
            <a:r>
              <a:rPr lang="en-US" sz="2800" b="1" i="1" dirty="0" err="1">
                <a:latin typeface="Bell Gothic Std Black" panose="020B0706020202040204" pitchFamily="34" charset="0"/>
                <a:ea typeface="CMU Sans Serif" panose="02000603000000000000" pitchFamily="2" charset="0"/>
                <a:cs typeface="CMU Sans Serif" panose="02000603000000000000" pitchFamily="2" charset="0"/>
              </a:rPr>
              <a:t>u</a:t>
            </a:r>
            <a:r>
              <a:rPr lang="en-US" sz="2800" b="1" i="1" baseline="-25000" dirty="0" err="1">
                <a:latin typeface="Bell Gothic Std Black" panose="020B0706020202040204" pitchFamily="34" charset="0"/>
                <a:ea typeface="CMU Sans Serif" panose="02000603000000000000" pitchFamily="2" charset="0"/>
                <a:cs typeface="CMU Sans Serif" panose="02000603000000000000" pitchFamily="2" charset="0"/>
              </a:rPr>
              <a:t>input</a:t>
            </a:r>
            <a:r>
              <a:rPr lang="en-US" sz="2800" b="1" dirty="0">
                <a:latin typeface="Bell Gothic Std Black" panose="020B0706020202040204" pitchFamily="34" charset="0"/>
                <a:ea typeface="CMU Sans Serif" panose="02000603000000000000" pitchFamily="2" charset="0"/>
                <a:cs typeface="CMU Sans Serif" panose="02000603000000000000" pitchFamily="2" charset="0"/>
              </a:rPr>
              <a:t> CONTINUED</a:t>
            </a:r>
          </a:p>
        </p:txBody>
      </p:sp>
      <p:sp>
        <p:nvSpPr>
          <p:cNvPr id="37" name="Slide Number Placeholder 36">
            <a:extLst>
              <a:ext uri="{FF2B5EF4-FFF2-40B4-BE49-F238E27FC236}">
                <a16:creationId xmlns:a16="http://schemas.microsoft.com/office/drawing/2014/main" id="{A5477E45-99E6-BA7B-60BB-67992380AD93}"/>
              </a:ext>
            </a:extLst>
          </p:cNvPr>
          <p:cNvSpPr>
            <a:spLocks noGrp="1"/>
          </p:cNvSpPr>
          <p:nvPr>
            <p:ph type="sldNum" sz="quarter" idx="12"/>
          </p:nvPr>
        </p:nvSpPr>
        <p:spPr/>
        <p:txBody>
          <a:bodyPr/>
          <a:lstStyle/>
          <a:p>
            <a:fld id="{39C1223B-8CCF-4977-9E71-76A2BF368F2A}" type="slidenum">
              <a:rPr lang="en-CA" smtClean="0"/>
              <a:t>5</a:t>
            </a:fld>
            <a:endParaRPr lang="en-CA"/>
          </a:p>
        </p:txBody>
      </p:sp>
      <p:pic>
        <p:nvPicPr>
          <p:cNvPr id="49" name="Picture 48" descr="A logo with a bee in a gear&#10;&#10;Description automatically generated">
            <a:extLst>
              <a:ext uri="{FF2B5EF4-FFF2-40B4-BE49-F238E27FC236}">
                <a16:creationId xmlns:a16="http://schemas.microsoft.com/office/drawing/2014/main" id="{BEEAEC62-5BE5-0F44-6BEB-1F26881AA6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35" y="5877671"/>
            <a:ext cx="924485" cy="942975"/>
          </a:xfrm>
          <a:prstGeom prst="rect">
            <a:avLst/>
          </a:prstGeom>
        </p:spPr>
      </p:pic>
      <p:grpSp>
        <p:nvGrpSpPr>
          <p:cNvPr id="15" name="Group 14">
            <a:extLst>
              <a:ext uri="{FF2B5EF4-FFF2-40B4-BE49-F238E27FC236}">
                <a16:creationId xmlns:a16="http://schemas.microsoft.com/office/drawing/2014/main" id="{55A4E4F0-F34E-63FD-133D-01973388AA6C}"/>
              </a:ext>
            </a:extLst>
          </p:cNvPr>
          <p:cNvGrpSpPr>
            <a:grpSpLocks noChangeAspect="1"/>
          </p:cNvGrpSpPr>
          <p:nvPr/>
        </p:nvGrpSpPr>
        <p:grpSpPr>
          <a:xfrm>
            <a:off x="145600" y="1151846"/>
            <a:ext cx="11900799" cy="1983466"/>
            <a:chOff x="-2568690" y="-6598951"/>
            <a:chExt cx="27432055" cy="4572010"/>
          </a:xfrm>
        </p:grpSpPr>
        <p:pic>
          <p:nvPicPr>
            <p:cNvPr id="3" name="Picture 2" descr="A diagram of a graph&#10;&#10;Description automatically generated">
              <a:extLst>
                <a:ext uri="{FF2B5EF4-FFF2-40B4-BE49-F238E27FC236}">
                  <a16:creationId xmlns:a16="http://schemas.microsoft.com/office/drawing/2014/main" id="{2A67B048-DFA5-FA83-179D-592A11ECE8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68690" y="-6598950"/>
              <a:ext cx="5486411" cy="4572009"/>
            </a:xfrm>
            <a:prstGeom prst="rect">
              <a:avLst/>
            </a:prstGeom>
          </p:spPr>
        </p:pic>
        <p:pic>
          <p:nvPicPr>
            <p:cNvPr id="6" name="Picture 5" descr="A graph of a diagram&#10;&#10;Description automatically generated with medium confidence">
              <a:extLst>
                <a:ext uri="{FF2B5EF4-FFF2-40B4-BE49-F238E27FC236}">
                  <a16:creationId xmlns:a16="http://schemas.microsoft.com/office/drawing/2014/main" id="{E2DB26C9-7B0E-88A4-0592-627123A5E8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17721" y="-6598950"/>
              <a:ext cx="5486411" cy="4572009"/>
            </a:xfrm>
            <a:prstGeom prst="rect">
              <a:avLst/>
            </a:prstGeom>
          </p:spPr>
        </p:pic>
        <p:pic>
          <p:nvPicPr>
            <p:cNvPr id="9" name="Picture 8" descr="A diagram of a graph&#10;&#10;Description automatically generated">
              <a:extLst>
                <a:ext uri="{FF2B5EF4-FFF2-40B4-BE49-F238E27FC236}">
                  <a16:creationId xmlns:a16="http://schemas.microsoft.com/office/drawing/2014/main" id="{46D36B36-633C-4F07-8CC6-C4AE24839F3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4132" y="-6598950"/>
              <a:ext cx="5486411" cy="4572009"/>
            </a:xfrm>
            <a:prstGeom prst="rect">
              <a:avLst/>
            </a:prstGeom>
          </p:spPr>
        </p:pic>
        <p:pic>
          <p:nvPicPr>
            <p:cNvPr id="11" name="Picture 10" descr="A diagram of a graph&#10;&#10;Description automatically generated">
              <a:extLst>
                <a:ext uri="{FF2B5EF4-FFF2-40B4-BE49-F238E27FC236}">
                  <a16:creationId xmlns:a16="http://schemas.microsoft.com/office/drawing/2014/main" id="{5966909D-3F02-0A9F-40F3-0195D146ACB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890543" y="-6598951"/>
              <a:ext cx="5486411" cy="4572009"/>
            </a:xfrm>
            <a:prstGeom prst="rect">
              <a:avLst/>
            </a:prstGeom>
          </p:spPr>
        </p:pic>
        <p:pic>
          <p:nvPicPr>
            <p:cNvPr id="14" name="Picture 13" descr="A diagram of a graph&#10;&#10;Description automatically generated">
              <a:extLst>
                <a:ext uri="{FF2B5EF4-FFF2-40B4-BE49-F238E27FC236}">
                  <a16:creationId xmlns:a16="http://schemas.microsoft.com/office/drawing/2014/main" id="{4A7215A6-F4A3-C66F-5F79-1180D4439B3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376954" y="-6598951"/>
              <a:ext cx="5486411" cy="4572009"/>
            </a:xfrm>
            <a:prstGeom prst="rect">
              <a:avLst/>
            </a:prstGeom>
          </p:spPr>
        </p:pic>
      </p:grpSp>
      <p:pic>
        <p:nvPicPr>
          <p:cNvPr id="21" name="Picture 20" descr="A graph of a diagram&#10;&#10;Description automatically generated">
            <a:extLst>
              <a:ext uri="{FF2B5EF4-FFF2-40B4-BE49-F238E27FC236}">
                <a16:creationId xmlns:a16="http://schemas.microsoft.com/office/drawing/2014/main" id="{C4425B5A-0D92-CF27-35B9-FD9CE13CEC7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52560" y="3135312"/>
            <a:ext cx="3627358" cy="3022798"/>
          </a:xfrm>
          <a:prstGeom prst="rect">
            <a:avLst/>
          </a:prstGeom>
        </p:spPr>
      </p:pic>
    </p:spTree>
    <p:extLst>
      <p:ext uri="{BB962C8B-B14F-4D97-AF65-F5344CB8AC3E}">
        <p14:creationId xmlns:p14="http://schemas.microsoft.com/office/powerpoint/2010/main" val="2084549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9AE55-C355-3250-C735-3BF2183D3501}"/>
            </a:ext>
          </a:extLst>
        </p:cNvPr>
        <p:cNvGrpSpPr/>
        <p:nvPr/>
      </p:nvGrpSpPr>
      <p:grpSpPr>
        <a:xfrm>
          <a:off x="0" y="0"/>
          <a:ext cx="0" cy="0"/>
          <a:chOff x="0" y="0"/>
          <a:chExt cx="0" cy="0"/>
        </a:xfrm>
      </p:grpSpPr>
      <p:sp>
        <p:nvSpPr>
          <p:cNvPr id="28" name="Title 1">
            <a:extLst>
              <a:ext uri="{FF2B5EF4-FFF2-40B4-BE49-F238E27FC236}">
                <a16:creationId xmlns:a16="http://schemas.microsoft.com/office/drawing/2014/main" id="{B64A6F83-B4C9-77D2-2A52-378D104E357D}"/>
              </a:ext>
            </a:extLst>
          </p:cNvPr>
          <p:cNvSpPr txBox="1">
            <a:spLocks/>
          </p:cNvSpPr>
          <p:nvPr/>
        </p:nvSpPr>
        <p:spPr>
          <a:xfrm>
            <a:off x="323850" y="37354"/>
            <a:ext cx="12192000" cy="11457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Bell Gothic Std Black" panose="020B0706020202040204" pitchFamily="34" charset="0"/>
                <a:ea typeface="CMU Sans Serif" panose="02000603000000000000" pitchFamily="2" charset="0"/>
                <a:cs typeface="CMU Sans Serif" panose="02000603000000000000" pitchFamily="2" charset="0"/>
              </a:rPr>
              <a:t>C. EXPERIMENTAL UNCERTAINTY – </a:t>
            </a:r>
            <a:r>
              <a:rPr lang="en-US" sz="2800" b="1" i="1" dirty="0" err="1">
                <a:latin typeface="Bell Gothic Std Black" panose="020B0706020202040204" pitchFamily="34" charset="0"/>
                <a:ea typeface="CMU Sans Serif" panose="02000603000000000000" pitchFamily="2" charset="0"/>
                <a:cs typeface="CMU Sans Serif" panose="02000603000000000000" pitchFamily="2" charset="0"/>
              </a:rPr>
              <a:t>u</a:t>
            </a:r>
            <a:r>
              <a:rPr lang="en-US" sz="2800" b="1" i="1" baseline="-25000" dirty="0" err="1">
                <a:latin typeface="Bell Gothic Std Black" panose="020B0706020202040204" pitchFamily="34" charset="0"/>
                <a:ea typeface="CMU Sans Serif" panose="02000603000000000000" pitchFamily="2" charset="0"/>
                <a:cs typeface="CMU Sans Serif" panose="02000603000000000000" pitchFamily="2" charset="0"/>
              </a:rPr>
              <a:t>D</a:t>
            </a:r>
            <a:r>
              <a:rPr lang="en-US" sz="2800" b="1" dirty="0">
                <a:latin typeface="Bell Gothic Std Black" panose="020B0706020202040204" pitchFamily="34" charset="0"/>
                <a:ea typeface="CMU Sans Serif" panose="02000603000000000000" pitchFamily="2" charset="0"/>
                <a:cs typeface="CMU Sans Serif" panose="02000603000000000000" pitchFamily="2" charset="0"/>
              </a:rPr>
              <a:t> </a:t>
            </a:r>
          </a:p>
        </p:txBody>
      </p:sp>
      <p:pic>
        <p:nvPicPr>
          <p:cNvPr id="4" name="Picture 3" descr="A logo with a bee in a gear&#10;&#10;Description automatically generated">
            <a:extLst>
              <a:ext uri="{FF2B5EF4-FFF2-40B4-BE49-F238E27FC236}">
                <a16:creationId xmlns:a16="http://schemas.microsoft.com/office/drawing/2014/main" id="{2093C786-EA40-6C3A-5443-A8CE77898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5" y="5877671"/>
            <a:ext cx="924485" cy="942975"/>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EA7065C-802E-2B4B-0925-41CF053C1631}"/>
                  </a:ext>
                </a:extLst>
              </p:cNvPr>
              <p:cNvSpPr txBox="1"/>
              <p:nvPr/>
            </p:nvSpPr>
            <p:spPr>
              <a:xfrm>
                <a:off x="634122" y="1093926"/>
                <a:ext cx="10941600" cy="5829609"/>
              </a:xfrm>
              <a:prstGeom prst="rect">
                <a:avLst/>
              </a:prstGeom>
              <a:noFill/>
            </p:spPr>
            <p:txBody>
              <a:bodyPr wrap="square" rtlCol="0">
                <a:spAutoFit/>
              </a:bodyPr>
              <a:lstStyle/>
              <a:p>
                <a:pPr algn="just"/>
                <a:r>
                  <a:rPr lang="en-CA" sz="1400" dirty="0"/>
                  <a:t>The procedure used for determining the experimental uncertainty is as follows:</a:t>
                </a:r>
              </a:p>
              <a:p>
                <a:pPr algn="just"/>
                <a:endParaRPr lang="en-CA" sz="1400" dirty="0"/>
              </a:p>
              <a:p>
                <a:pPr marL="342900" indent="-342900" algn="just">
                  <a:buAutoNum type="circleNumDbPlain"/>
                </a:pPr>
                <a:r>
                  <a:rPr lang="en-CA" sz="1400" dirty="0"/>
                  <a:t>Log-normal median permeability 80.6 </a:t>
                </a:r>
                <a:r>
                  <a:rPr lang="el-GR" sz="1400" dirty="0"/>
                  <a:t>μ</a:t>
                </a:r>
                <a:r>
                  <a:rPr lang="en-CA" sz="1400" dirty="0"/>
                  <a:t>m</a:t>
                </a:r>
                <a:r>
                  <a:rPr lang="en-CA" sz="1400" baseline="30000" dirty="0"/>
                  <a:t>2</a:t>
                </a:r>
              </a:p>
              <a:p>
                <a:pPr marL="342900" indent="-342900" algn="just">
                  <a:buFontTx/>
                  <a:buAutoNum type="circleNumDbPlain"/>
                </a:pPr>
                <a:r>
                  <a:rPr lang="en-CA" sz="1400" dirty="0"/>
                  <a:t>Log-normal standard deviation of permeability </a:t>
                </a:r>
                <a:r>
                  <a:rPr lang="el-GR" sz="1400" dirty="0"/>
                  <a:t>μ</a:t>
                </a:r>
                <a:r>
                  <a:rPr lang="en-CA" sz="1400" dirty="0"/>
                  <a:t>m</a:t>
                </a:r>
                <a:r>
                  <a:rPr lang="en-CA" sz="1400" baseline="30000" dirty="0"/>
                  <a:t>2</a:t>
                </a:r>
              </a:p>
              <a:p>
                <a:pPr marL="342900" indent="-342900" algn="just">
                  <a:buFontTx/>
                  <a:buAutoNum type="circleNumDbPlain"/>
                </a:pPr>
                <a:r>
                  <a:rPr lang="en-CA" sz="1400" dirty="0"/>
                  <a:t>Epistemic uncertainty of experimental readings: ±10 </a:t>
                </a:r>
                <a:r>
                  <a:rPr lang="el-GR" sz="1400" dirty="0"/>
                  <a:t>μ</a:t>
                </a:r>
                <a:r>
                  <a:rPr lang="en-CA" sz="1400" dirty="0"/>
                  <a:t>m</a:t>
                </a:r>
                <a:r>
                  <a:rPr lang="en-CA" sz="1400" baseline="30000" dirty="0"/>
                  <a:t>2</a:t>
                </a:r>
                <a:endParaRPr lang="en-CA" sz="1400" dirty="0"/>
              </a:p>
              <a:p>
                <a:pPr algn="just"/>
                <a:endParaRPr lang="en-CA" sz="1400" dirty="0"/>
              </a:p>
              <a:p>
                <a:pPr marL="342900" indent="-342900" algn="just">
                  <a:buFont typeface="Arial" panose="020B0604020202020204" pitchFamily="34" charset="0"/>
                  <a:buChar char="•"/>
                </a:pPr>
                <a:r>
                  <a:rPr lang="en-CA" sz="1400" dirty="0"/>
                  <a:t>Aleatory uncertainty regarding the experimental data can be measured using ① &amp; ②, while epistemic uncertainty is quantified in ③.</a:t>
                </a:r>
              </a:p>
              <a:p>
                <a:pPr marL="342900" indent="-342900" algn="just">
                  <a:buFont typeface="Arial" panose="020B0604020202020204" pitchFamily="34" charset="0"/>
                  <a:buChar char="•"/>
                </a:pPr>
                <a:endParaRPr lang="en-CA" sz="1400" dirty="0"/>
              </a:p>
              <a:p>
                <a:pPr marL="342900" indent="-342900" algn="just">
                  <a:buFont typeface="Arial" panose="020B0604020202020204" pitchFamily="34" charset="0"/>
                  <a:buChar char="•"/>
                </a:pPr>
                <a:r>
                  <a:rPr lang="en-CA" sz="1400" dirty="0"/>
                  <a:t>The confidence interval of a standard deviation for the aleatory uncertainty can be measured with the geometric standard deviation </a:t>
                </a:r>
                <a:r>
                  <a:rPr lang="en-CA" sz="1400" i="1" dirty="0"/>
                  <a:t>e</a:t>
                </a:r>
                <a:r>
                  <a:rPr lang="el-GR" sz="1400" i="1" baseline="30000" dirty="0">
                    <a:latin typeface="Cambria Math" panose="02040503050406030204" pitchFamily="18" charset="0"/>
                    <a:ea typeface="Cambria Math" panose="02040503050406030204" pitchFamily="18" charset="0"/>
                  </a:rPr>
                  <a:t>σ</a:t>
                </a:r>
                <a:r>
                  <a:rPr lang="en-CA" sz="1400" i="1" dirty="0"/>
                  <a:t> </a:t>
                </a:r>
                <a:r>
                  <a:rPr lang="en-CA" sz="1400" dirty="0"/>
                  <a:t>along with the median of the permeability log-normal distribution </a:t>
                </a:r>
                <a:r>
                  <a:rPr lang="en-CA" sz="1400" i="1" dirty="0"/>
                  <a:t>e</a:t>
                </a:r>
                <a:r>
                  <a:rPr lang="el-GR" sz="1400" i="1" baseline="30000" dirty="0">
                    <a:latin typeface="Cambria Math" panose="02040503050406030204" pitchFamily="18" charset="0"/>
                    <a:ea typeface="Cambria Math" panose="02040503050406030204" pitchFamily="18" charset="0"/>
                  </a:rPr>
                  <a:t>μ</a:t>
                </a:r>
                <a:r>
                  <a:rPr lang="en-CA" sz="1400" dirty="0"/>
                  <a:t>.</a:t>
                </a:r>
              </a:p>
              <a:p>
                <a:pPr algn="just"/>
                <a14:m>
                  <m:oMathPara xmlns:m="http://schemas.openxmlformats.org/officeDocument/2006/math">
                    <m:oMathParaPr>
                      <m:jc m:val="centerGroup"/>
                    </m:oMathParaPr>
                    <m:oMath xmlns:m="http://schemas.openxmlformats.org/officeDocument/2006/math">
                      <m:sSub>
                        <m:sSubPr>
                          <m:ctrlPr>
                            <a:rPr lang="en-CA" sz="1400" i="1">
                              <a:latin typeface="Cambria Math" panose="02040503050406030204" pitchFamily="18" charset="0"/>
                            </a:rPr>
                          </m:ctrlPr>
                        </m:sSubPr>
                        <m:e>
                          <m:r>
                            <a:rPr lang="en-CA" sz="1400" b="0" i="1" smtClean="0">
                              <a:latin typeface="Cambria Math" panose="02040503050406030204" pitchFamily="18" charset="0"/>
                            </a:rPr>
                            <m:t>𝑚𝑒𝑑𝑖𝑎𝑛</m:t>
                          </m:r>
                        </m:e>
                        <m:sub>
                          <m:r>
                            <a:rPr lang="en-CA" sz="1400" i="1">
                              <a:latin typeface="Cambria Math" panose="02040503050406030204" pitchFamily="18" charset="0"/>
                            </a:rPr>
                            <m:t>𝑙𝑜𝑔</m:t>
                          </m:r>
                        </m:sub>
                      </m:sSub>
                      <m:r>
                        <a:rPr lang="en-CA" sz="1400" b="0" i="1" smtClean="0">
                          <a:latin typeface="Cambria Math" panose="02040503050406030204" pitchFamily="18" charset="0"/>
                        </a:rPr>
                        <m:t>= </m:t>
                      </m:r>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𝑒</m:t>
                          </m:r>
                        </m:e>
                        <m:sup>
                          <m:r>
                            <a:rPr lang="en-CA" sz="1400" b="0" i="1" smtClean="0">
                              <a:latin typeface="Cambria Math" panose="02040503050406030204" pitchFamily="18" charset="0"/>
                              <a:ea typeface="Cambria Math" panose="02040503050406030204" pitchFamily="18" charset="0"/>
                            </a:rPr>
                            <m:t>𝜇</m:t>
                          </m:r>
                        </m:sup>
                      </m:sSup>
                      <m:r>
                        <a:rPr lang="en-CA" sz="1400" b="0" i="0" smtClean="0">
                          <a:latin typeface="Cambria Math" panose="02040503050406030204" pitchFamily="18" charset="0"/>
                        </a:rPr>
                        <m:t>   &amp;   </m:t>
                      </m:r>
                      <m:r>
                        <a:rPr lang="en-CA" sz="1400" b="0" i="1" smtClean="0">
                          <a:latin typeface="Cambria Math" panose="02040503050406030204" pitchFamily="18" charset="0"/>
                        </a:rPr>
                        <m:t>𝐺𝑆𝐷</m:t>
                      </m:r>
                      <m:r>
                        <a:rPr lang="en-CA" sz="1400" b="0" i="1" smtClean="0">
                          <a:latin typeface="Cambria Math" panose="02040503050406030204" pitchFamily="18" charset="0"/>
                        </a:rPr>
                        <m:t>= </m:t>
                      </m:r>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𝑒</m:t>
                          </m:r>
                        </m:e>
                        <m:sup>
                          <m:r>
                            <a:rPr lang="en-CA" sz="1400" b="0" i="1" smtClean="0">
                              <a:latin typeface="Cambria Math" panose="02040503050406030204" pitchFamily="18" charset="0"/>
                              <a:ea typeface="Cambria Math" panose="02040503050406030204" pitchFamily="18" charset="0"/>
                            </a:rPr>
                            <m:t>𝜎</m:t>
                          </m:r>
                        </m:sup>
                      </m:sSup>
                    </m:oMath>
                  </m:oMathPara>
                </a14:m>
                <a:endParaRPr lang="en-CA" sz="1400" dirty="0"/>
              </a:p>
              <a:p>
                <a:pPr algn="just"/>
                <a14:m>
                  <m:oMathPara xmlns:m="http://schemas.openxmlformats.org/officeDocument/2006/math">
                    <m:oMathParaPr>
                      <m:jc m:val="centerGroup"/>
                    </m:oMathParaPr>
                    <m:oMath xmlns:m="http://schemas.openxmlformats.org/officeDocument/2006/math">
                      <m:sSub>
                        <m:sSubPr>
                          <m:ctrlPr>
                            <a:rPr lang="en-CA" sz="1400" i="1">
                              <a:latin typeface="Cambria Math" panose="02040503050406030204" pitchFamily="18" charset="0"/>
                            </a:rPr>
                          </m:ctrlPr>
                        </m:sSubPr>
                        <m:e>
                          <m:r>
                            <a:rPr lang="en-CA" sz="1400" i="1">
                              <a:latin typeface="Cambria Math" panose="02040503050406030204" pitchFamily="18" charset="0"/>
                            </a:rPr>
                            <m:t>𝑠𝑡𝑎𝑛𝑑𝑎𝑟𝑑</m:t>
                          </m:r>
                          <m:r>
                            <a:rPr lang="en-CA" sz="1400" i="1">
                              <a:latin typeface="Cambria Math" panose="02040503050406030204" pitchFamily="18" charset="0"/>
                            </a:rPr>
                            <m:t> </m:t>
                          </m:r>
                          <m:r>
                            <a:rPr lang="en-CA" sz="1400" i="1">
                              <a:latin typeface="Cambria Math" panose="02040503050406030204" pitchFamily="18" charset="0"/>
                            </a:rPr>
                            <m:t>𝑑𝑒𝑣𝑖𝑎𝑡𝑖𝑜𝑛</m:t>
                          </m:r>
                          <m:r>
                            <m:rPr>
                              <m:nor/>
                            </m:rPr>
                            <a:rPr lang="en-CA" sz="1400" dirty="0"/>
                            <m:t> </m:t>
                          </m:r>
                        </m:e>
                        <m:sub>
                          <m:r>
                            <a:rPr lang="en-CA" sz="1400" i="1">
                              <a:latin typeface="Cambria Math" panose="02040503050406030204" pitchFamily="18" charset="0"/>
                            </a:rPr>
                            <m:t>𝑙𝑜𝑔</m:t>
                          </m:r>
                        </m:sub>
                      </m:sSub>
                      <m:r>
                        <a:rPr lang="en-CA" sz="1400" b="0" i="1" smtClean="0">
                          <a:latin typeface="Cambria Math" panose="02040503050406030204" pitchFamily="18" charset="0"/>
                        </a:rPr>
                        <m:t>=</m:t>
                      </m:r>
                      <m:rad>
                        <m:radPr>
                          <m:degHide m:val="on"/>
                          <m:ctrlPr>
                            <a:rPr lang="en-CA" sz="1400" b="0" i="1" smtClean="0">
                              <a:latin typeface="Cambria Math" panose="02040503050406030204" pitchFamily="18" charset="0"/>
                            </a:rPr>
                          </m:ctrlPr>
                        </m:radPr>
                        <m:deg/>
                        <m:e>
                          <m:sSub>
                            <m:sSubPr>
                              <m:ctrlPr>
                                <a:rPr lang="en-CA" sz="1400" i="1">
                                  <a:latin typeface="Cambria Math" panose="02040503050406030204" pitchFamily="18" charset="0"/>
                                </a:rPr>
                              </m:ctrlPr>
                            </m:sSubPr>
                            <m:e>
                              <m:r>
                                <a:rPr lang="en-CA" sz="1400" i="1">
                                  <a:latin typeface="Cambria Math" panose="02040503050406030204" pitchFamily="18" charset="0"/>
                                </a:rPr>
                                <m:t>𝑣𝑎𝑟𝑖𝑎𝑛𝑐𝑒</m:t>
                              </m:r>
                            </m:e>
                            <m:sub>
                              <m:r>
                                <a:rPr lang="en-CA" sz="1400" i="1">
                                  <a:latin typeface="Cambria Math" panose="02040503050406030204" pitchFamily="18" charset="0"/>
                                </a:rPr>
                                <m:t>𝑙𝑜𝑔</m:t>
                              </m:r>
                            </m:sub>
                          </m:sSub>
                        </m:e>
                      </m:rad>
                    </m:oMath>
                  </m:oMathPara>
                </a14:m>
                <a:endParaRPr lang="en-CA" sz="1400" dirty="0"/>
              </a:p>
              <a:p>
                <a:pPr algn="just"/>
                <a14:m>
                  <m:oMathPara xmlns:m="http://schemas.openxmlformats.org/officeDocument/2006/math">
                    <m:oMathParaPr>
                      <m:jc m:val="centerGroup"/>
                    </m:oMathParaPr>
                    <m:oMath xmlns:m="http://schemas.openxmlformats.org/officeDocument/2006/math">
                      <m:sSub>
                        <m:sSubPr>
                          <m:ctrlPr>
                            <a:rPr lang="en-CA" sz="1400" i="1" smtClean="0">
                              <a:latin typeface="Cambria Math" panose="02040503050406030204" pitchFamily="18" charset="0"/>
                            </a:rPr>
                          </m:ctrlPr>
                        </m:sSubPr>
                        <m:e>
                          <m:r>
                            <a:rPr lang="en-CA" sz="1400" i="1">
                              <a:latin typeface="Cambria Math" panose="02040503050406030204" pitchFamily="18" charset="0"/>
                            </a:rPr>
                            <m:t>𝑣𝑎𝑟𝑖𝑎𝑛𝑐𝑒</m:t>
                          </m:r>
                        </m:e>
                        <m:sub>
                          <m:r>
                            <a:rPr lang="en-CA" sz="1400" i="1">
                              <a:latin typeface="Cambria Math" panose="02040503050406030204" pitchFamily="18" charset="0"/>
                            </a:rPr>
                            <m:t>𝑙𝑜𝑔</m:t>
                          </m:r>
                        </m:sub>
                      </m:sSub>
                      <m:r>
                        <a:rPr lang="en-CA" sz="1400" b="0" i="1" smtClean="0">
                          <a:latin typeface="Cambria Math" panose="02040503050406030204" pitchFamily="18" charset="0"/>
                        </a:rPr>
                        <m:t>=</m:t>
                      </m:r>
                      <m:d>
                        <m:dPr>
                          <m:ctrlPr>
                            <a:rPr lang="en-CA" sz="1400" b="0" i="1" smtClean="0">
                              <a:latin typeface="Cambria Math" panose="02040503050406030204" pitchFamily="18" charset="0"/>
                            </a:rPr>
                          </m:ctrlPr>
                        </m:dPr>
                        <m:e>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𝑒</m:t>
                              </m:r>
                            </m:e>
                            <m:sup>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ea typeface="Cambria Math" panose="02040503050406030204" pitchFamily="18" charset="0"/>
                                    </a:rPr>
                                    <m:t>𝜎</m:t>
                                  </m:r>
                                </m:e>
                                <m:sup>
                                  <m:r>
                                    <a:rPr lang="en-CA" sz="1400" b="0" i="1" smtClean="0">
                                      <a:latin typeface="Cambria Math" panose="02040503050406030204" pitchFamily="18" charset="0"/>
                                    </a:rPr>
                                    <m:t>2</m:t>
                                  </m:r>
                                </m:sup>
                              </m:sSup>
                            </m:sup>
                          </m:sSup>
                          <m:r>
                            <a:rPr lang="en-CA" sz="1400" b="0" i="1" smtClean="0">
                              <a:latin typeface="Cambria Math" panose="02040503050406030204" pitchFamily="18" charset="0"/>
                            </a:rPr>
                            <m:t>−</m:t>
                          </m:r>
                          <m:r>
                            <a:rPr lang="en-CA" sz="1400" b="0" i="1" smtClean="0">
                              <a:latin typeface="Cambria Math" panose="02040503050406030204" pitchFamily="18" charset="0"/>
                            </a:rPr>
                            <m:t>1</m:t>
                          </m:r>
                        </m:e>
                      </m:d>
                      <m:r>
                        <a:rPr lang="en-CA" sz="1400" b="0" i="1" smtClean="0">
                          <a:latin typeface="Cambria Math" panose="02040503050406030204" pitchFamily="18" charset="0"/>
                          <a:ea typeface="Cambria Math" panose="02040503050406030204" pitchFamily="18" charset="0"/>
                        </a:rPr>
                        <m:t>∙</m:t>
                      </m:r>
                      <m:sSup>
                        <m:sSupPr>
                          <m:ctrlPr>
                            <a:rPr lang="en-CA" sz="1400" b="0" i="1" smtClean="0">
                              <a:latin typeface="Cambria Math" panose="02040503050406030204" pitchFamily="18" charset="0"/>
                              <a:ea typeface="Cambria Math" panose="02040503050406030204" pitchFamily="18" charset="0"/>
                            </a:rPr>
                          </m:ctrlPr>
                        </m:sSupPr>
                        <m:e>
                          <m:r>
                            <a:rPr lang="en-CA" sz="1400" b="0" i="1" smtClean="0">
                              <a:latin typeface="Cambria Math" panose="02040503050406030204" pitchFamily="18" charset="0"/>
                              <a:ea typeface="Cambria Math" panose="02040503050406030204" pitchFamily="18" charset="0"/>
                            </a:rPr>
                            <m:t>𝑒</m:t>
                          </m:r>
                        </m:e>
                        <m:sup>
                          <m:d>
                            <m:dPr>
                              <m:ctrlPr>
                                <a:rPr lang="en-CA" sz="1400" b="0" i="1" smtClean="0">
                                  <a:latin typeface="Cambria Math" panose="02040503050406030204" pitchFamily="18" charset="0"/>
                                  <a:ea typeface="Cambria Math" panose="02040503050406030204" pitchFamily="18" charset="0"/>
                                </a:rPr>
                              </m:ctrlPr>
                            </m:dPr>
                            <m:e>
                              <m:r>
                                <a:rPr lang="en-CA" sz="1400" b="0" i="1" smtClean="0">
                                  <a:latin typeface="Cambria Math" panose="02040503050406030204" pitchFamily="18" charset="0"/>
                                  <a:ea typeface="Cambria Math" panose="02040503050406030204" pitchFamily="18" charset="0"/>
                                </a:rPr>
                                <m:t>2</m:t>
                              </m:r>
                              <m:r>
                                <a:rPr lang="en-CA" sz="1400" b="0" i="1" smtClean="0">
                                  <a:latin typeface="Cambria Math" panose="02040503050406030204" pitchFamily="18" charset="0"/>
                                  <a:ea typeface="Cambria Math" panose="02040503050406030204" pitchFamily="18" charset="0"/>
                                </a:rPr>
                                <m:t>𝜇</m:t>
                              </m:r>
                              <m:r>
                                <a:rPr lang="en-CA" sz="1400" b="0" i="1" smtClean="0">
                                  <a:latin typeface="Cambria Math" panose="02040503050406030204" pitchFamily="18" charset="0"/>
                                  <a:ea typeface="Cambria Math" panose="02040503050406030204" pitchFamily="18" charset="0"/>
                                </a:rPr>
                                <m:t>+</m:t>
                              </m:r>
                              <m:sSup>
                                <m:sSupPr>
                                  <m:ctrlPr>
                                    <a:rPr lang="en-CA" sz="1400" b="0" i="1" smtClean="0">
                                      <a:latin typeface="Cambria Math" panose="02040503050406030204" pitchFamily="18" charset="0"/>
                                      <a:ea typeface="Cambria Math" panose="02040503050406030204" pitchFamily="18" charset="0"/>
                                    </a:rPr>
                                  </m:ctrlPr>
                                </m:sSupPr>
                                <m:e>
                                  <m:r>
                                    <a:rPr lang="en-CA" sz="1400" b="0" i="1" smtClean="0">
                                      <a:latin typeface="Cambria Math" panose="02040503050406030204" pitchFamily="18" charset="0"/>
                                      <a:ea typeface="Cambria Math" panose="02040503050406030204" pitchFamily="18" charset="0"/>
                                    </a:rPr>
                                    <m:t>𝜎</m:t>
                                  </m:r>
                                </m:e>
                                <m:sup>
                                  <m:r>
                                    <a:rPr lang="en-CA" sz="1400" b="0" i="1" smtClean="0">
                                      <a:latin typeface="Cambria Math" panose="02040503050406030204" pitchFamily="18" charset="0"/>
                                      <a:ea typeface="Cambria Math" panose="02040503050406030204" pitchFamily="18" charset="0"/>
                                    </a:rPr>
                                    <m:t>2</m:t>
                                  </m:r>
                                </m:sup>
                              </m:sSup>
                            </m:e>
                          </m:d>
                        </m:sup>
                      </m:sSup>
                    </m:oMath>
                  </m:oMathPara>
                </a14:m>
                <a:endParaRPr lang="en-CA" sz="1400" dirty="0">
                  <a:ea typeface="Cambria Math" panose="02040503050406030204" pitchFamily="18" charset="0"/>
                </a:endParaRPr>
              </a:p>
              <a:p>
                <a:pPr algn="just"/>
                <a:endParaRPr lang="en-CA" sz="1400" dirty="0"/>
              </a:p>
              <a:p>
                <a:pPr marL="342900" indent="-342900" algn="just">
                  <a:buFont typeface="Arial" panose="020B0604020202020204" pitchFamily="34" charset="0"/>
                  <a:buChar char="•"/>
                </a:pPr>
                <a:r>
                  <a:rPr lang="en-CA" sz="1400" dirty="0"/>
                  <a:t>GSD can be determined once </a:t>
                </a:r>
                <a:r>
                  <a:rPr lang="el-GR" sz="1400" i="1" dirty="0">
                    <a:latin typeface="Cambria Math" panose="02040503050406030204" pitchFamily="18" charset="0"/>
                    <a:ea typeface="Cambria Math" panose="02040503050406030204" pitchFamily="18" charset="0"/>
                  </a:rPr>
                  <a:t>σ</a:t>
                </a:r>
                <a:r>
                  <a:rPr lang="en-CA" sz="1400" dirty="0"/>
                  <a:t> is computed numerically with the Python script </a:t>
                </a:r>
                <a:r>
                  <a:rPr lang="en-CA" sz="1400" b="1" i="1" dirty="0"/>
                  <a:t>experimental_uncertainty.py</a:t>
                </a:r>
                <a:r>
                  <a:rPr lang="en-CA" sz="1400" i="1" dirty="0"/>
                  <a:t>, where it is determined that </a:t>
                </a:r>
                <a:r>
                  <a:rPr lang="el-GR" sz="1400" dirty="0">
                    <a:latin typeface="Cambria Math" panose="02040503050406030204" pitchFamily="18" charset="0"/>
                    <a:ea typeface="Cambria Math" panose="02040503050406030204" pitchFamily="18" charset="0"/>
                  </a:rPr>
                  <a:t>σ</a:t>
                </a:r>
                <a:r>
                  <a:rPr lang="en-CA" sz="1400" i="1" dirty="0">
                    <a:latin typeface="Cambria Math" panose="02040503050406030204" pitchFamily="18" charset="0"/>
                    <a:ea typeface="Cambria Math" panose="02040503050406030204" pitchFamily="18" charset="0"/>
                  </a:rPr>
                  <a:t> </a:t>
                </a:r>
                <a:r>
                  <a:rPr lang="en-CA" sz="1400" dirty="0">
                    <a:ea typeface="Cambria Math" panose="02040503050406030204" pitchFamily="18" charset="0"/>
                  </a:rPr>
                  <a:t>= 0.1781. The confidence interval can then be found to be:</a:t>
                </a:r>
                <a:endParaRPr lang="en-CA" sz="1400" dirty="0"/>
              </a:p>
              <a:p>
                <a:pPr algn="just"/>
                <a14:m>
                  <m:oMathPara xmlns:m="http://schemas.openxmlformats.org/officeDocument/2006/math">
                    <m:oMathParaPr>
                      <m:jc m:val="centerGroup"/>
                    </m:oMathParaPr>
                    <m:oMath xmlns:m="http://schemas.openxmlformats.org/officeDocument/2006/math">
                      <m:sSup>
                        <m:sSupPr>
                          <m:ctrlPr>
                            <a:rPr lang="en-CA" sz="1400" i="1" smtClean="0">
                              <a:latin typeface="Cambria Math" panose="02040503050406030204" pitchFamily="18" charset="0"/>
                            </a:rPr>
                          </m:ctrlPr>
                        </m:sSupPr>
                        <m:e>
                          <m:r>
                            <a:rPr lang="en-CA" sz="1400" b="0" i="1" smtClean="0">
                              <a:latin typeface="Cambria Math" panose="02040503050406030204" pitchFamily="18" charset="0"/>
                            </a:rPr>
                            <m:t>[</m:t>
                          </m:r>
                          <m:r>
                            <a:rPr lang="en-CA" sz="1400" i="1">
                              <a:latin typeface="Cambria Math" panose="02040503050406030204" pitchFamily="18" charset="0"/>
                            </a:rPr>
                            <m:t>𝑒</m:t>
                          </m:r>
                        </m:e>
                        <m:sup>
                          <m:r>
                            <a:rPr lang="en-CA" sz="1400" i="1">
                              <a:latin typeface="Cambria Math" panose="02040503050406030204" pitchFamily="18" charset="0"/>
                              <a:ea typeface="Cambria Math" panose="02040503050406030204" pitchFamily="18" charset="0"/>
                            </a:rPr>
                            <m:t>𝜇</m:t>
                          </m:r>
                          <m:r>
                            <a:rPr lang="en-CA" sz="1400" b="0" i="1" smtClean="0">
                              <a:latin typeface="Cambria Math" panose="02040503050406030204" pitchFamily="18" charset="0"/>
                              <a:ea typeface="Cambria Math" panose="02040503050406030204" pitchFamily="18" charset="0"/>
                            </a:rPr>
                            <m:t>−</m:t>
                          </m:r>
                          <m:r>
                            <a:rPr lang="en-CA" sz="1400" b="0" i="1" smtClean="0">
                              <a:latin typeface="Cambria Math" panose="02040503050406030204" pitchFamily="18" charset="0"/>
                              <a:ea typeface="Cambria Math" panose="02040503050406030204" pitchFamily="18" charset="0"/>
                            </a:rPr>
                            <m:t>𝜎</m:t>
                          </m:r>
                        </m:sup>
                      </m:sSup>
                      <m:r>
                        <a:rPr lang="en-CA" sz="1400" b="0" i="1" smtClean="0">
                          <a:latin typeface="Cambria Math" panose="02040503050406030204" pitchFamily="18" charset="0"/>
                          <a:ea typeface="Cambria Math" panose="02040503050406030204" pitchFamily="18" charset="0"/>
                        </a:rPr>
                        <m:t>,</m:t>
                      </m:r>
                      <m:sSup>
                        <m:sSupPr>
                          <m:ctrlPr>
                            <a:rPr lang="en-CA" sz="1400" i="1">
                              <a:latin typeface="Cambria Math" panose="02040503050406030204" pitchFamily="18" charset="0"/>
                            </a:rPr>
                          </m:ctrlPr>
                        </m:sSupPr>
                        <m:e>
                          <m:r>
                            <a:rPr lang="en-CA" sz="1400" i="1">
                              <a:latin typeface="Cambria Math" panose="02040503050406030204" pitchFamily="18" charset="0"/>
                            </a:rPr>
                            <m:t>𝑒</m:t>
                          </m:r>
                        </m:e>
                        <m:sup>
                          <m:r>
                            <a:rPr lang="en-CA" sz="1400" i="1">
                              <a:latin typeface="Cambria Math" panose="02040503050406030204" pitchFamily="18" charset="0"/>
                              <a:ea typeface="Cambria Math" panose="02040503050406030204" pitchFamily="18" charset="0"/>
                            </a:rPr>
                            <m:t>𝜇</m:t>
                          </m:r>
                          <m:r>
                            <a:rPr lang="en-CA" sz="1400" b="0" i="1" smtClean="0">
                              <a:latin typeface="Cambria Math" panose="02040503050406030204" pitchFamily="18" charset="0"/>
                              <a:ea typeface="Cambria Math" panose="02040503050406030204" pitchFamily="18" charset="0"/>
                            </a:rPr>
                            <m:t>+</m:t>
                          </m:r>
                          <m:r>
                            <a:rPr lang="en-CA" sz="1400" i="1">
                              <a:latin typeface="Cambria Math" panose="02040503050406030204" pitchFamily="18" charset="0"/>
                              <a:ea typeface="Cambria Math" panose="02040503050406030204" pitchFamily="18" charset="0"/>
                            </a:rPr>
                            <m:t>𝜎</m:t>
                          </m:r>
                        </m:sup>
                      </m:sSup>
                      <m:r>
                        <a:rPr lang="en-CA" sz="1400" b="0" i="1" smtClean="0">
                          <a:latin typeface="Cambria Math" panose="02040503050406030204" pitchFamily="18" charset="0"/>
                          <a:ea typeface="Cambria Math" panose="02040503050406030204" pitchFamily="18" charset="0"/>
                        </a:rPr>
                        <m:t>]</m:t>
                      </m:r>
                    </m:oMath>
                  </m:oMathPara>
                </a14:m>
                <a:endParaRPr lang="en-CA" sz="1400" b="0" dirty="0">
                  <a:ea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r>
                        <a:rPr lang="en-CA" sz="1400" b="0" i="1" smtClean="0">
                          <a:latin typeface="Cambria Math" panose="02040503050406030204" pitchFamily="18" charset="0"/>
                          <a:ea typeface="Cambria Math" panose="02040503050406030204" pitchFamily="18" charset="0"/>
                        </a:rPr>
                        <m:t>[</m:t>
                      </m:r>
                      <m:r>
                        <m:rPr>
                          <m:nor/>
                        </m:rPr>
                        <a:rPr lang="en-CA" sz="1400" b="0" i="1" dirty="0" smtClean="0">
                          <a:ea typeface="Cambria Math" panose="02040503050406030204" pitchFamily="18" charset="0"/>
                        </a:rPr>
                        <m:t>80</m:t>
                      </m:r>
                      <m:r>
                        <m:rPr>
                          <m:nor/>
                        </m:rPr>
                        <a:rPr lang="en-CA" sz="1400" b="0" i="1" dirty="0" smtClean="0">
                          <a:ea typeface="Cambria Math" panose="02040503050406030204" pitchFamily="18" charset="0"/>
                        </a:rPr>
                        <m:t>.</m:t>
                      </m:r>
                      <m:r>
                        <m:rPr>
                          <m:nor/>
                        </m:rPr>
                        <a:rPr lang="en-CA" sz="1400" b="0" i="1" dirty="0" smtClean="0">
                          <a:ea typeface="Cambria Math" panose="02040503050406030204" pitchFamily="18" charset="0"/>
                        </a:rPr>
                        <m:t>60</m:t>
                      </m:r>
                      <m:r>
                        <a:rPr lang="en-CA" sz="1400" b="0" i="1" dirty="0" smtClean="0">
                          <a:latin typeface="Cambria Math" panose="02040503050406030204" pitchFamily="18" charset="0"/>
                          <a:ea typeface="Cambria Math" panose="02040503050406030204" pitchFamily="18" charset="0"/>
                        </a:rPr>
                        <m:t> −</m:t>
                      </m:r>
                      <m:r>
                        <m:rPr>
                          <m:nor/>
                        </m:rPr>
                        <a:rPr lang="en-CA" sz="1400" b="0" i="1" dirty="0" smtClean="0">
                          <a:ea typeface="Cambria Math" panose="02040503050406030204" pitchFamily="18" charset="0"/>
                        </a:rPr>
                        <m:t>13</m:t>
                      </m:r>
                      <m:r>
                        <m:rPr>
                          <m:nor/>
                        </m:rPr>
                        <a:rPr lang="en-CA" sz="1400" b="0" i="1" dirty="0" smtClean="0">
                          <a:ea typeface="Cambria Math" panose="02040503050406030204" pitchFamily="18" charset="0"/>
                        </a:rPr>
                        <m:t>.</m:t>
                      </m:r>
                      <m:r>
                        <m:rPr>
                          <m:nor/>
                        </m:rPr>
                        <a:rPr lang="en-CA" sz="1400" b="0" i="1" dirty="0" smtClean="0">
                          <a:ea typeface="Cambria Math" panose="02040503050406030204" pitchFamily="18" charset="0"/>
                        </a:rPr>
                        <m:t>149</m:t>
                      </m:r>
                      <m:r>
                        <a:rPr lang="en-CA" sz="1400" b="0" i="1" smtClean="0">
                          <a:latin typeface="Cambria Math" panose="02040503050406030204" pitchFamily="18" charset="0"/>
                          <a:ea typeface="Cambria Math" panose="02040503050406030204" pitchFamily="18" charset="0"/>
                        </a:rPr>
                        <m:t>,</m:t>
                      </m:r>
                      <m:r>
                        <m:rPr>
                          <m:nor/>
                        </m:rPr>
                        <a:rPr lang="en-CA" sz="1400" b="0" i="1" smtClean="0">
                          <a:latin typeface="Cambria Math" panose="02040503050406030204" pitchFamily="18" charset="0"/>
                          <a:ea typeface="Cambria Math" panose="02040503050406030204" pitchFamily="18" charset="0"/>
                        </a:rPr>
                        <m:t> </m:t>
                      </m:r>
                      <m:r>
                        <m:rPr>
                          <m:nor/>
                        </m:rPr>
                        <a:rPr lang="en-CA" sz="1400" i="1" dirty="0">
                          <a:ea typeface="Cambria Math" panose="02040503050406030204" pitchFamily="18" charset="0"/>
                        </a:rPr>
                        <m:t>80</m:t>
                      </m:r>
                      <m:r>
                        <m:rPr>
                          <m:nor/>
                        </m:rPr>
                        <a:rPr lang="en-CA" sz="1400" i="1" dirty="0">
                          <a:ea typeface="Cambria Math" panose="02040503050406030204" pitchFamily="18" charset="0"/>
                        </a:rPr>
                        <m:t>.</m:t>
                      </m:r>
                      <m:r>
                        <m:rPr>
                          <m:nor/>
                        </m:rPr>
                        <a:rPr lang="en-CA" sz="1400" i="1" dirty="0">
                          <a:ea typeface="Cambria Math" panose="02040503050406030204" pitchFamily="18" charset="0"/>
                        </a:rPr>
                        <m:t>60 </m:t>
                      </m:r>
                      <m:r>
                        <m:rPr>
                          <m:nor/>
                        </m:rPr>
                        <a:rPr lang="en-CA" sz="1400" b="0" smtClean="0">
                          <a:latin typeface="Cambria Math" panose="02040503050406030204" pitchFamily="18" charset="0"/>
                          <a:ea typeface="Cambria Math" panose="02040503050406030204" pitchFamily="18" charset="0"/>
                        </a:rPr>
                        <m:t>+</m:t>
                      </m:r>
                      <m:r>
                        <m:rPr>
                          <m:nor/>
                        </m:rPr>
                        <a:rPr lang="en-CA" sz="1400" b="0" i="1" smtClean="0">
                          <a:latin typeface="Cambria Math" panose="02040503050406030204" pitchFamily="18" charset="0"/>
                          <a:ea typeface="Cambria Math" panose="02040503050406030204" pitchFamily="18" charset="0"/>
                        </a:rPr>
                        <m:t> </m:t>
                      </m:r>
                      <m:r>
                        <m:rPr>
                          <m:nor/>
                        </m:rPr>
                        <a:rPr lang="en-CA" sz="1400" b="0" i="1" dirty="0" smtClean="0">
                          <a:ea typeface="Cambria Math" panose="02040503050406030204" pitchFamily="18" charset="0"/>
                        </a:rPr>
                        <m:t>15</m:t>
                      </m:r>
                      <m:r>
                        <m:rPr>
                          <m:nor/>
                        </m:rPr>
                        <a:rPr lang="en-CA" sz="1400" b="0" i="1" dirty="0" smtClean="0">
                          <a:ea typeface="Cambria Math" panose="02040503050406030204" pitchFamily="18" charset="0"/>
                        </a:rPr>
                        <m:t>.</m:t>
                      </m:r>
                      <m:r>
                        <m:rPr>
                          <m:nor/>
                        </m:rPr>
                        <a:rPr lang="en-CA" sz="1400" b="0" i="1" dirty="0" smtClean="0">
                          <a:ea typeface="Cambria Math" panose="02040503050406030204" pitchFamily="18" charset="0"/>
                        </a:rPr>
                        <m:t>713</m:t>
                      </m:r>
                      <m:r>
                        <m:rPr>
                          <m:nor/>
                        </m:rPr>
                        <a:rPr lang="en-CA" sz="1400" b="0" i="0" dirty="0" smtClean="0">
                          <a:ea typeface="Cambria Math" panose="02040503050406030204" pitchFamily="18" charset="0"/>
                        </a:rPr>
                        <m:t>]</m:t>
                      </m:r>
                    </m:oMath>
                  </m:oMathPara>
                </a14:m>
                <a:endParaRPr lang="en-CA" sz="1400" dirty="0"/>
              </a:p>
              <a:p>
                <a:pPr algn="just"/>
                <a:endParaRPr lang="en-CA" sz="1400" b="1" dirty="0"/>
              </a:p>
              <a:p>
                <a:pPr marL="342900" indent="-342900" algn="just">
                  <a:buFont typeface="Arial" panose="020B0604020202020204" pitchFamily="34" charset="0"/>
                  <a:buChar char="•"/>
                </a:pPr>
                <a:r>
                  <a:rPr lang="en-CA" sz="1400" dirty="0"/>
                  <a:t>The probability density functions were graphed for each seed and for the combined 500 permeability outcomes.</a:t>
                </a:r>
              </a:p>
              <a:p>
                <a:pPr algn="just"/>
                <a14:m>
                  <m:oMathPara xmlns:m="http://schemas.openxmlformats.org/officeDocument/2006/math">
                    <m:oMathParaPr>
                      <m:jc m:val="centerGroup"/>
                    </m:oMathParaPr>
                    <m:oMath xmlns:m="http://schemas.openxmlformats.org/officeDocument/2006/math">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𝑢</m:t>
                          </m:r>
                        </m:e>
                        <m:sub>
                          <m:r>
                            <a:rPr lang="en-CA" sz="1400" b="0" i="1" smtClean="0">
                              <a:latin typeface="Cambria Math" panose="02040503050406030204" pitchFamily="18" charset="0"/>
                            </a:rPr>
                            <m:t>𝐷</m:t>
                          </m:r>
                        </m:sub>
                      </m:sSub>
                      <m:r>
                        <a:rPr lang="en-CA" sz="1400" b="0" i="1" smtClean="0">
                          <a:latin typeface="Cambria Math" panose="02040503050406030204" pitchFamily="18" charset="0"/>
                        </a:rPr>
                        <m:t>=</m:t>
                      </m:r>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𝑢</m:t>
                          </m:r>
                        </m:e>
                        <m:sub>
                          <m:r>
                            <a:rPr lang="en-CA" sz="1400" b="0" i="1" smtClean="0">
                              <a:latin typeface="Cambria Math" panose="02040503050406030204" pitchFamily="18" charset="0"/>
                            </a:rPr>
                            <m:t>𝑟</m:t>
                          </m:r>
                        </m:sub>
                      </m:sSub>
                      <m:r>
                        <a:rPr lang="en-CA" sz="1400" b="0" i="1" smtClean="0">
                          <a:latin typeface="Cambria Math" panose="02040503050406030204" pitchFamily="18" charset="0"/>
                        </a:rPr>
                        <m:t>=</m:t>
                      </m:r>
                      <m:rad>
                        <m:radPr>
                          <m:degHide m:val="on"/>
                          <m:ctrlPr>
                            <a:rPr lang="en-CA" sz="1400" b="0" i="1" smtClean="0">
                              <a:latin typeface="Cambria Math" panose="02040503050406030204" pitchFamily="18" charset="0"/>
                            </a:rPr>
                          </m:ctrlPr>
                        </m:radPr>
                        <m:deg/>
                        <m:e>
                          <m:d>
                            <m:dPr>
                              <m:ctrlPr>
                                <a:rPr lang="en-CA" sz="1400" b="0" i="1" smtClean="0">
                                  <a:latin typeface="Cambria Math" panose="02040503050406030204" pitchFamily="18" charset="0"/>
                                </a:rPr>
                              </m:ctrlPr>
                            </m:dPr>
                            <m:e>
                              <m:sSubSup>
                                <m:sSubSupPr>
                                  <m:ctrlPr>
                                    <a:rPr lang="en-CA" sz="1400" b="0" i="1" smtClean="0">
                                      <a:latin typeface="Cambria Math" panose="02040503050406030204" pitchFamily="18" charset="0"/>
                                    </a:rPr>
                                  </m:ctrlPr>
                                </m:sSubSupPr>
                                <m:e>
                                  <m:r>
                                    <a:rPr lang="en-CA" sz="1400" b="0" i="1" smtClean="0">
                                      <a:latin typeface="Cambria Math" panose="02040503050406030204" pitchFamily="18" charset="0"/>
                                    </a:rPr>
                                    <m:t>𝑏</m:t>
                                  </m:r>
                                </m:e>
                                <m:sub>
                                  <m:r>
                                    <a:rPr lang="en-CA" sz="1400" b="0" i="1" smtClean="0">
                                      <a:latin typeface="Cambria Math" panose="02040503050406030204" pitchFamily="18" charset="0"/>
                                    </a:rPr>
                                    <m:t>𝑟</m:t>
                                  </m:r>
                                </m:sub>
                                <m:sup>
                                  <m:r>
                                    <a:rPr lang="en-CA" sz="1400" b="0" i="1" smtClean="0">
                                      <a:latin typeface="Cambria Math" panose="02040503050406030204" pitchFamily="18" charset="0"/>
                                    </a:rPr>
                                    <m:t>2</m:t>
                                  </m:r>
                                </m:sup>
                              </m:sSubSup>
                              <m:r>
                                <a:rPr lang="en-CA" sz="1400" b="0" i="1" smtClean="0">
                                  <a:latin typeface="Cambria Math" panose="02040503050406030204" pitchFamily="18" charset="0"/>
                                </a:rPr>
                                <m:t>+</m:t>
                              </m:r>
                              <m:sSubSup>
                                <m:sSubSupPr>
                                  <m:ctrlPr>
                                    <a:rPr lang="en-CA" sz="1400" b="0" i="1" smtClean="0">
                                      <a:latin typeface="Cambria Math" panose="02040503050406030204" pitchFamily="18" charset="0"/>
                                    </a:rPr>
                                  </m:ctrlPr>
                                </m:sSubSupPr>
                                <m:e>
                                  <m:r>
                                    <a:rPr lang="en-CA" sz="1400" b="0" i="1" smtClean="0">
                                      <a:latin typeface="Cambria Math" panose="02040503050406030204" pitchFamily="18" charset="0"/>
                                    </a:rPr>
                                    <m:t>𝑠</m:t>
                                  </m:r>
                                </m:e>
                                <m:sub>
                                  <m:r>
                                    <a:rPr lang="en-CA" sz="1400" b="0" i="1" smtClean="0">
                                      <a:latin typeface="Cambria Math" panose="02040503050406030204" pitchFamily="18" charset="0"/>
                                    </a:rPr>
                                    <m:t>𝑟</m:t>
                                  </m:r>
                                </m:sub>
                                <m:sup>
                                  <m:r>
                                    <a:rPr lang="en-CA" sz="1400" b="0" i="1" smtClean="0">
                                      <a:latin typeface="Cambria Math" panose="02040503050406030204" pitchFamily="18" charset="0"/>
                                    </a:rPr>
                                    <m:t>2</m:t>
                                  </m:r>
                                </m:sup>
                              </m:sSubSup>
                            </m:e>
                          </m:d>
                        </m:e>
                      </m:rad>
                    </m:oMath>
                  </m:oMathPara>
                </a14:m>
                <a:endParaRPr lang="en-CA" sz="1400" dirty="0"/>
              </a:p>
              <a:p>
                <a:pPr algn="just"/>
                <a14:m>
                  <m:oMathPara xmlns:m="http://schemas.openxmlformats.org/officeDocument/2006/math">
                    <m:oMathParaPr>
                      <m:jc m:val="centerGroup"/>
                    </m:oMathParaPr>
                    <m:oMath xmlns:m="http://schemas.openxmlformats.org/officeDocument/2006/math">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𝑢</m:t>
                          </m:r>
                        </m:e>
                        <m:sub>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𝐷</m:t>
                              </m:r>
                            </m:e>
                            <m:sub>
                              <m:r>
                                <a:rPr lang="en-CA" sz="1400" b="0" i="1" smtClean="0">
                                  <a:latin typeface="Cambria Math" panose="02040503050406030204" pitchFamily="18" charset="0"/>
                                </a:rPr>
                                <m:t>𝑙𝑜𝑤𝑒𝑟</m:t>
                              </m:r>
                            </m:sub>
                          </m:sSub>
                        </m:sub>
                      </m:sSub>
                      <m:r>
                        <a:rPr lang="en-CA" sz="1400" b="0" i="1" smtClean="0">
                          <a:latin typeface="Cambria Math" panose="02040503050406030204" pitchFamily="18" charset="0"/>
                        </a:rPr>
                        <m:t>=</m:t>
                      </m:r>
                      <m:rad>
                        <m:radPr>
                          <m:degHide m:val="on"/>
                          <m:ctrlPr>
                            <a:rPr lang="en-CA" sz="1400" b="0" i="1" smtClean="0">
                              <a:latin typeface="Cambria Math" panose="02040503050406030204" pitchFamily="18" charset="0"/>
                            </a:rPr>
                          </m:ctrlPr>
                        </m:radPr>
                        <m:deg/>
                        <m:e>
                          <m:d>
                            <m:dPr>
                              <m:ctrlPr>
                                <a:rPr lang="en-CA" sz="1400" b="0" i="1" smtClean="0">
                                  <a:latin typeface="Cambria Math" panose="02040503050406030204" pitchFamily="18" charset="0"/>
                                </a:rPr>
                              </m:ctrlPr>
                            </m:dPr>
                            <m:e>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m:t>
                                  </m:r>
                                  <m:r>
                                    <a:rPr lang="en-CA" sz="1400" b="0" i="1" smtClean="0">
                                      <a:latin typeface="Cambria Math" panose="02040503050406030204" pitchFamily="18" charset="0"/>
                                    </a:rPr>
                                    <m:t>10</m:t>
                                  </m:r>
                                  <m:r>
                                    <a:rPr lang="en-CA" sz="1400" b="0" i="1" smtClean="0">
                                      <a:latin typeface="Cambria Math" panose="02040503050406030204" pitchFamily="18" charset="0"/>
                                    </a:rPr>
                                    <m:t>)</m:t>
                                  </m:r>
                                </m:e>
                                <m:sup>
                                  <m:r>
                                    <a:rPr lang="en-CA" sz="1400" b="0" i="1" smtClean="0">
                                      <a:latin typeface="Cambria Math" panose="02040503050406030204" pitchFamily="18" charset="0"/>
                                    </a:rPr>
                                    <m:t>2</m:t>
                                  </m:r>
                                </m:sup>
                              </m:sSup>
                              <m:r>
                                <a:rPr lang="en-CA" sz="1400" b="0" i="1" smtClean="0">
                                  <a:latin typeface="Cambria Math" panose="02040503050406030204" pitchFamily="18" charset="0"/>
                                </a:rPr>
                                <m:t>+</m:t>
                              </m:r>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m:t>
                                  </m:r>
                                  <m:r>
                                    <a:rPr lang="en-CA" sz="1400" b="0" i="1" smtClean="0">
                                      <a:latin typeface="Cambria Math" panose="02040503050406030204" pitchFamily="18" charset="0"/>
                                    </a:rPr>
                                    <m:t>13</m:t>
                                  </m:r>
                                  <m:r>
                                    <a:rPr lang="en-CA" sz="1400" b="0" i="1" smtClean="0">
                                      <a:latin typeface="Cambria Math" panose="02040503050406030204" pitchFamily="18" charset="0"/>
                                    </a:rPr>
                                    <m:t>.</m:t>
                                  </m:r>
                                  <m:r>
                                    <a:rPr lang="en-CA" sz="1400" b="0" i="1" smtClean="0">
                                      <a:latin typeface="Cambria Math" panose="02040503050406030204" pitchFamily="18" charset="0"/>
                                    </a:rPr>
                                    <m:t>149</m:t>
                                  </m:r>
                                  <m:r>
                                    <a:rPr lang="en-CA" sz="1400" b="0" i="1" smtClean="0">
                                      <a:latin typeface="Cambria Math" panose="02040503050406030204" pitchFamily="18" charset="0"/>
                                    </a:rPr>
                                    <m:t>)</m:t>
                                  </m:r>
                                </m:e>
                                <m:sup>
                                  <m:r>
                                    <a:rPr lang="en-CA" sz="1400" b="0" i="1" smtClean="0">
                                      <a:latin typeface="Cambria Math" panose="02040503050406030204" pitchFamily="18" charset="0"/>
                                    </a:rPr>
                                    <m:t>2</m:t>
                                  </m:r>
                                </m:sup>
                              </m:sSup>
                            </m:e>
                          </m:d>
                        </m:e>
                      </m:rad>
                      <m:r>
                        <a:rPr lang="en-CA" sz="1400" b="0" i="1" smtClean="0">
                          <a:latin typeface="Cambria Math" panose="02040503050406030204" pitchFamily="18" charset="0"/>
                        </a:rPr>
                        <m:t>   &amp;   </m:t>
                      </m:r>
                      <m:sSub>
                        <m:sSubPr>
                          <m:ctrlPr>
                            <a:rPr lang="en-CA" sz="1400" i="1">
                              <a:latin typeface="Cambria Math" panose="02040503050406030204" pitchFamily="18" charset="0"/>
                            </a:rPr>
                          </m:ctrlPr>
                        </m:sSubPr>
                        <m:e>
                          <m:r>
                            <a:rPr lang="en-CA" sz="1400" i="1">
                              <a:latin typeface="Cambria Math" panose="02040503050406030204" pitchFamily="18" charset="0"/>
                            </a:rPr>
                            <m:t>𝑢</m:t>
                          </m:r>
                        </m:e>
                        <m:sub>
                          <m:sSub>
                            <m:sSubPr>
                              <m:ctrlPr>
                                <a:rPr lang="en-CA" sz="1400" i="1" smtClean="0">
                                  <a:latin typeface="Cambria Math" panose="02040503050406030204" pitchFamily="18" charset="0"/>
                                </a:rPr>
                              </m:ctrlPr>
                            </m:sSubPr>
                            <m:e>
                              <m:r>
                                <a:rPr lang="en-CA" sz="1400" b="0" i="1" smtClean="0">
                                  <a:latin typeface="Cambria Math" panose="02040503050406030204" pitchFamily="18" charset="0"/>
                                </a:rPr>
                                <m:t>𝐷</m:t>
                              </m:r>
                            </m:e>
                            <m:sub>
                              <m:r>
                                <a:rPr lang="en-CA" sz="1400" b="0" i="1" smtClean="0">
                                  <a:latin typeface="Cambria Math" panose="02040503050406030204" pitchFamily="18" charset="0"/>
                                </a:rPr>
                                <m:t>𝑢𝑝𝑝𝑒𝑟</m:t>
                              </m:r>
                            </m:sub>
                          </m:sSub>
                        </m:sub>
                      </m:sSub>
                      <m:r>
                        <a:rPr lang="en-CA" sz="1400" b="0" i="1" smtClean="0">
                          <a:latin typeface="Cambria Math" panose="02040503050406030204" pitchFamily="18" charset="0"/>
                        </a:rPr>
                        <m:t>=</m:t>
                      </m:r>
                      <m:rad>
                        <m:radPr>
                          <m:degHide m:val="on"/>
                          <m:ctrlPr>
                            <a:rPr lang="en-CA" sz="1400" b="0" i="1" smtClean="0">
                              <a:latin typeface="Cambria Math" panose="02040503050406030204" pitchFamily="18" charset="0"/>
                            </a:rPr>
                          </m:ctrlPr>
                        </m:radPr>
                        <m:deg/>
                        <m:e>
                          <m:d>
                            <m:dPr>
                              <m:ctrlPr>
                                <a:rPr lang="en-CA" sz="1400" i="1">
                                  <a:latin typeface="Cambria Math" panose="02040503050406030204" pitchFamily="18" charset="0"/>
                                </a:rPr>
                              </m:ctrlPr>
                            </m:dPr>
                            <m:e>
                              <m:sSup>
                                <m:sSupPr>
                                  <m:ctrlPr>
                                    <a:rPr lang="en-CA" sz="1400" i="1">
                                      <a:latin typeface="Cambria Math" panose="02040503050406030204" pitchFamily="18" charset="0"/>
                                    </a:rPr>
                                  </m:ctrlPr>
                                </m:sSupPr>
                                <m:e>
                                  <m:r>
                                    <a:rPr lang="en-CA" sz="1400" i="1">
                                      <a:latin typeface="Cambria Math" panose="02040503050406030204" pitchFamily="18" charset="0"/>
                                    </a:rPr>
                                    <m:t>10</m:t>
                                  </m:r>
                                </m:e>
                                <m:sup>
                                  <m:r>
                                    <a:rPr lang="en-CA" sz="1400" i="1">
                                      <a:latin typeface="Cambria Math" panose="02040503050406030204" pitchFamily="18" charset="0"/>
                                    </a:rPr>
                                    <m:t>2</m:t>
                                  </m:r>
                                </m:sup>
                              </m:sSup>
                              <m:r>
                                <a:rPr lang="en-CA" sz="1400" i="1">
                                  <a:latin typeface="Cambria Math" panose="02040503050406030204" pitchFamily="18" charset="0"/>
                                </a:rPr>
                                <m:t>+</m:t>
                              </m:r>
                              <m:sSup>
                                <m:sSupPr>
                                  <m:ctrlPr>
                                    <a:rPr lang="en-CA" sz="1400" i="1">
                                      <a:latin typeface="Cambria Math" panose="02040503050406030204" pitchFamily="18" charset="0"/>
                                    </a:rPr>
                                  </m:ctrlPr>
                                </m:sSupPr>
                                <m:e>
                                  <m:r>
                                    <a:rPr lang="en-CA" sz="1400" i="1">
                                      <a:latin typeface="Cambria Math" panose="02040503050406030204" pitchFamily="18" charset="0"/>
                                    </a:rPr>
                                    <m:t>15</m:t>
                                  </m:r>
                                  <m:r>
                                    <a:rPr lang="en-CA" sz="1400" i="1">
                                      <a:latin typeface="Cambria Math" panose="02040503050406030204" pitchFamily="18" charset="0"/>
                                    </a:rPr>
                                    <m:t>.</m:t>
                                  </m:r>
                                  <m:r>
                                    <a:rPr lang="en-CA" sz="1400" i="1">
                                      <a:latin typeface="Cambria Math" panose="02040503050406030204" pitchFamily="18" charset="0"/>
                                    </a:rPr>
                                    <m:t>713</m:t>
                                  </m:r>
                                </m:e>
                                <m:sup>
                                  <m:r>
                                    <a:rPr lang="en-CA" sz="1400" i="1">
                                      <a:latin typeface="Cambria Math" panose="02040503050406030204" pitchFamily="18" charset="0"/>
                                    </a:rPr>
                                    <m:t>2</m:t>
                                  </m:r>
                                </m:sup>
                              </m:sSup>
                            </m:e>
                          </m:d>
                        </m:e>
                      </m:rad>
                    </m:oMath>
                  </m:oMathPara>
                </a14:m>
                <a:endParaRPr lang="en-CA" sz="1400" dirty="0"/>
              </a:p>
              <a:p>
                <a:pPr algn="just"/>
                <a14:m>
                  <m:oMathPara xmlns:m="http://schemas.openxmlformats.org/officeDocument/2006/math">
                    <m:oMathParaPr>
                      <m:jc m:val="centerGroup"/>
                    </m:oMathParaPr>
                    <m:oMath xmlns:m="http://schemas.openxmlformats.org/officeDocument/2006/math">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𝑢</m:t>
                          </m:r>
                        </m:e>
                        <m:sub>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𝐷</m:t>
                              </m:r>
                            </m:e>
                            <m:sub>
                              <m:r>
                                <a:rPr lang="en-CA" sz="1400" b="0" i="1" smtClean="0">
                                  <a:latin typeface="Cambria Math" panose="02040503050406030204" pitchFamily="18" charset="0"/>
                                </a:rPr>
                                <m:t>𝑙𝑜𝑤𝑒𝑟</m:t>
                              </m:r>
                            </m:sub>
                          </m:sSub>
                        </m:sub>
                      </m:sSub>
                      <m:r>
                        <a:rPr lang="en-CA" sz="1400" b="0" i="1" smtClean="0">
                          <a:latin typeface="Cambria Math" panose="02040503050406030204" pitchFamily="18" charset="0"/>
                        </a:rPr>
                        <m:t>=−</m:t>
                      </m:r>
                      <m:r>
                        <a:rPr lang="en-CA" sz="1400" b="0" i="1" smtClean="0">
                          <a:latin typeface="Cambria Math" panose="02040503050406030204" pitchFamily="18" charset="0"/>
                        </a:rPr>
                        <m:t>16</m:t>
                      </m:r>
                      <m:r>
                        <a:rPr lang="en-CA" sz="1400" b="0" i="1" smtClean="0">
                          <a:latin typeface="Cambria Math" panose="02040503050406030204" pitchFamily="18" charset="0"/>
                        </a:rPr>
                        <m:t>.</m:t>
                      </m:r>
                      <m:r>
                        <a:rPr lang="en-CA" sz="1400" b="0" i="1" smtClean="0">
                          <a:latin typeface="Cambria Math" panose="02040503050406030204" pitchFamily="18" charset="0"/>
                        </a:rPr>
                        <m:t>520</m:t>
                      </m:r>
                      <m:r>
                        <a:rPr lang="en-CA" sz="1400" b="0" i="1" smtClean="0">
                          <a:latin typeface="Cambria Math" panose="02040503050406030204" pitchFamily="18" charset="0"/>
                        </a:rPr>
                        <m:t> </m:t>
                      </m:r>
                      <m:r>
                        <a:rPr lang="en-CA" sz="1400" i="1">
                          <a:latin typeface="Cambria Math" panose="02040503050406030204" pitchFamily="18" charset="0"/>
                          <a:ea typeface="Cambria Math" panose="02040503050406030204" pitchFamily="18" charset="0"/>
                        </a:rPr>
                        <m:t>𝜇</m:t>
                      </m:r>
                      <m:sSup>
                        <m:sSupPr>
                          <m:ctrlPr>
                            <a:rPr lang="en-CA" sz="1400" i="1">
                              <a:latin typeface="Cambria Math" panose="02040503050406030204" pitchFamily="18" charset="0"/>
                              <a:ea typeface="Cambria Math" panose="02040503050406030204" pitchFamily="18" charset="0"/>
                            </a:rPr>
                          </m:ctrlPr>
                        </m:sSupPr>
                        <m:e>
                          <m:r>
                            <a:rPr lang="en-CA" sz="1400" i="1">
                              <a:latin typeface="Cambria Math" panose="02040503050406030204" pitchFamily="18" charset="0"/>
                              <a:ea typeface="Cambria Math" panose="02040503050406030204" pitchFamily="18" charset="0"/>
                            </a:rPr>
                            <m:t>𝑚</m:t>
                          </m:r>
                        </m:e>
                        <m:sup>
                          <m:r>
                            <a:rPr lang="en-CA" sz="1400" i="1">
                              <a:latin typeface="Cambria Math" panose="02040503050406030204" pitchFamily="18" charset="0"/>
                              <a:ea typeface="Cambria Math" panose="02040503050406030204" pitchFamily="18" charset="0"/>
                            </a:rPr>
                            <m:t>2</m:t>
                          </m:r>
                        </m:sup>
                      </m:sSup>
                      <m:r>
                        <a:rPr lang="en-CA" sz="1400" b="0" i="1" smtClean="0">
                          <a:latin typeface="Cambria Math" panose="02040503050406030204" pitchFamily="18" charset="0"/>
                          <a:ea typeface="Cambria Math" panose="02040503050406030204" pitchFamily="18" charset="0"/>
                        </a:rPr>
                        <m:t>   </m:t>
                      </m:r>
                      <m:r>
                        <a:rPr lang="en-CA" sz="1400" b="0" i="1" smtClean="0">
                          <a:latin typeface="Cambria Math" panose="02040503050406030204" pitchFamily="18" charset="0"/>
                        </a:rPr>
                        <m:t>&amp;   </m:t>
                      </m:r>
                      <m:sSub>
                        <m:sSubPr>
                          <m:ctrlPr>
                            <a:rPr lang="en-CA" sz="1400" i="1">
                              <a:latin typeface="Cambria Math" panose="02040503050406030204" pitchFamily="18" charset="0"/>
                            </a:rPr>
                          </m:ctrlPr>
                        </m:sSubPr>
                        <m:e>
                          <m:r>
                            <a:rPr lang="en-CA" sz="1400" i="1">
                              <a:latin typeface="Cambria Math" panose="02040503050406030204" pitchFamily="18" charset="0"/>
                            </a:rPr>
                            <m:t>𝑢</m:t>
                          </m:r>
                        </m:e>
                        <m:sub>
                          <m:sSub>
                            <m:sSubPr>
                              <m:ctrlPr>
                                <a:rPr lang="en-CA" sz="1400" i="1" smtClean="0">
                                  <a:latin typeface="Cambria Math" panose="02040503050406030204" pitchFamily="18" charset="0"/>
                                </a:rPr>
                              </m:ctrlPr>
                            </m:sSubPr>
                            <m:e>
                              <m:r>
                                <a:rPr lang="en-CA" sz="1400" b="0" i="1" smtClean="0">
                                  <a:latin typeface="Cambria Math" panose="02040503050406030204" pitchFamily="18" charset="0"/>
                                </a:rPr>
                                <m:t>𝐷</m:t>
                              </m:r>
                            </m:e>
                            <m:sub>
                              <m:r>
                                <a:rPr lang="en-CA" sz="1400" b="0" i="1" smtClean="0">
                                  <a:latin typeface="Cambria Math" panose="02040503050406030204" pitchFamily="18" charset="0"/>
                                </a:rPr>
                                <m:t>𝑢𝑝𝑝𝑒𝑟</m:t>
                              </m:r>
                            </m:sub>
                          </m:sSub>
                        </m:sub>
                      </m:sSub>
                      <m:r>
                        <a:rPr lang="en-CA" sz="1400" b="0" i="1" smtClean="0">
                          <a:latin typeface="Cambria Math" panose="02040503050406030204" pitchFamily="18" charset="0"/>
                        </a:rPr>
                        <m:t>=</m:t>
                      </m:r>
                      <m:r>
                        <a:rPr lang="en-CA" sz="1400" b="0" i="1" smtClean="0">
                          <a:latin typeface="Cambria Math" panose="02040503050406030204" pitchFamily="18" charset="0"/>
                        </a:rPr>
                        <m:t>18</m:t>
                      </m:r>
                      <m:r>
                        <a:rPr lang="en-CA" sz="1400" b="0" i="1" smtClean="0">
                          <a:latin typeface="Cambria Math" panose="02040503050406030204" pitchFamily="18" charset="0"/>
                        </a:rPr>
                        <m:t>.</m:t>
                      </m:r>
                      <m:r>
                        <a:rPr lang="en-CA" sz="1400" b="0" i="1" smtClean="0">
                          <a:latin typeface="Cambria Math" panose="02040503050406030204" pitchFamily="18" charset="0"/>
                        </a:rPr>
                        <m:t>625</m:t>
                      </m:r>
                      <m:r>
                        <a:rPr lang="en-CA" sz="1400" b="0" i="1" smtClean="0">
                          <a:latin typeface="Cambria Math" panose="02040503050406030204" pitchFamily="18" charset="0"/>
                        </a:rPr>
                        <m:t> </m:t>
                      </m:r>
                      <m:r>
                        <a:rPr lang="en-CA" sz="1400" b="0" i="1" smtClean="0">
                          <a:latin typeface="Cambria Math" panose="02040503050406030204" pitchFamily="18" charset="0"/>
                          <a:ea typeface="Cambria Math" panose="02040503050406030204" pitchFamily="18" charset="0"/>
                        </a:rPr>
                        <m:t>𝜇</m:t>
                      </m:r>
                      <m:sSup>
                        <m:sSupPr>
                          <m:ctrlPr>
                            <a:rPr lang="en-CA" sz="1400" b="0" i="1" smtClean="0">
                              <a:latin typeface="Cambria Math" panose="02040503050406030204" pitchFamily="18" charset="0"/>
                              <a:ea typeface="Cambria Math" panose="02040503050406030204" pitchFamily="18" charset="0"/>
                            </a:rPr>
                          </m:ctrlPr>
                        </m:sSupPr>
                        <m:e>
                          <m:r>
                            <a:rPr lang="en-CA" sz="1400" b="0" i="1" smtClean="0">
                              <a:latin typeface="Cambria Math" panose="02040503050406030204" pitchFamily="18" charset="0"/>
                              <a:ea typeface="Cambria Math" panose="02040503050406030204" pitchFamily="18" charset="0"/>
                            </a:rPr>
                            <m:t>𝑚</m:t>
                          </m:r>
                        </m:e>
                        <m:sup>
                          <m:r>
                            <a:rPr lang="en-CA" sz="1400" b="0" i="1" smtClean="0">
                              <a:latin typeface="Cambria Math" panose="02040503050406030204" pitchFamily="18" charset="0"/>
                              <a:ea typeface="Cambria Math" panose="02040503050406030204" pitchFamily="18" charset="0"/>
                            </a:rPr>
                            <m:t>2</m:t>
                          </m:r>
                        </m:sup>
                      </m:sSup>
                    </m:oMath>
                  </m:oMathPara>
                </a14:m>
                <a:endParaRPr lang="en-CA" sz="1400" dirty="0"/>
              </a:p>
              <a:p>
                <a:pPr marL="342900" indent="-342900" algn="just">
                  <a:buFont typeface="Arial" panose="020B0604020202020204" pitchFamily="34" charset="0"/>
                  <a:buChar char="•"/>
                </a:pPr>
                <a:endParaRPr lang="en-CA" sz="1400" dirty="0"/>
              </a:p>
            </p:txBody>
          </p:sp>
        </mc:Choice>
        <mc:Fallback xmlns="">
          <p:sp>
            <p:nvSpPr>
              <p:cNvPr id="14" name="TextBox 13">
                <a:extLst>
                  <a:ext uri="{FF2B5EF4-FFF2-40B4-BE49-F238E27FC236}">
                    <a16:creationId xmlns:a16="http://schemas.microsoft.com/office/drawing/2014/main" id="{5EA7065C-802E-2B4B-0925-41CF053C1631}"/>
                  </a:ext>
                </a:extLst>
              </p:cNvPr>
              <p:cNvSpPr txBox="1">
                <a:spLocks noRot="1" noChangeAspect="1" noMove="1" noResize="1" noEditPoints="1" noAdjustHandles="1" noChangeArrowheads="1" noChangeShapeType="1" noTextEdit="1"/>
              </p:cNvSpPr>
              <p:nvPr/>
            </p:nvSpPr>
            <p:spPr>
              <a:xfrm>
                <a:off x="634122" y="1093926"/>
                <a:ext cx="10941600" cy="5829609"/>
              </a:xfrm>
              <a:prstGeom prst="rect">
                <a:avLst/>
              </a:prstGeom>
              <a:blipFill>
                <a:blip r:embed="rId4"/>
                <a:stretch>
                  <a:fillRect l="-167" t="-104" r="-557"/>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018833C7-ADAF-A035-0D2C-C3A73E6F7DB8}"/>
              </a:ext>
            </a:extLst>
          </p:cNvPr>
          <p:cNvSpPr>
            <a:spLocks noGrp="1"/>
          </p:cNvSpPr>
          <p:nvPr>
            <p:ph type="sldNum" sz="quarter" idx="12"/>
          </p:nvPr>
        </p:nvSpPr>
        <p:spPr/>
        <p:txBody>
          <a:bodyPr/>
          <a:lstStyle/>
          <a:p>
            <a:fld id="{39C1223B-8CCF-4977-9E71-76A2BF368F2A}" type="slidenum">
              <a:rPr lang="en-CA" smtClean="0"/>
              <a:t>6</a:t>
            </a:fld>
            <a:endParaRPr lang="en-CA" dirty="0"/>
          </a:p>
        </p:txBody>
      </p:sp>
    </p:spTree>
    <p:extLst>
      <p:ext uri="{BB962C8B-B14F-4D97-AF65-F5344CB8AC3E}">
        <p14:creationId xmlns:p14="http://schemas.microsoft.com/office/powerpoint/2010/main" val="4122844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9AE55-C355-3250-C735-3BF2183D3501}"/>
            </a:ext>
          </a:extLst>
        </p:cNvPr>
        <p:cNvGrpSpPr/>
        <p:nvPr/>
      </p:nvGrpSpPr>
      <p:grpSpPr>
        <a:xfrm>
          <a:off x="0" y="0"/>
          <a:ext cx="0" cy="0"/>
          <a:chOff x="0" y="0"/>
          <a:chExt cx="0" cy="0"/>
        </a:xfrm>
      </p:grpSpPr>
      <p:sp>
        <p:nvSpPr>
          <p:cNvPr id="28" name="Title 1">
            <a:extLst>
              <a:ext uri="{FF2B5EF4-FFF2-40B4-BE49-F238E27FC236}">
                <a16:creationId xmlns:a16="http://schemas.microsoft.com/office/drawing/2014/main" id="{B64A6F83-B4C9-77D2-2A52-378D104E357D}"/>
              </a:ext>
            </a:extLst>
          </p:cNvPr>
          <p:cNvSpPr txBox="1">
            <a:spLocks/>
          </p:cNvSpPr>
          <p:nvPr/>
        </p:nvSpPr>
        <p:spPr>
          <a:xfrm>
            <a:off x="323850" y="37354"/>
            <a:ext cx="12192000" cy="11457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a:latin typeface="Bell Gothic Std Black"/>
                <a:ea typeface="CMU Sans Serif" panose="02000603000000000000" pitchFamily="2" charset="0"/>
                <a:cs typeface="CMU Sans Serif" panose="02000603000000000000" pitchFamily="2" charset="0"/>
              </a:rPr>
              <a:t>D. SIMULATION ERROR – E</a:t>
            </a:r>
            <a:endParaRPr lang="en-US" sz="2800" b="1" dirty="0">
              <a:latin typeface="Bell Gothic Std Black" panose="020B0706020202040204" pitchFamily="34" charset="0"/>
              <a:ea typeface="CMU Sans Serif" panose="02000603000000000000" pitchFamily="2" charset="0"/>
              <a:cs typeface="CMU Sans Serif" panose="02000603000000000000" pitchFamily="2" charset="0"/>
            </a:endParaRPr>
          </a:p>
        </p:txBody>
      </p:sp>
      <p:pic>
        <p:nvPicPr>
          <p:cNvPr id="4" name="Picture 3" descr="A logo with a bee in a gear&#10;&#10;Description automatically generated">
            <a:extLst>
              <a:ext uri="{FF2B5EF4-FFF2-40B4-BE49-F238E27FC236}">
                <a16:creationId xmlns:a16="http://schemas.microsoft.com/office/drawing/2014/main" id="{2093C786-EA40-6C3A-5443-A8CE77898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5" y="5877671"/>
            <a:ext cx="924485" cy="942975"/>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EA7065C-802E-2B4B-0925-41CF053C1631}"/>
                  </a:ext>
                </a:extLst>
              </p:cNvPr>
              <p:cNvSpPr txBox="1"/>
              <p:nvPr/>
            </p:nvSpPr>
            <p:spPr>
              <a:xfrm>
                <a:off x="625200" y="1086611"/>
                <a:ext cx="10941600" cy="2462213"/>
              </a:xfrm>
              <a:prstGeom prst="rect">
                <a:avLst/>
              </a:prstGeom>
              <a:noFill/>
            </p:spPr>
            <p:txBody>
              <a:bodyPr wrap="square" rtlCol="0">
                <a:spAutoFit/>
              </a:bodyPr>
              <a:lstStyle/>
              <a:p>
                <a:pPr algn="just"/>
                <a:r>
                  <a:rPr lang="en-CA" sz="1400" dirty="0"/>
                  <a:t>The procedure used for determining the simulation error is as follows:</a:t>
                </a:r>
              </a:p>
              <a:p>
                <a:pPr algn="just"/>
                <a:endParaRPr lang="en-CA" sz="1400" dirty="0"/>
              </a:p>
              <a:p>
                <a:pPr marL="342900" indent="-342900" algn="just">
                  <a:buAutoNum type="circleNumDbPlain"/>
                </a:pPr>
                <a:r>
                  <a:rPr lang="en-CA" sz="1400" dirty="0"/>
                  <a:t>Numerical median of computed permeability S = 24.722305259211794 </a:t>
                </a:r>
                <a:r>
                  <a:rPr lang="el-GR" sz="1400" dirty="0"/>
                  <a:t>μ</a:t>
                </a:r>
                <a:r>
                  <a:rPr lang="en-CA" sz="1400" dirty="0"/>
                  <a:t>m</a:t>
                </a:r>
                <a:r>
                  <a:rPr lang="en-CA" sz="1400" baseline="30000" dirty="0"/>
                  <a:t>2</a:t>
                </a:r>
              </a:p>
              <a:p>
                <a:pPr marL="342900" indent="-342900" algn="just">
                  <a:buAutoNum type="circleNumDbPlain"/>
                </a:pPr>
                <a:r>
                  <a:rPr lang="en-CA" sz="1400" dirty="0"/>
                  <a:t>Log-normal median permeability D = 80.6 </a:t>
                </a:r>
                <a:r>
                  <a:rPr lang="el-GR" sz="1400" dirty="0"/>
                  <a:t>μ</a:t>
                </a:r>
                <a:r>
                  <a:rPr lang="en-CA" sz="1400" dirty="0"/>
                  <a:t>m</a:t>
                </a:r>
                <a:r>
                  <a:rPr lang="en-CA" sz="1400" baseline="30000" dirty="0"/>
                  <a:t>2</a:t>
                </a:r>
              </a:p>
              <a:p>
                <a:pPr algn="just"/>
                <a:endParaRPr lang="en-CA" sz="1400" dirty="0"/>
              </a:p>
              <a:p>
                <a:pPr marL="342900" indent="-342900" algn="just">
                  <a:buFont typeface="Arial" panose="020B0604020202020204" pitchFamily="34" charset="0"/>
                  <a:buChar char="•"/>
                </a:pPr>
                <a:r>
                  <a:rPr lang="en-CA" sz="1400" dirty="0"/>
                  <a:t>Simulation error can be determined by finding the difference between the experimental and simulation medians.</a:t>
                </a:r>
                <a:endParaRPr lang="en-CA" sz="1400" b="1" dirty="0"/>
              </a:p>
              <a:p>
                <a:pPr algn="just"/>
                <a:endParaRPr lang="en-CA" sz="1400" b="1" dirty="0"/>
              </a:p>
              <a:p>
                <a:pPr marL="342900" indent="-342900" algn="just">
                  <a:buFont typeface="Arial" panose="020B0604020202020204" pitchFamily="34" charset="0"/>
                  <a:buChar char="•"/>
                </a:pPr>
                <a:r>
                  <a:rPr lang="en-CA" sz="1400" dirty="0"/>
                  <a:t>The simulation error can then be found:</a:t>
                </a:r>
              </a:p>
              <a:p>
                <a:pPr algn="just"/>
                <a:endParaRPr lang="en-CA" sz="1400" dirty="0"/>
              </a:p>
              <a:p>
                <a:pPr algn="just"/>
                <a14:m>
                  <m:oMathPara xmlns:m="http://schemas.openxmlformats.org/officeDocument/2006/math">
                    <m:oMathParaPr>
                      <m:jc m:val="centerGroup"/>
                    </m:oMathParaPr>
                    <m:oMath xmlns:m="http://schemas.openxmlformats.org/officeDocument/2006/math">
                      <m:r>
                        <a:rPr lang="en-CA" sz="1400" b="0" i="1" smtClean="0">
                          <a:latin typeface="Cambria Math" panose="02040503050406030204" pitchFamily="18" charset="0"/>
                        </a:rPr>
                        <m:t>𝐸</m:t>
                      </m:r>
                      <m:r>
                        <a:rPr lang="en-CA" sz="1400" b="0" i="1" smtClean="0">
                          <a:latin typeface="Cambria Math" panose="02040503050406030204" pitchFamily="18" charset="0"/>
                        </a:rPr>
                        <m:t>=</m:t>
                      </m:r>
                      <m:r>
                        <a:rPr lang="en-CA" sz="1400" b="0" i="1" smtClean="0">
                          <a:latin typeface="Cambria Math" panose="02040503050406030204" pitchFamily="18" charset="0"/>
                        </a:rPr>
                        <m:t>𝑆</m:t>
                      </m:r>
                      <m:r>
                        <a:rPr lang="en-CA" sz="1400" b="0" i="1" smtClean="0">
                          <a:latin typeface="Cambria Math" panose="02040503050406030204" pitchFamily="18" charset="0"/>
                        </a:rPr>
                        <m:t> −</m:t>
                      </m:r>
                      <m:r>
                        <a:rPr lang="en-CA" sz="1400" b="0" i="1" smtClean="0">
                          <a:latin typeface="Cambria Math" panose="02040503050406030204" pitchFamily="18" charset="0"/>
                        </a:rPr>
                        <m:t>𝐷</m:t>
                      </m:r>
                    </m:oMath>
                  </m:oMathPara>
                </a14:m>
                <a:endParaRPr lang="en-CA" sz="1400" dirty="0"/>
              </a:p>
              <a:p>
                <a:pPr algn="just"/>
                <a14:m>
                  <m:oMathPara xmlns:m="http://schemas.openxmlformats.org/officeDocument/2006/math">
                    <m:oMathParaPr>
                      <m:jc m:val="centerGroup"/>
                    </m:oMathParaPr>
                    <m:oMath xmlns:m="http://schemas.openxmlformats.org/officeDocument/2006/math">
                      <m:r>
                        <a:rPr lang="en-CA" sz="1400" b="0" i="1" smtClean="0">
                          <a:latin typeface="Cambria Math" panose="02040503050406030204" pitchFamily="18" charset="0"/>
                        </a:rPr>
                        <m:t>𝐸</m:t>
                      </m:r>
                      <m:r>
                        <a:rPr lang="en-CA" sz="1400" b="0" i="1" smtClean="0">
                          <a:latin typeface="Cambria Math" panose="02040503050406030204" pitchFamily="18" charset="0"/>
                        </a:rPr>
                        <m:t>=−</m:t>
                      </m:r>
                      <m:r>
                        <a:rPr lang="en-CA" sz="1400" b="0" i="1" smtClean="0">
                          <a:latin typeface="Cambria Math" panose="02040503050406030204" pitchFamily="18" charset="0"/>
                        </a:rPr>
                        <m:t>55</m:t>
                      </m:r>
                      <m:r>
                        <a:rPr lang="en-CA" sz="1400" b="0" i="1" smtClean="0">
                          <a:latin typeface="Cambria Math" panose="02040503050406030204" pitchFamily="18" charset="0"/>
                        </a:rPr>
                        <m:t>.</m:t>
                      </m:r>
                      <m:r>
                        <a:rPr lang="en-CA" sz="1400" b="0" i="1" smtClean="0">
                          <a:latin typeface="Cambria Math" panose="02040503050406030204" pitchFamily="18" charset="0"/>
                        </a:rPr>
                        <m:t>878</m:t>
                      </m:r>
                      <m:r>
                        <a:rPr lang="en-CA" sz="1400" b="0" i="1" smtClean="0">
                          <a:latin typeface="Cambria Math" panose="02040503050406030204" pitchFamily="18" charset="0"/>
                        </a:rPr>
                        <m:t> </m:t>
                      </m:r>
                      <m:r>
                        <a:rPr lang="en-CA" sz="1400" i="1">
                          <a:latin typeface="Cambria Math" panose="02040503050406030204" pitchFamily="18" charset="0"/>
                          <a:ea typeface="Cambria Math" panose="02040503050406030204" pitchFamily="18" charset="0"/>
                        </a:rPr>
                        <m:t>𝜇</m:t>
                      </m:r>
                      <m:sSup>
                        <m:sSupPr>
                          <m:ctrlPr>
                            <a:rPr lang="en-CA" sz="1400" i="1">
                              <a:latin typeface="Cambria Math" panose="02040503050406030204" pitchFamily="18" charset="0"/>
                              <a:ea typeface="Cambria Math" panose="02040503050406030204" pitchFamily="18" charset="0"/>
                            </a:rPr>
                          </m:ctrlPr>
                        </m:sSupPr>
                        <m:e>
                          <m:r>
                            <a:rPr lang="en-CA" sz="1400" i="1">
                              <a:latin typeface="Cambria Math" panose="02040503050406030204" pitchFamily="18" charset="0"/>
                              <a:ea typeface="Cambria Math" panose="02040503050406030204" pitchFamily="18" charset="0"/>
                            </a:rPr>
                            <m:t>𝑚</m:t>
                          </m:r>
                        </m:e>
                        <m:sup>
                          <m:r>
                            <a:rPr lang="en-CA" sz="1400" i="1">
                              <a:latin typeface="Cambria Math" panose="02040503050406030204" pitchFamily="18" charset="0"/>
                              <a:ea typeface="Cambria Math" panose="02040503050406030204" pitchFamily="18" charset="0"/>
                            </a:rPr>
                            <m:t>2</m:t>
                          </m:r>
                        </m:sup>
                      </m:sSup>
                    </m:oMath>
                  </m:oMathPara>
                </a14:m>
                <a:endParaRPr lang="en-CA" sz="1400" dirty="0"/>
              </a:p>
            </p:txBody>
          </p:sp>
        </mc:Choice>
        <mc:Fallback xmlns="">
          <p:sp>
            <p:nvSpPr>
              <p:cNvPr id="14" name="TextBox 13">
                <a:extLst>
                  <a:ext uri="{FF2B5EF4-FFF2-40B4-BE49-F238E27FC236}">
                    <a16:creationId xmlns:a16="http://schemas.microsoft.com/office/drawing/2014/main" id="{5EA7065C-802E-2B4B-0925-41CF053C1631}"/>
                  </a:ext>
                </a:extLst>
              </p:cNvPr>
              <p:cNvSpPr txBox="1">
                <a:spLocks noRot="1" noChangeAspect="1" noMove="1" noResize="1" noEditPoints="1" noAdjustHandles="1" noChangeArrowheads="1" noChangeShapeType="1" noTextEdit="1"/>
              </p:cNvSpPr>
              <p:nvPr/>
            </p:nvSpPr>
            <p:spPr>
              <a:xfrm>
                <a:off x="625200" y="1086611"/>
                <a:ext cx="10941600" cy="2462213"/>
              </a:xfrm>
              <a:prstGeom prst="rect">
                <a:avLst/>
              </a:prstGeom>
              <a:blipFill>
                <a:blip r:embed="rId4"/>
                <a:stretch>
                  <a:fillRect l="-167" t="-248"/>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018833C7-ADAF-A035-0D2C-C3A73E6F7DB8}"/>
              </a:ext>
            </a:extLst>
          </p:cNvPr>
          <p:cNvSpPr>
            <a:spLocks noGrp="1"/>
          </p:cNvSpPr>
          <p:nvPr>
            <p:ph type="sldNum" sz="quarter" idx="12"/>
          </p:nvPr>
        </p:nvSpPr>
        <p:spPr/>
        <p:txBody>
          <a:bodyPr/>
          <a:lstStyle/>
          <a:p>
            <a:fld id="{39C1223B-8CCF-4977-9E71-76A2BF368F2A}" type="slidenum">
              <a:rPr lang="en-CA" smtClean="0"/>
              <a:t>7</a:t>
            </a:fld>
            <a:endParaRPr lang="en-CA"/>
          </a:p>
        </p:txBody>
      </p:sp>
    </p:spTree>
    <p:extLst>
      <p:ext uri="{BB962C8B-B14F-4D97-AF65-F5344CB8AC3E}">
        <p14:creationId xmlns:p14="http://schemas.microsoft.com/office/powerpoint/2010/main" val="1618297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9AE55-C355-3250-C735-3BF2183D3501}"/>
            </a:ext>
          </a:extLst>
        </p:cNvPr>
        <p:cNvGrpSpPr/>
        <p:nvPr/>
      </p:nvGrpSpPr>
      <p:grpSpPr>
        <a:xfrm>
          <a:off x="0" y="0"/>
          <a:ext cx="0" cy="0"/>
          <a:chOff x="0" y="0"/>
          <a:chExt cx="0" cy="0"/>
        </a:xfrm>
      </p:grpSpPr>
      <p:sp>
        <p:nvSpPr>
          <p:cNvPr id="28" name="Title 1">
            <a:extLst>
              <a:ext uri="{FF2B5EF4-FFF2-40B4-BE49-F238E27FC236}">
                <a16:creationId xmlns:a16="http://schemas.microsoft.com/office/drawing/2014/main" id="{B64A6F83-B4C9-77D2-2A52-378D104E357D}"/>
              </a:ext>
            </a:extLst>
          </p:cNvPr>
          <p:cNvSpPr txBox="1">
            <a:spLocks/>
          </p:cNvSpPr>
          <p:nvPr/>
        </p:nvSpPr>
        <p:spPr>
          <a:xfrm>
            <a:off x="323850" y="37354"/>
            <a:ext cx="12192000" cy="11457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latin typeface="Bell Gothic Std Black" panose="020B0706020202040204" pitchFamily="34" charset="0"/>
                <a:ea typeface="CMU Sans Serif" panose="02000603000000000000" pitchFamily="2" charset="0"/>
                <a:cs typeface="CMU Sans Serif" panose="02000603000000000000" pitchFamily="2" charset="0"/>
              </a:rPr>
              <a:t>E. MODEL ERROR – </a:t>
            </a:r>
            <a:r>
              <a:rPr lang="el-GR" sz="2800" b="1" dirty="0">
                <a:latin typeface="Cambria Math" panose="02040503050406030204" pitchFamily="18" charset="0"/>
                <a:ea typeface="Cambria Math" panose="02040503050406030204" pitchFamily="18" charset="0"/>
                <a:cs typeface="Times New Roman" panose="02020603050405020304" pitchFamily="18" charset="0"/>
              </a:rPr>
              <a:t>δ</a:t>
            </a:r>
            <a:r>
              <a:rPr lang="en-CA" sz="2800" b="1" baseline="-25000" dirty="0">
                <a:latin typeface="+mn-lt"/>
                <a:ea typeface="Cambria Math" panose="02040503050406030204" pitchFamily="18" charset="0"/>
                <a:cs typeface="Times New Roman" panose="02020603050405020304" pitchFamily="18" charset="0"/>
              </a:rPr>
              <a:t>model</a:t>
            </a:r>
            <a:endParaRPr lang="en-US" sz="2800" b="1" baseline="-25000" dirty="0">
              <a:latin typeface="+mn-lt"/>
              <a:ea typeface="Cambria Math" panose="02040503050406030204" pitchFamily="18" charset="0"/>
              <a:cs typeface="CMU Sans Serif" panose="02000603000000000000" pitchFamily="2" charset="0"/>
            </a:endParaRPr>
          </a:p>
        </p:txBody>
      </p:sp>
      <p:pic>
        <p:nvPicPr>
          <p:cNvPr id="4" name="Picture 3" descr="A logo with a bee in a gear&#10;&#10;Description automatically generated">
            <a:extLst>
              <a:ext uri="{FF2B5EF4-FFF2-40B4-BE49-F238E27FC236}">
                <a16:creationId xmlns:a16="http://schemas.microsoft.com/office/drawing/2014/main" id="{2093C786-EA40-6C3A-5443-A8CE77898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5" y="5877671"/>
            <a:ext cx="924485" cy="942975"/>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EA7065C-802E-2B4B-0925-41CF053C1631}"/>
                  </a:ext>
                </a:extLst>
              </p:cNvPr>
              <p:cNvSpPr txBox="1"/>
              <p:nvPr/>
            </p:nvSpPr>
            <p:spPr>
              <a:xfrm>
                <a:off x="625200" y="1086611"/>
                <a:ext cx="10941600" cy="5315558"/>
              </a:xfrm>
              <a:prstGeom prst="rect">
                <a:avLst/>
              </a:prstGeom>
              <a:noFill/>
            </p:spPr>
            <p:txBody>
              <a:bodyPr wrap="square" rtlCol="0">
                <a:spAutoFit/>
              </a:bodyPr>
              <a:lstStyle/>
              <a:p>
                <a:pPr algn="just"/>
                <a:r>
                  <a:rPr lang="en-CA" sz="1400" dirty="0"/>
                  <a:t>Finally, model error can be found with uncertainties at a standard deviation away from the error:</a:t>
                </a:r>
              </a:p>
              <a:p>
                <a:pPr algn="just"/>
                <a:endParaRPr lang="en-CA" sz="1400" dirty="0"/>
              </a:p>
              <a:p>
                <a:pPr marL="342900" indent="-342900" algn="just">
                  <a:buAutoNum type="circleNumDbPlain"/>
                </a:pPr>
                <a:r>
                  <a:rPr lang="en-CA" sz="1400" dirty="0"/>
                  <a:t>Numerical uncertainty </a:t>
                </a:r>
                <a:r>
                  <a:rPr lang="en-CA" sz="1400" i="1" dirty="0"/>
                  <a:t>u</a:t>
                </a:r>
                <a:r>
                  <a:rPr lang="en-CA" sz="1400" i="1" baseline="-25000" dirty="0"/>
                  <a:t>num</a:t>
                </a:r>
                <a:r>
                  <a:rPr lang="en-CA" sz="1400" dirty="0"/>
                  <a:t> = ±0.125 </a:t>
                </a:r>
                <a:r>
                  <a:rPr lang="el-GR" sz="1400" dirty="0"/>
                  <a:t>μ</a:t>
                </a:r>
                <a:r>
                  <a:rPr lang="en-CA" sz="1400" dirty="0"/>
                  <a:t>m</a:t>
                </a:r>
                <a:r>
                  <a:rPr lang="en-CA" sz="1400" baseline="30000" dirty="0"/>
                  <a:t>2</a:t>
                </a:r>
              </a:p>
              <a:p>
                <a:pPr marL="342900" indent="-342900" algn="just">
                  <a:buFontTx/>
                  <a:buAutoNum type="circleNumDbPlain"/>
                </a:pPr>
                <a:r>
                  <a:rPr lang="en-CA" sz="1400" dirty="0"/>
                  <a:t>Input uncertainty </a:t>
                </a:r>
                <a:r>
                  <a:rPr lang="en-CA" sz="1400" i="1" dirty="0" err="1"/>
                  <a:t>u</a:t>
                </a:r>
                <a:r>
                  <a:rPr lang="en-CA" sz="1400" i="1" baseline="-25000" dirty="0" err="1"/>
                  <a:t>input</a:t>
                </a:r>
                <a:r>
                  <a:rPr lang="en-CA" sz="1400" dirty="0"/>
                  <a:t> = ±5.357 </a:t>
                </a:r>
                <a:r>
                  <a:rPr lang="el-GR" sz="1400" dirty="0"/>
                  <a:t>μ</a:t>
                </a:r>
                <a:r>
                  <a:rPr lang="en-CA" sz="1400" dirty="0"/>
                  <a:t>m</a:t>
                </a:r>
                <a:r>
                  <a:rPr lang="en-CA" sz="1400" baseline="30000" dirty="0"/>
                  <a:t>2</a:t>
                </a:r>
                <a:endParaRPr lang="en-CA" sz="1400" dirty="0"/>
              </a:p>
              <a:p>
                <a:pPr marL="342900" indent="-342900" algn="just">
                  <a:buFontTx/>
                  <a:buAutoNum type="circleNumDbPlain"/>
                </a:pPr>
                <a:r>
                  <a:rPr lang="en-CA" sz="1400" dirty="0"/>
                  <a:t>Experimental uncertainty for the lower bound of </a:t>
                </a:r>
                <a:r>
                  <a:rPr lang="en-CA" sz="1400" i="1" dirty="0" err="1"/>
                  <a:t>u</a:t>
                </a:r>
                <a:r>
                  <a:rPr lang="en-CA" sz="1400" i="1" baseline="-25000" dirty="0" err="1"/>
                  <a:t>D</a:t>
                </a:r>
                <a:r>
                  <a:rPr lang="en-CA" sz="1400" dirty="0"/>
                  <a:t> = -16.520 </a:t>
                </a:r>
                <a:r>
                  <a:rPr lang="el-GR" sz="1400" dirty="0"/>
                  <a:t>μ</a:t>
                </a:r>
                <a:r>
                  <a:rPr lang="en-CA" sz="1400" dirty="0"/>
                  <a:t>m</a:t>
                </a:r>
                <a:r>
                  <a:rPr lang="en-CA" sz="1400" baseline="30000" dirty="0"/>
                  <a:t>2</a:t>
                </a:r>
                <a:r>
                  <a:rPr lang="en-CA" sz="1400" dirty="0"/>
                  <a:t> &amp; for the upper bound of </a:t>
                </a:r>
                <a:r>
                  <a:rPr lang="en-CA" sz="1400" i="1" dirty="0" err="1"/>
                  <a:t>u</a:t>
                </a:r>
                <a:r>
                  <a:rPr lang="en-CA" sz="1400" i="1" baseline="-25000" dirty="0" err="1"/>
                  <a:t>D</a:t>
                </a:r>
                <a:r>
                  <a:rPr lang="en-CA" sz="1400" dirty="0"/>
                  <a:t> = 18.625 </a:t>
                </a:r>
                <a:r>
                  <a:rPr lang="el-GR" sz="1400" dirty="0"/>
                  <a:t>μ</a:t>
                </a:r>
                <a:r>
                  <a:rPr lang="en-CA" sz="1400" dirty="0"/>
                  <a:t>m</a:t>
                </a:r>
                <a:r>
                  <a:rPr lang="en-CA" sz="1400" baseline="30000" dirty="0"/>
                  <a:t>2</a:t>
                </a:r>
                <a:endParaRPr lang="en-CA" sz="1400" dirty="0"/>
              </a:p>
              <a:p>
                <a:pPr marL="342900" indent="-342900" algn="just">
                  <a:buAutoNum type="circleNumDbPlain"/>
                </a:pPr>
                <a:r>
                  <a:rPr lang="en-CA" sz="1400" dirty="0"/>
                  <a:t>Simulation error E = -55.878 </a:t>
                </a:r>
                <a:r>
                  <a:rPr lang="el-GR" sz="1400" dirty="0"/>
                  <a:t>μ</a:t>
                </a:r>
                <a:r>
                  <a:rPr lang="en-CA" sz="1400" dirty="0"/>
                  <a:t>m</a:t>
                </a:r>
                <a:r>
                  <a:rPr lang="en-CA" sz="1400" baseline="30000" dirty="0"/>
                  <a:t>2</a:t>
                </a:r>
                <a:r>
                  <a:rPr lang="en-CA" sz="1400" dirty="0"/>
                  <a:t> </a:t>
                </a:r>
              </a:p>
              <a:p>
                <a:pPr marL="342900" indent="-342900" algn="just">
                  <a:buAutoNum type="circleNumDbPlain"/>
                </a:pPr>
                <a:r>
                  <a:rPr lang="en-CA" sz="1400" dirty="0"/>
                  <a:t>k = 2</a:t>
                </a:r>
              </a:p>
              <a:p>
                <a:pPr algn="just"/>
                <a:endParaRPr lang="en-CA" sz="1400" dirty="0"/>
              </a:p>
              <a:p>
                <a:pPr marL="285750" indent="-285750" algn="just">
                  <a:buFont typeface="Arial" panose="020B0604020202020204" pitchFamily="34" charset="0"/>
                  <a:buChar char="•"/>
                </a:pPr>
                <a:r>
                  <a:rPr lang="en-CA" sz="1400" dirty="0"/>
                  <a:t>The model error will be contained within the following confidence area:</a:t>
                </a:r>
              </a:p>
              <a:p>
                <a:pPr algn="just"/>
                <a14:m>
                  <m:oMathPara xmlns:m="http://schemas.openxmlformats.org/officeDocument/2006/math">
                    <m:oMathParaPr>
                      <m:jc m:val="centerGroup"/>
                    </m:oMathParaPr>
                    <m:oMath xmlns:m="http://schemas.openxmlformats.org/officeDocument/2006/math">
                      <m:sSub>
                        <m:sSubPr>
                          <m:ctrlPr>
                            <a:rPr lang="en-CA" sz="1400" i="1" smtClean="0">
                              <a:latin typeface="Cambria Math" panose="02040503050406030204" pitchFamily="18" charset="0"/>
                            </a:rPr>
                          </m:ctrlPr>
                        </m:sSubPr>
                        <m:e>
                          <m:r>
                            <a:rPr lang="en-CA" sz="1400" i="1" smtClean="0">
                              <a:latin typeface="Cambria Math" panose="02040503050406030204" pitchFamily="18" charset="0"/>
                              <a:ea typeface="Cambria Math" panose="02040503050406030204" pitchFamily="18" charset="0"/>
                            </a:rPr>
                            <m:t>𝛿</m:t>
                          </m:r>
                        </m:e>
                        <m:sub>
                          <m:r>
                            <a:rPr lang="en-CA" sz="1400" b="0" i="1" smtClean="0">
                              <a:latin typeface="Cambria Math" panose="02040503050406030204" pitchFamily="18" charset="0"/>
                            </a:rPr>
                            <m:t>𝑚𝑜𝑑𝑒𝑙</m:t>
                          </m:r>
                        </m:sub>
                      </m:sSub>
                      <m:r>
                        <a:rPr lang="en-CA" sz="1400" b="0" i="1" smtClean="0">
                          <a:latin typeface="Cambria Math" panose="02040503050406030204" pitchFamily="18" charset="0"/>
                        </a:rPr>
                        <m:t> </m:t>
                      </m:r>
                      <m:r>
                        <a:rPr lang="en-CA" sz="1400" b="0" i="1" smtClean="0">
                          <a:latin typeface="Cambria Math" panose="02040503050406030204" pitchFamily="18" charset="0"/>
                          <a:ea typeface="Cambria Math" panose="02040503050406030204" pitchFamily="18" charset="0"/>
                        </a:rPr>
                        <m:t>𝜖</m:t>
                      </m:r>
                      <m:r>
                        <a:rPr lang="en-CA" sz="1400" b="0" i="1" smtClean="0">
                          <a:latin typeface="Cambria Math" panose="02040503050406030204" pitchFamily="18" charset="0"/>
                          <a:ea typeface="Cambria Math" panose="02040503050406030204" pitchFamily="18" charset="0"/>
                        </a:rPr>
                        <m:t> [</m:t>
                      </m:r>
                      <m:r>
                        <a:rPr lang="en-CA" sz="1400" b="0" i="1" smtClean="0">
                          <a:latin typeface="Cambria Math" panose="02040503050406030204" pitchFamily="18" charset="0"/>
                          <a:ea typeface="Cambria Math" panose="02040503050406030204" pitchFamily="18" charset="0"/>
                        </a:rPr>
                        <m:t>𝐸</m:t>
                      </m:r>
                      <m:r>
                        <a:rPr lang="en-CA" sz="1400" b="0" i="1" smtClean="0">
                          <a:latin typeface="Cambria Math" panose="02040503050406030204" pitchFamily="18" charset="0"/>
                          <a:ea typeface="Cambria Math" panose="02040503050406030204" pitchFamily="18" charset="0"/>
                        </a:rPr>
                        <m:t>−</m:t>
                      </m:r>
                      <m:r>
                        <a:rPr lang="en-CA" sz="1400" b="0" i="1" smtClean="0">
                          <a:latin typeface="Cambria Math" panose="02040503050406030204" pitchFamily="18" charset="0"/>
                          <a:ea typeface="Cambria Math" panose="02040503050406030204" pitchFamily="18" charset="0"/>
                        </a:rPr>
                        <m:t>𝑘</m:t>
                      </m:r>
                      <m:sSub>
                        <m:sSubPr>
                          <m:ctrlPr>
                            <a:rPr lang="en-CA" sz="1400" b="0" i="1" smtClean="0">
                              <a:latin typeface="Cambria Math" panose="02040503050406030204" pitchFamily="18" charset="0"/>
                              <a:ea typeface="Cambria Math" panose="02040503050406030204" pitchFamily="18" charset="0"/>
                            </a:rPr>
                          </m:ctrlPr>
                        </m:sSubPr>
                        <m:e>
                          <m:r>
                            <a:rPr lang="en-CA" sz="1400" b="0" i="1" smtClean="0">
                              <a:latin typeface="Cambria Math" panose="02040503050406030204" pitchFamily="18" charset="0"/>
                              <a:ea typeface="Cambria Math" panose="02040503050406030204" pitchFamily="18" charset="0"/>
                            </a:rPr>
                            <m:t>𝑢</m:t>
                          </m:r>
                        </m:e>
                        <m:sub>
                          <m:r>
                            <a:rPr lang="en-CA" sz="1400" b="0" i="1" smtClean="0">
                              <a:latin typeface="Cambria Math" panose="02040503050406030204" pitchFamily="18" charset="0"/>
                              <a:ea typeface="Cambria Math" panose="02040503050406030204" pitchFamily="18" charset="0"/>
                            </a:rPr>
                            <m:t>𝑣𝑎𝑙</m:t>
                          </m:r>
                        </m:sub>
                      </m:sSub>
                      <m:r>
                        <a:rPr lang="en-CA" sz="1400" i="1">
                          <a:latin typeface="Cambria Math" panose="02040503050406030204" pitchFamily="18" charset="0"/>
                          <a:ea typeface="Cambria Math" panose="02040503050406030204" pitchFamily="18" charset="0"/>
                        </a:rPr>
                        <m:t>, </m:t>
                      </m:r>
                      <m:r>
                        <a:rPr lang="en-CA" sz="1400" i="1">
                          <a:latin typeface="Cambria Math" panose="02040503050406030204" pitchFamily="18" charset="0"/>
                          <a:ea typeface="Cambria Math" panose="02040503050406030204" pitchFamily="18" charset="0"/>
                        </a:rPr>
                        <m:t>𝐸</m:t>
                      </m:r>
                      <m:r>
                        <a:rPr lang="en-CA" sz="1400" i="1">
                          <a:latin typeface="Cambria Math" panose="02040503050406030204" pitchFamily="18" charset="0"/>
                          <a:ea typeface="Cambria Math" panose="02040503050406030204" pitchFamily="18" charset="0"/>
                        </a:rPr>
                        <m:t>+</m:t>
                      </m:r>
                      <m:r>
                        <a:rPr lang="en-CA" sz="1400" i="1">
                          <a:latin typeface="Cambria Math" panose="02040503050406030204" pitchFamily="18" charset="0"/>
                          <a:ea typeface="Cambria Math" panose="02040503050406030204" pitchFamily="18" charset="0"/>
                        </a:rPr>
                        <m:t>𝑘</m:t>
                      </m:r>
                      <m:sSub>
                        <m:sSubPr>
                          <m:ctrlPr>
                            <a:rPr lang="en-CA" sz="1400" i="1">
                              <a:latin typeface="Cambria Math" panose="02040503050406030204" pitchFamily="18" charset="0"/>
                              <a:ea typeface="Cambria Math" panose="02040503050406030204" pitchFamily="18" charset="0"/>
                            </a:rPr>
                          </m:ctrlPr>
                        </m:sSubPr>
                        <m:e>
                          <m:r>
                            <a:rPr lang="en-CA" sz="1400" i="1">
                              <a:latin typeface="Cambria Math" panose="02040503050406030204" pitchFamily="18" charset="0"/>
                              <a:ea typeface="Cambria Math" panose="02040503050406030204" pitchFamily="18" charset="0"/>
                            </a:rPr>
                            <m:t>𝑢</m:t>
                          </m:r>
                        </m:e>
                        <m:sub>
                          <m:r>
                            <a:rPr lang="en-CA" sz="1400" i="1">
                              <a:latin typeface="Cambria Math" panose="02040503050406030204" pitchFamily="18" charset="0"/>
                              <a:ea typeface="Cambria Math" panose="02040503050406030204" pitchFamily="18" charset="0"/>
                            </a:rPr>
                            <m:t>𝑣𝑎𝑙</m:t>
                          </m:r>
                        </m:sub>
                      </m:sSub>
                      <m:r>
                        <a:rPr lang="en-CA" sz="1400" b="0" i="1" smtClean="0">
                          <a:latin typeface="Cambria Math" panose="02040503050406030204" pitchFamily="18" charset="0"/>
                          <a:ea typeface="Cambria Math" panose="02040503050406030204" pitchFamily="18" charset="0"/>
                        </a:rPr>
                        <m:t>]</m:t>
                      </m:r>
                    </m:oMath>
                  </m:oMathPara>
                </a14:m>
                <a:endParaRPr lang="en-CA" sz="1400" dirty="0"/>
              </a:p>
              <a:p>
                <a:pPr marL="285750" indent="-285750" algn="just">
                  <a:buFont typeface="Arial" panose="020B0604020202020204" pitchFamily="34" charset="0"/>
                  <a:buChar char="•"/>
                </a:pPr>
                <a:r>
                  <a:rPr lang="en-CA" sz="1400" dirty="0"/>
                  <a:t>Where the validation uncertainty is defined as:</a:t>
                </a:r>
              </a:p>
              <a:p>
                <a:pPr algn="just"/>
                <a14:m>
                  <m:oMathPara xmlns:m="http://schemas.openxmlformats.org/officeDocument/2006/math">
                    <m:oMathParaPr>
                      <m:jc m:val="centerGroup"/>
                    </m:oMathParaPr>
                    <m:oMath xmlns:m="http://schemas.openxmlformats.org/officeDocument/2006/math">
                      <m:sSub>
                        <m:sSubPr>
                          <m:ctrlPr>
                            <a:rPr lang="en-CA" sz="1400" i="1" smtClean="0">
                              <a:latin typeface="Cambria Math" panose="02040503050406030204" pitchFamily="18" charset="0"/>
                              <a:ea typeface="Cambria Math" panose="02040503050406030204" pitchFamily="18" charset="0"/>
                            </a:rPr>
                          </m:ctrlPr>
                        </m:sSubPr>
                        <m:e>
                          <m:r>
                            <a:rPr lang="en-CA" sz="1400" i="1">
                              <a:latin typeface="Cambria Math" panose="02040503050406030204" pitchFamily="18" charset="0"/>
                              <a:ea typeface="Cambria Math" panose="02040503050406030204" pitchFamily="18" charset="0"/>
                            </a:rPr>
                            <m:t>𝑢</m:t>
                          </m:r>
                        </m:e>
                        <m:sub>
                          <m:r>
                            <a:rPr lang="en-CA" sz="1400" i="1">
                              <a:latin typeface="Cambria Math" panose="02040503050406030204" pitchFamily="18" charset="0"/>
                              <a:ea typeface="Cambria Math" panose="02040503050406030204" pitchFamily="18" charset="0"/>
                            </a:rPr>
                            <m:t>𝑣𝑎𝑙</m:t>
                          </m:r>
                        </m:sub>
                      </m:sSub>
                      <m:r>
                        <a:rPr lang="en-CA" sz="1400" b="0" i="1" smtClean="0">
                          <a:latin typeface="Cambria Math" panose="02040503050406030204" pitchFamily="18" charset="0"/>
                          <a:ea typeface="Cambria Math" panose="02040503050406030204" pitchFamily="18" charset="0"/>
                        </a:rPr>
                        <m:t>=</m:t>
                      </m:r>
                      <m:rad>
                        <m:radPr>
                          <m:degHide m:val="on"/>
                          <m:ctrlPr>
                            <a:rPr lang="en-CA" sz="1400" b="0" i="1" smtClean="0">
                              <a:latin typeface="Cambria Math" panose="02040503050406030204" pitchFamily="18" charset="0"/>
                              <a:ea typeface="Cambria Math" panose="02040503050406030204" pitchFamily="18" charset="0"/>
                            </a:rPr>
                          </m:ctrlPr>
                        </m:radPr>
                        <m:deg/>
                        <m:e>
                          <m:sSubSup>
                            <m:sSubSupPr>
                              <m:ctrlPr>
                                <a:rPr lang="en-CA" sz="1400" b="0" i="1" smtClean="0">
                                  <a:latin typeface="Cambria Math" panose="02040503050406030204" pitchFamily="18" charset="0"/>
                                  <a:ea typeface="Cambria Math" panose="02040503050406030204" pitchFamily="18" charset="0"/>
                                </a:rPr>
                              </m:ctrlPr>
                            </m:sSubSupPr>
                            <m:e>
                              <m:r>
                                <a:rPr lang="en-CA" sz="1400" b="0" i="1" smtClean="0">
                                  <a:latin typeface="Cambria Math" panose="02040503050406030204" pitchFamily="18" charset="0"/>
                                  <a:ea typeface="Cambria Math" panose="02040503050406030204" pitchFamily="18" charset="0"/>
                                </a:rPr>
                                <m:t>𝑢</m:t>
                              </m:r>
                            </m:e>
                            <m:sub>
                              <m:r>
                                <a:rPr lang="en-CA" sz="1400" b="0" i="1" smtClean="0">
                                  <a:latin typeface="Cambria Math" panose="02040503050406030204" pitchFamily="18" charset="0"/>
                                  <a:ea typeface="Cambria Math" panose="02040503050406030204" pitchFamily="18" charset="0"/>
                                </a:rPr>
                                <m:t>𝑖𝑛𝑝𝑢𝑡</m:t>
                              </m:r>
                            </m:sub>
                            <m:sup>
                              <m:r>
                                <a:rPr lang="en-CA" sz="1400" b="0" i="1" smtClean="0">
                                  <a:latin typeface="Cambria Math" panose="02040503050406030204" pitchFamily="18" charset="0"/>
                                  <a:ea typeface="Cambria Math" panose="02040503050406030204" pitchFamily="18" charset="0"/>
                                </a:rPr>
                                <m:t>2</m:t>
                              </m:r>
                            </m:sup>
                          </m:sSubSup>
                          <m:sSubSup>
                            <m:sSubSupPr>
                              <m:ctrlPr>
                                <a:rPr lang="en-CA" sz="1400" i="1">
                                  <a:latin typeface="Cambria Math" panose="02040503050406030204" pitchFamily="18" charset="0"/>
                                  <a:ea typeface="Cambria Math" panose="02040503050406030204" pitchFamily="18" charset="0"/>
                                </a:rPr>
                              </m:ctrlPr>
                            </m:sSubSupPr>
                            <m:e>
                              <m:r>
                                <a:rPr lang="en-CA" sz="1400" b="0" i="1" smtClean="0">
                                  <a:latin typeface="Cambria Math" panose="02040503050406030204" pitchFamily="18" charset="0"/>
                                  <a:ea typeface="Cambria Math" panose="02040503050406030204" pitchFamily="18" charset="0"/>
                                </a:rPr>
                                <m:t>+</m:t>
                              </m:r>
                              <m:r>
                                <a:rPr lang="en-CA" sz="1400" b="0" i="1" smtClean="0">
                                  <a:latin typeface="Cambria Math" panose="02040503050406030204" pitchFamily="18" charset="0"/>
                                  <a:ea typeface="Cambria Math" panose="02040503050406030204" pitchFamily="18" charset="0"/>
                                </a:rPr>
                                <m:t>𝑢</m:t>
                              </m:r>
                            </m:e>
                            <m:sub>
                              <m:r>
                                <a:rPr lang="en-CA" sz="1400" b="0" i="1" smtClean="0">
                                  <a:latin typeface="Cambria Math" panose="02040503050406030204" pitchFamily="18" charset="0"/>
                                  <a:ea typeface="Cambria Math" panose="02040503050406030204" pitchFamily="18" charset="0"/>
                                </a:rPr>
                                <m:t>𝑛𝑢𝑚</m:t>
                              </m:r>
                            </m:sub>
                            <m:sup>
                              <m:r>
                                <a:rPr lang="en-CA" sz="1400" b="0" i="1" smtClean="0">
                                  <a:latin typeface="Cambria Math" panose="02040503050406030204" pitchFamily="18" charset="0"/>
                                  <a:ea typeface="Cambria Math" panose="02040503050406030204" pitchFamily="18" charset="0"/>
                                </a:rPr>
                                <m:t>2</m:t>
                              </m:r>
                            </m:sup>
                          </m:sSubSup>
                          <m:r>
                            <a:rPr lang="en-CA" sz="1400" b="0" i="1" smtClean="0">
                              <a:latin typeface="Cambria Math" panose="02040503050406030204" pitchFamily="18" charset="0"/>
                              <a:ea typeface="Cambria Math" panose="02040503050406030204" pitchFamily="18" charset="0"/>
                            </a:rPr>
                            <m:t>+</m:t>
                          </m:r>
                          <m:sSubSup>
                            <m:sSubSupPr>
                              <m:ctrlPr>
                                <a:rPr lang="en-CA" sz="1400" i="1">
                                  <a:latin typeface="Cambria Math" panose="02040503050406030204" pitchFamily="18" charset="0"/>
                                  <a:ea typeface="Cambria Math" panose="02040503050406030204" pitchFamily="18" charset="0"/>
                                </a:rPr>
                              </m:ctrlPr>
                            </m:sSubSupPr>
                            <m:e>
                              <m:r>
                                <a:rPr lang="en-CA" sz="1400" b="0" i="1" smtClean="0">
                                  <a:latin typeface="Cambria Math" panose="02040503050406030204" pitchFamily="18" charset="0"/>
                                  <a:ea typeface="Cambria Math" panose="02040503050406030204" pitchFamily="18" charset="0"/>
                                </a:rPr>
                                <m:t>𝑢</m:t>
                              </m:r>
                            </m:e>
                            <m:sub>
                              <m:r>
                                <a:rPr lang="en-CA" sz="1400" b="0" i="1" smtClean="0">
                                  <a:latin typeface="Cambria Math" panose="02040503050406030204" pitchFamily="18" charset="0"/>
                                  <a:ea typeface="Cambria Math" panose="02040503050406030204" pitchFamily="18" charset="0"/>
                                </a:rPr>
                                <m:t>𝐷</m:t>
                              </m:r>
                            </m:sub>
                            <m:sup>
                              <m:r>
                                <a:rPr lang="en-CA" sz="1400" b="0" i="1" smtClean="0">
                                  <a:latin typeface="Cambria Math" panose="02040503050406030204" pitchFamily="18" charset="0"/>
                                  <a:ea typeface="Cambria Math" panose="02040503050406030204" pitchFamily="18" charset="0"/>
                                </a:rPr>
                                <m:t>2</m:t>
                              </m:r>
                            </m:sup>
                          </m:sSubSup>
                        </m:e>
                      </m:rad>
                    </m:oMath>
                  </m:oMathPara>
                </a14:m>
                <a:endParaRPr lang="en-CA" sz="1400" dirty="0"/>
              </a:p>
              <a:p>
                <a:pPr algn="just"/>
                <a14:m>
                  <m:oMathPara xmlns:m="http://schemas.openxmlformats.org/officeDocument/2006/math">
                    <m:oMathParaPr>
                      <m:jc m:val="centerGroup"/>
                    </m:oMathParaPr>
                    <m:oMath xmlns:m="http://schemas.openxmlformats.org/officeDocument/2006/math">
                      <m:sSub>
                        <m:sSubPr>
                          <m:ctrlPr>
                            <a:rPr lang="en-CA" sz="1400" i="1" smtClean="0">
                              <a:latin typeface="Cambria Math" panose="02040503050406030204" pitchFamily="18" charset="0"/>
                              <a:ea typeface="Cambria Math" panose="02040503050406030204" pitchFamily="18" charset="0"/>
                            </a:rPr>
                          </m:ctrlPr>
                        </m:sSubPr>
                        <m:e>
                          <m:r>
                            <a:rPr lang="en-CA" sz="1400" i="1">
                              <a:latin typeface="Cambria Math" panose="02040503050406030204" pitchFamily="18" charset="0"/>
                              <a:ea typeface="Cambria Math" panose="02040503050406030204" pitchFamily="18" charset="0"/>
                            </a:rPr>
                            <m:t>𝑢</m:t>
                          </m:r>
                        </m:e>
                        <m:sub>
                          <m:sSub>
                            <m:sSubPr>
                              <m:ctrlPr>
                                <a:rPr lang="en-CA" sz="1400" i="1" smtClean="0">
                                  <a:latin typeface="Cambria Math" panose="02040503050406030204" pitchFamily="18" charset="0"/>
                                  <a:ea typeface="Cambria Math" panose="02040503050406030204" pitchFamily="18" charset="0"/>
                                </a:rPr>
                              </m:ctrlPr>
                            </m:sSubPr>
                            <m:e>
                              <m:r>
                                <a:rPr lang="en-CA" sz="1400" b="0" i="1" smtClean="0">
                                  <a:latin typeface="Cambria Math" panose="02040503050406030204" pitchFamily="18" charset="0"/>
                                  <a:ea typeface="Cambria Math" panose="02040503050406030204" pitchFamily="18" charset="0"/>
                                </a:rPr>
                                <m:t>𝑣𝑎𝑙</m:t>
                              </m:r>
                            </m:e>
                            <m:sub>
                              <m:r>
                                <a:rPr lang="en-CA" sz="1400" b="0" i="1" smtClean="0">
                                  <a:latin typeface="Cambria Math" panose="02040503050406030204" pitchFamily="18" charset="0"/>
                                  <a:ea typeface="Cambria Math" panose="02040503050406030204" pitchFamily="18" charset="0"/>
                                </a:rPr>
                                <m:t>𝑙𝑜𝑤𝑒𝑟</m:t>
                              </m:r>
                            </m:sub>
                          </m:sSub>
                        </m:sub>
                      </m:sSub>
                      <m:r>
                        <a:rPr lang="en-CA" sz="1400" b="0" i="1" smtClean="0">
                          <a:latin typeface="Cambria Math" panose="02040503050406030204" pitchFamily="18" charset="0"/>
                          <a:ea typeface="Cambria Math" panose="02040503050406030204" pitchFamily="18" charset="0"/>
                        </a:rPr>
                        <m:t>=</m:t>
                      </m:r>
                      <m:r>
                        <a:rPr lang="en-CA" sz="1400" b="0" i="1" smtClean="0">
                          <a:latin typeface="Cambria Math" panose="02040503050406030204" pitchFamily="18" charset="0"/>
                          <a:ea typeface="Cambria Math" panose="02040503050406030204" pitchFamily="18" charset="0"/>
                        </a:rPr>
                        <m:t>17</m:t>
                      </m:r>
                      <m:r>
                        <a:rPr lang="en-CA" sz="1400" b="0" i="1" smtClean="0">
                          <a:latin typeface="Cambria Math" panose="02040503050406030204" pitchFamily="18" charset="0"/>
                          <a:ea typeface="Cambria Math" panose="02040503050406030204" pitchFamily="18" charset="0"/>
                        </a:rPr>
                        <m:t>.</m:t>
                      </m:r>
                      <m:r>
                        <a:rPr lang="en-CA" sz="1400" b="0" i="1" smtClean="0">
                          <a:latin typeface="Cambria Math" panose="02040503050406030204" pitchFamily="18" charset="0"/>
                          <a:ea typeface="Cambria Math" panose="02040503050406030204" pitchFamily="18" charset="0"/>
                        </a:rPr>
                        <m:t>367</m:t>
                      </m:r>
                      <m:r>
                        <a:rPr lang="en-CA" sz="1400" b="0" i="1" smtClean="0">
                          <a:latin typeface="Cambria Math" panose="02040503050406030204" pitchFamily="18" charset="0"/>
                          <a:ea typeface="Cambria Math" panose="02040503050406030204" pitchFamily="18" charset="0"/>
                        </a:rPr>
                        <m:t> </m:t>
                      </m:r>
                      <m:r>
                        <a:rPr lang="en-CA" sz="1400" b="0" i="1" smtClean="0">
                          <a:latin typeface="Cambria Math" panose="02040503050406030204" pitchFamily="18" charset="0"/>
                          <a:ea typeface="Cambria Math" panose="02040503050406030204" pitchFamily="18" charset="0"/>
                        </a:rPr>
                        <m:t>𝜇</m:t>
                      </m:r>
                      <m:sSup>
                        <m:sSupPr>
                          <m:ctrlPr>
                            <a:rPr lang="en-CA" sz="1400" b="0" i="1" smtClean="0">
                              <a:latin typeface="Cambria Math" panose="02040503050406030204" pitchFamily="18" charset="0"/>
                              <a:ea typeface="Cambria Math" panose="02040503050406030204" pitchFamily="18" charset="0"/>
                            </a:rPr>
                          </m:ctrlPr>
                        </m:sSupPr>
                        <m:e>
                          <m:r>
                            <a:rPr lang="en-CA" sz="1400" b="0" i="1" smtClean="0">
                              <a:latin typeface="Cambria Math" panose="02040503050406030204" pitchFamily="18" charset="0"/>
                              <a:ea typeface="Cambria Math" panose="02040503050406030204" pitchFamily="18" charset="0"/>
                            </a:rPr>
                            <m:t>𝑚</m:t>
                          </m:r>
                        </m:e>
                        <m:sup>
                          <m:r>
                            <a:rPr lang="en-CA" sz="1400" b="0" i="1" smtClean="0">
                              <a:latin typeface="Cambria Math" panose="02040503050406030204" pitchFamily="18" charset="0"/>
                              <a:ea typeface="Cambria Math" panose="02040503050406030204" pitchFamily="18" charset="0"/>
                            </a:rPr>
                            <m:t>2</m:t>
                          </m:r>
                        </m:sup>
                      </m:sSup>
                      <m:r>
                        <a:rPr lang="en-CA" sz="1400" b="0" i="1" smtClean="0">
                          <a:latin typeface="Cambria Math" panose="02040503050406030204" pitchFamily="18" charset="0"/>
                          <a:ea typeface="Cambria Math" panose="02040503050406030204" pitchFamily="18" charset="0"/>
                        </a:rPr>
                        <m:t>   &amp;   </m:t>
                      </m:r>
                      <m:sSub>
                        <m:sSubPr>
                          <m:ctrlPr>
                            <a:rPr lang="en-CA" sz="1400" i="1">
                              <a:latin typeface="Cambria Math" panose="02040503050406030204" pitchFamily="18" charset="0"/>
                              <a:ea typeface="Cambria Math" panose="02040503050406030204" pitchFamily="18" charset="0"/>
                            </a:rPr>
                          </m:ctrlPr>
                        </m:sSubPr>
                        <m:e>
                          <m:r>
                            <a:rPr lang="en-CA" sz="1400" i="1">
                              <a:latin typeface="Cambria Math" panose="02040503050406030204" pitchFamily="18" charset="0"/>
                              <a:ea typeface="Cambria Math" panose="02040503050406030204" pitchFamily="18" charset="0"/>
                            </a:rPr>
                            <m:t>𝑢</m:t>
                          </m:r>
                        </m:e>
                        <m:sub>
                          <m:sSub>
                            <m:sSubPr>
                              <m:ctrlPr>
                                <a:rPr lang="en-CA" sz="1400" i="1" smtClean="0">
                                  <a:latin typeface="Cambria Math" panose="02040503050406030204" pitchFamily="18" charset="0"/>
                                  <a:ea typeface="Cambria Math" panose="02040503050406030204" pitchFamily="18" charset="0"/>
                                </a:rPr>
                              </m:ctrlPr>
                            </m:sSubPr>
                            <m:e>
                              <m:r>
                                <a:rPr lang="en-CA" sz="1400" b="0" i="1" smtClean="0">
                                  <a:latin typeface="Cambria Math" panose="02040503050406030204" pitchFamily="18" charset="0"/>
                                  <a:ea typeface="Cambria Math" panose="02040503050406030204" pitchFamily="18" charset="0"/>
                                </a:rPr>
                                <m:t>𝑣𝑎𝑙</m:t>
                              </m:r>
                            </m:e>
                            <m:sub>
                              <m:r>
                                <a:rPr lang="en-CA" sz="1400" b="0" i="1" smtClean="0">
                                  <a:latin typeface="Cambria Math" panose="02040503050406030204" pitchFamily="18" charset="0"/>
                                  <a:ea typeface="Cambria Math" panose="02040503050406030204" pitchFamily="18" charset="0"/>
                                </a:rPr>
                                <m:t>𝑢𝑝𝑝𝑒𝑟</m:t>
                              </m:r>
                            </m:sub>
                          </m:sSub>
                        </m:sub>
                      </m:sSub>
                      <m:r>
                        <a:rPr lang="en-CA" sz="1400" b="0" i="1" smtClean="0">
                          <a:latin typeface="Cambria Math" panose="02040503050406030204" pitchFamily="18" charset="0"/>
                          <a:ea typeface="Cambria Math" panose="02040503050406030204" pitchFamily="18" charset="0"/>
                        </a:rPr>
                        <m:t>=</m:t>
                      </m:r>
                      <m:r>
                        <a:rPr lang="en-CA" sz="1400" b="0" i="1" smtClean="0">
                          <a:latin typeface="Cambria Math" panose="02040503050406030204" pitchFamily="18" charset="0"/>
                          <a:ea typeface="Cambria Math" panose="02040503050406030204" pitchFamily="18" charset="0"/>
                        </a:rPr>
                        <m:t>19</m:t>
                      </m:r>
                      <m:r>
                        <a:rPr lang="en-CA" sz="1400" b="0" i="1" smtClean="0">
                          <a:latin typeface="Cambria Math" panose="02040503050406030204" pitchFamily="18" charset="0"/>
                          <a:ea typeface="Cambria Math" panose="02040503050406030204" pitchFamily="18" charset="0"/>
                        </a:rPr>
                        <m:t>.</m:t>
                      </m:r>
                      <m:r>
                        <a:rPr lang="en-CA" sz="1400" b="0" i="1" smtClean="0">
                          <a:latin typeface="Cambria Math" panose="02040503050406030204" pitchFamily="18" charset="0"/>
                          <a:ea typeface="Cambria Math" panose="02040503050406030204" pitchFamily="18" charset="0"/>
                        </a:rPr>
                        <m:t>380</m:t>
                      </m:r>
                      <m:r>
                        <a:rPr lang="en-CA" sz="1400" b="0" i="1" smtClean="0">
                          <a:latin typeface="Cambria Math" panose="02040503050406030204" pitchFamily="18" charset="0"/>
                          <a:ea typeface="Cambria Math" panose="02040503050406030204" pitchFamily="18" charset="0"/>
                        </a:rPr>
                        <m:t> </m:t>
                      </m:r>
                      <m:r>
                        <a:rPr lang="en-CA" sz="1400" i="1">
                          <a:latin typeface="Cambria Math" panose="02040503050406030204" pitchFamily="18" charset="0"/>
                          <a:ea typeface="Cambria Math" panose="02040503050406030204" pitchFamily="18" charset="0"/>
                        </a:rPr>
                        <m:t>𝜇</m:t>
                      </m:r>
                      <m:sSup>
                        <m:sSupPr>
                          <m:ctrlPr>
                            <a:rPr lang="en-CA" sz="1400" i="1">
                              <a:latin typeface="Cambria Math" panose="02040503050406030204" pitchFamily="18" charset="0"/>
                              <a:ea typeface="Cambria Math" panose="02040503050406030204" pitchFamily="18" charset="0"/>
                            </a:rPr>
                          </m:ctrlPr>
                        </m:sSupPr>
                        <m:e>
                          <m:r>
                            <a:rPr lang="en-CA" sz="1400" i="1">
                              <a:latin typeface="Cambria Math" panose="02040503050406030204" pitchFamily="18" charset="0"/>
                              <a:ea typeface="Cambria Math" panose="02040503050406030204" pitchFamily="18" charset="0"/>
                            </a:rPr>
                            <m:t>𝑚</m:t>
                          </m:r>
                        </m:e>
                        <m:sup>
                          <m:r>
                            <a:rPr lang="en-CA" sz="1400" i="1">
                              <a:latin typeface="Cambria Math" panose="02040503050406030204" pitchFamily="18" charset="0"/>
                              <a:ea typeface="Cambria Math" panose="02040503050406030204" pitchFamily="18" charset="0"/>
                            </a:rPr>
                            <m:t>2</m:t>
                          </m:r>
                        </m:sup>
                      </m:sSup>
                    </m:oMath>
                  </m:oMathPara>
                </a14:m>
                <a:endParaRPr lang="en-CA" sz="1400" dirty="0"/>
              </a:p>
              <a:p>
                <a:pPr algn="just"/>
                <a:endParaRPr lang="en-CA" sz="1400" dirty="0"/>
              </a:p>
              <a:p>
                <a:pPr marL="285750" indent="-285750" algn="just">
                  <a:buFont typeface="Arial" panose="020B0604020202020204" pitchFamily="34" charset="0"/>
                  <a:buChar char="•"/>
                </a:pPr>
                <a:r>
                  <a:rPr lang="en-CA" sz="1400" dirty="0"/>
                  <a:t>Therefore, the model error is expected to fall within:</a:t>
                </a:r>
              </a:p>
              <a:p>
                <a:pPr algn="just"/>
                <a14:m>
                  <m:oMathPara xmlns:m="http://schemas.openxmlformats.org/officeDocument/2006/math">
                    <m:oMathParaPr>
                      <m:jc m:val="centerGroup"/>
                    </m:oMathParaPr>
                    <m:oMath xmlns:m="http://schemas.openxmlformats.org/officeDocument/2006/math">
                      <m:sSub>
                        <m:sSubPr>
                          <m:ctrlPr>
                            <a:rPr lang="en-CA" sz="1400" i="1" smtClean="0">
                              <a:latin typeface="Cambria Math" panose="02040503050406030204" pitchFamily="18" charset="0"/>
                            </a:rPr>
                          </m:ctrlPr>
                        </m:sSubPr>
                        <m:e>
                          <m:r>
                            <a:rPr lang="en-CA" sz="1400" i="1" smtClean="0">
                              <a:latin typeface="Cambria Math" panose="02040503050406030204" pitchFamily="18" charset="0"/>
                              <a:ea typeface="Cambria Math" panose="02040503050406030204" pitchFamily="18" charset="0"/>
                            </a:rPr>
                            <m:t>𝛿</m:t>
                          </m:r>
                        </m:e>
                        <m:sub>
                          <m:r>
                            <a:rPr lang="en-CA" sz="1400" b="0" i="1" smtClean="0">
                              <a:latin typeface="Cambria Math" panose="02040503050406030204" pitchFamily="18" charset="0"/>
                            </a:rPr>
                            <m:t>𝑚𝑜𝑑𝑒𝑙</m:t>
                          </m:r>
                        </m:sub>
                      </m:sSub>
                      <m:r>
                        <a:rPr lang="en-CA" sz="1400" b="0" i="1" smtClean="0">
                          <a:latin typeface="Cambria Math" panose="02040503050406030204" pitchFamily="18" charset="0"/>
                        </a:rPr>
                        <m:t> </m:t>
                      </m:r>
                      <m:r>
                        <a:rPr lang="en-CA" sz="1400" b="0" i="1" smtClean="0">
                          <a:latin typeface="Cambria Math" panose="02040503050406030204" pitchFamily="18" charset="0"/>
                          <a:ea typeface="Cambria Math" panose="02040503050406030204" pitchFamily="18" charset="0"/>
                        </a:rPr>
                        <m:t>𝜖</m:t>
                      </m:r>
                      <m:r>
                        <a:rPr lang="en-CA" sz="1400" b="0" i="1" smtClean="0">
                          <a:latin typeface="Cambria Math" panose="02040503050406030204" pitchFamily="18" charset="0"/>
                          <a:ea typeface="Cambria Math" panose="02040503050406030204" pitchFamily="18" charset="0"/>
                        </a:rPr>
                        <m:t> </m:t>
                      </m:r>
                      <m:d>
                        <m:dPr>
                          <m:begChr m:val="["/>
                          <m:endChr m:val="]"/>
                          <m:ctrlPr>
                            <a:rPr lang="en-CA" sz="1400" b="0" i="1" smtClean="0">
                              <a:latin typeface="Cambria Math" panose="02040503050406030204" pitchFamily="18" charset="0"/>
                              <a:ea typeface="Cambria Math" panose="02040503050406030204" pitchFamily="18" charset="0"/>
                            </a:rPr>
                          </m:ctrlPr>
                        </m:dPr>
                        <m:e>
                          <m:r>
                            <a:rPr lang="en-CA" sz="1400" b="0" i="1" smtClean="0">
                              <a:latin typeface="Cambria Math" panose="02040503050406030204" pitchFamily="18" charset="0"/>
                              <a:ea typeface="Cambria Math" panose="02040503050406030204" pitchFamily="18" charset="0"/>
                            </a:rPr>
                            <m:t>−</m:t>
                          </m:r>
                          <m:r>
                            <a:rPr lang="en-CA" sz="1400" b="0" i="1" smtClean="0">
                              <a:latin typeface="Cambria Math" panose="02040503050406030204" pitchFamily="18" charset="0"/>
                              <a:ea typeface="Cambria Math" panose="02040503050406030204" pitchFamily="18" charset="0"/>
                            </a:rPr>
                            <m:t>90</m:t>
                          </m:r>
                          <m:r>
                            <a:rPr lang="en-CA" sz="1400" b="0" i="1" smtClean="0">
                              <a:latin typeface="Cambria Math" panose="02040503050406030204" pitchFamily="18" charset="0"/>
                              <a:ea typeface="Cambria Math" panose="02040503050406030204" pitchFamily="18" charset="0"/>
                            </a:rPr>
                            <m:t>.</m:t>
                          </m:r>
                          <m:r>
                            <a:rPr lang="en-CA" sz="1400" b="0" i="1" smtClean="0">
                              <a:latin typeface="Cambria Math" panose="02040503050406030204" pitchFamily="18" charset="0"/>
                              <a:ea typeface="Cambria Math" panose="02040503050406030204" pitchFamily="18" charset="0"/>
                            </a:rPr>
                            <m:t>612</m:t>
                          </m:r>
                          <m:r>
                            <a:rPr lang="en-CA" sz="1400" i="1">
                              <a:latin typeface="Cambria Math" panose="02040503050406030204" pitchFamily="18" charset="0"/>
                              <a:ea typeface="Cambria Math" panose="02040503050406030204" pitchFamily="18" charset="0"/>
                            </a:rPr>
                            <m:t>, </m:t>
                          </m:r>
                          <m:r>
                            <a:rPr lang="en-CA" sz="1400" b="0" i="1" smtClean="0">
                              <a:latin typeface="Cambria Math" panose="02040503050406030204" pitchFamily="18" charset="0"/>
                              <a:ea typeface="Cambria Math" panose="02040503050406030204" pitchFamily="18" charset="0"/>
                            </a:rPr>
                            <m:t>−</m:t>
                          </m:r>
                          <m:r>
                            <a:rPr lang="en-CA" sz="1400" b="0" i="1" smtClean="0">
                              <a:latin typeface="Cambria Math" panose="02040503050406030204" pitchFamily="18" charset="0"/>
                              <a:ea typeface="Cambria Math" panose="02040503050406030204" pitchFamily="18" charset="0"/>
                            </a:rPr>
                            <m:t>17</m:t>
                          </m:r>
                          <m:r>
                            <a:rPr lang="en-CA" sz="1400" b="0" i="1" smtClean="0">
                              <a:latin typeface="Cambria Math" panose="02040503050406030204" pitchFamily="18" charset="0"/>
                              <a:ea typeface="Cambria Math" panose="02040503050406030204" pitchFamily="18" charset="0"/>
                            </a:rPr>
                            <m:t>.</m:t>
                          </m:r>
                          <m:r>
                            <a:rPr lang="en-CA" sz="1400" b="0" i="1" smtClean="0">
                              <a:latin typeface="Cambria Math" panose="02040503050406030204" pitchFamily="18" charset="0"/>
                              <a:ea typeface="Cambria Math" panose="02040503050406030204" pitchFamily="18" charset="0"/>
                            </a:rPr>
                            <m:t>118</m:t>
                          </m:r>
                        </m:e>
                      </m:d>
                      <m:r>
                        <a:rPr lang="en-CA" sz="1400" b="0" i="1" smtClean="0">
                          <a:latin typeface="Cambria Math" panose="02040503050406030204" pitchFamily="18" charset="0"/>
                          <a:ea typeface="Cambria Math" panose="02040503050406030204" pitchFamily="18" charset="0"/>
                        </a:rPr>
                        <m:t> </m:t>
                      </m:r>
                      <m:r>
                        <a:rPr lang="en-CA" sz="1400" i="1">
                          <a:latin typeface="Cambria Math" panose="02040503050406030204" pitchFamily="18" charset="0"/>
                          <a:ea typeface="Cambria Math" panose="02040503050406030204" pitchFamily="18" charset="0"/>
                        </a:rPr>
                        <m:t>𝜇</m:t>
                      </m:r>
                      <m:sSup>
                        <m:sSupPr>
                          <m:ctrlPr>
                            <a:rPr lang="en-CA" sz="1400" i="1">
                              <a:latin typeface="Cambria Math" panose="02040503050406030204" pitchFamily="18" charset="0"/>
                              <a:ea typeface="Cambria Math" panose="02040503050406030204" pitchFamily="18" charset="0"/>
                            </a:rPr>
                          </m:ctrlPr>
                        </m:sSupPr>
                        <m:e>
                          <m:r>
                            <a:rPr lang="en-CA" sz="1400" i="1">
                              <a:latin typeface="Cambria Math" panose="02040503050406030204" pitchFamily="18" charset="0"/>
                              <a:ea typeface="Cambria Math" panose="02040503050406030204" pitchFamily="18" charset="0"/>
                            </a:rPr>
                            <m:t>𝑚</m:t>
                          </m:r>
                        </m:e>
                        <m:sup>
                          <m:r>
                            <a:rPr lang="en-CA" sz="1400" i="1">
                              <a:latin typeface="Cambria Math" panose="02040503050406030204" pitchFamily="18" charset="0"/>
                              <a:ea typeface="Cambria Math" panose="02040503050406030204" pitchFamily="18" charset="0"/>
                            </a:rPr>
                            <m:t>2</m:t>
                          </m:r>
                        </m:sup>
                      </m:sSup>
                    </m:oMath>
                  </m:oMathPara>
                </a14:m>
                <a:endParaRPr lang="en-CA" sz="1400" dirty="0"/>
              </a:p>
              <a:p>
                <a:pPr algn="just"/>
                <a:endParaRPr lang="en-CA" sz="1400" dirty="0"/>
              </a:p>
              <a:p>
                <a:pPr marL="342900" indent="-342900" algn="just">
                  <a:buFont typeface="Arial" panose="020B0604020202020204" pitchFamily="34" charset="0"/>
                  <a:buChar char="•"/>
                </a:pPr>
                <a:r>
                  <a:rPr lang="en-CA" sz="1400" dirty="0"/>
                  <a:t>It can be concluded that the model has a purpose but might have too large of an uncertainty to rely on its predictions within a standard deviation. The experimental median for permeability is 80.6 </a:t>
                </a:r>
                <a:r>
                  <a:rPr lang="el-GR" sz="1400" dirty="0"/>
                  <a:t>μ</a:t>
                </a:r>
                <a:r>
                  <a:rPr lang="en-CA" sz="1400" dirty="0"/>
                  <a:t>m</a:t>
                </a:r>
                <a:r>
                  <a:rPr lang="en-CA" sz="1400" baseline="30000" dirty="0"/>
                  <a:t>2</a:t>
                </a:r>
                <a:r>
                  <a:rPr lang="en-CA" sz="1400" dirty="0"/>
                  <a:t>. While there is uncertainty around this value, engineers provide a great importance to experimental readings. The lower bound of the expected model error is -90.612 </a:t>
                </a:r>
                <a:r>
                  <a:rPr lang="el-GR" sz="1400" dirty="0"/>
                  <a:t>μ</a:t>
                </a:r>
                <a:r>
                  <a:rPr lang="en-CA" sz="1400" dirty="0"/>
                  <a:t>m</a:t>
                </a:r>
                <a:r>
                  <a:rPr lang="en-CA" sz="1400" baseline="30000" dirty="0"/>
                  <a:t>2</a:t>
                </a:r>
                <a:r>
                  <a:rPr lang="en-CA" sz="1400" dirty="0"/>
                  <a:t>, which is roughly the same order of size as the experimental median. This large negative error hints at the fact that for a porosity of 0.9, there might be permeability predictions nearing zero or non-physical negative values (although this is highly unlikely). Further validation studies at different levels of porosity are required to determine the full adequacy of the model and to further determine areas needing improvement.</a:t>
                </a:r>
              </a:p>
            </p:txBody>
          </p:sp>
        </mc:Choice>
        <mc:Fallback xmlns="">
          <p:sp>
            <p:nvSpPr>
              <p:cNvPr id="14" name="TextBox 13">
                <a:extLst>
                  <a:ext uri="{FF2B5EF4-FFF2-40B4-BE49-F238E27FC236}">
                    <a16:creationId xmlns:a16="http://schemas.microsoft.com/office/drawing/2014/main" id="{5EA7065C-802E-2B4B-0925-41CF053C1631}"/>
                  </a:ext>
                </a:extLst>
              </p:cNvPr>
              <p:cNvSpPr txBox="1">
                <a:spLocks noRot="1" noChangeAspect="1" noMove="1" noResize="1" noEditPoints="1" noAdjustHandles="1" noChangeArrowheads="1" noChangeShapeType="1" noTextEdit="1"/>
              </p:cNvSpPr>
              <p:nvPr/>
            </p:nvSpPr>
            <p:spPr>
              <a:xfrm>
                <a:off x="625200" y="1086611"/>
                <a:ext cx="10941600" cy="5315558"/>
              </a:xfrm>
              <a:prstGeom prst="rect">
                <a:avLst/>
              </a:prstGeom>
              <a:blipFill>
                <a:blip r:embed="rId4"/>
                <a:stretch>
                  <a:fillRect l="-167" t="-115" r="-613" b="-229"/>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018833C7-ADAF-A035-0D2C-C3A73E6F7DB8}"/>
              </a:ext>
            </a:extLst>
          </p:cNvPr>
          <p:cNvSpPr>
            <a:spLocks noGrp="1"/>
          </p:cNvSpPr>
          <p:nvPr>
            <p:ph type="sldNum" sz="quarter" idx="12"/>
          </p:nvPr>
        </p:nvSpPr>
        <p:spPr/>
        <p:txBody>
          <a:bodyPr/>
          <a:lstStyle/>
          <a:p>
            <a:fld id="{39C1223B-8CCF-4977-9E71-76A2BF368F2A}" type="slidenum">
              <a:rPr lang="en-CA" smtClean="0"/>
              <a:t>8</a:t>
            </a:fld>
            <a:endParaRPr lang="en-CA" dirty="0"/>
          </a:p>
        </p:txBody>
      </p:sp>
    </p:spTree>
    <p:extLst>
      <p:ext uri="{BB962C8B-B14F-4D97-AF65-F5344CB8AC3E}">
        <p14:creationId xmlns:p14="http://schemas.microsoft.com/office/powerpoint/2010/main" val="3864782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B4379-72C4-FC45-BE8D-A9904D7DFFCF}"/>
              </a:ext>
            </a:extLst>
          </p:cNvPr>
          <p:cNvSpPr>
            <a:spLocks noGrp="1"/>
          </p:cNvSpPr>
          <p:nvPr>
            <p:ph type="title"/>
          </p:nvPr>
        </p:nvSpPr>
        <p:spPr>
          <a:xfrm>
            <a:off x="850173" y="2533558"/>
            <a:ext cx="10449198" cy="1542053"/>
          </a:xfrm>
        </p:spPr>
        <p:txBody>
          <a:bodyPr>
            <a:normAutofit/>
          </a:bodyPr>
          <a:lstStyle/>
          <a:p>
            <a:pPr algn="ctr"/>
            <a:r>
              <a:rPr lang="en-US" sz="6000" b="1">
                <a:latin typeface="Bell Gothic Std Black" panose="020B0706020202040204" pitchFamily="34" charset="0"/>
              </a:rPr>
              <a:t>THANK YOU!</a:t>
            </a:r>
            <a:endParaRPr lang="en-US" sz="6000">
              <a:latin typeface="Bell Gothic Std Black" panose="020B0706020202040204" pitchFamily="34" charset="0"/>
            </a:endParaRPr>
          </a:p>
        </p:txBody>
      </p:sp>
      <p:pic>
        <p:nvPicPr>
          <p:cNvPr id="4" name="Picture 3" descr="A black sign with white text&#10;&#10;Description automatically generated">
            <a:extLst>
              <a:ext uri="{FF2B5EF4-FFF2-40B4-BE49-F238E27FC236}">
                <a16:creationId xmlns:a16="http://schemas.microsoft.com/office/drawing/2014/main" id="{DF213897-CB8E-FE6D-76E0-820E051C25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7700" y="6003985"/>
            <a:ext cx="3754300" cy="854015"/>
          </a:xfrm>
          <a:prstGeom prst="rect">
            <a:avLst/>
          </a:prstGeom>
        </p:spPr>
      </p:pic>
    </p:spTree>
    <p:extLst>
      <p:ext uri="{BB962C8B-B14F-4D97-AF65-F5344CB8AC3E}">
        <p14:creationId xmlns:p14="http://schemas.microsoft.com/office/powerpoint/2010/main" val="123855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4458</TotalTime>
  <Words>1308</Words>
  <Application>Microsoft Office PowerPoint</Application>
  <PresentationFormat>Widescreen</PresentationFormat>
  <Paragraphs>176</Paragraphs>
  <Slides>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Aptos</vt:lpstr>
      <vt:lpstr>Aptos Display</vt:lpstr>
      <vt:lpstr>Arial</vt:lpstr>
      <vt:lpstr>Bell Gothic Std Black</vt:lpstr>
      <vt:lpstr>Cambria Math</vt:lpstr>
      <vt:lpstr>CMU Sans Serif</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Paquette</dc:creator>
  <cp:lastModifiedBy>Simon Paquette</cp:lastModifiedBy>
  <cp:revision>3</cp:revision>
  <dcterms:created xsi:type="dcterms:W3CDTF">2024-03-22T02:53:49Z</dcterms:created>
  <dcterms:modified xsi:type="dcterms:W3CDTF">2024-03-25T05:22:07Z</dcterms:modified>
</cp:coreProperties>
</file>