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8" r:id="rId2"/>
    <p:sldId id="363" r:id="rId3"/>
    <p:sldId id="364" r:id="rId4"/>
    <p:sldId id="359" r:id="rId5"/>
    <p:sldId id="355" r:id="rId6"/>
    <p:sldId id="356" r:id="rId7"/>
    <p:sldId id="358" r:id="rId8"/>
    <p:sldId id="354" r:id="rId9"/>
    <p:sldId id="349" r:id="rId10"/>
    <p:sldId id="30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5582667-6102-27E7-ED8E-01A166EB4B6B}" name="Guest User" initials="GU" userId="Guest User" providerId="Windows Live"/>
  <p188:author id="{B67CB9D4-C5F4-3BDA-C20C-F763C03DF6E5}" name="Simon Paquette" initials="SP" userId="e4da27c7745454e3" providerId="Windows Live"/>
  <p188:author id="{A698ADEF-0818-8257-578C-D3A12247E395}" name="Ria Zachariah" initials="RZ" userId="04554085fa1c3335"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5FEC5A-C288-4FCA-AE3E-13A12191A068}" v="2565" dt="2024-03-05T15:52:23.387"/>
    <p1510:client id="{A64ABA0E-FFA2-4500-B42E-7E35F017FB2E}" v="243" dt="2024-03-06T09:12:26.8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4E3743-F31B-434E-A7BF-0ADAA5EA5E98}" type="datetimeFigureOut">
              <a:rPr lang="en-CA" smtClean="0"/>
              <a:t>2024-03-04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5EF149-1044-4096-97E1-0FB9742C3C09}" type="slidenum">
              <a:rPr lang="en-CA" smtClean="0"/>
              <a:t>‹#›</a:t>
            </a:fld>
            <a:endParaRPr lang="en-CA"/>
          </a:p>
        </p:txBody>
      </p:sp>
    </p:spTree>
    <p:extLst>
      <p:ext uri="{BB962C8B-B14F-4D97-AF65-F5344CB8AC3E}">
        <p14:creationId xmlns:p14="http://schemas.microsoft.com/office/powerpoint/2010/main" val="1275611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EB7290B0-E28B-4B3A-8837-27DC4817C6C2}" type="slidenum">
              <a:rPr lang="en-CA" smtClean="0"/>
              <a:t>1</a:t>
            </a:fld>
            <a:endParaRPr lang="en-CA"/>
          </a:p>
        </p:txBody>
      </p:sp>
    </p:spTree>
    <p:extLst>
      <p:ext uri="{BB962C8B-B14F-4D97-AF65-F5344CB8AC3E}">
        <p14:creationId xmlns:p14="http://schemas.microsoft.com/office/powerpoint/2010/main" val="2500692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19233B-00D1-8B58-1EAC-09667C694A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FAD357-0A7D-8D98-14BA-E1831C9AAC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E42420-AABD-810A-92F5-54B2D7F6086C}"/>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8B73B80C-0A87-0B0B-0BB3-5535FB804DE3}"/>
              </a:ext>
            </a:extLst>
          </p:cNvPr>
          <p:cNvSpPr>
            <a:spLocks noGrp="1"/>
          </p:cNvSpPr>
          <p:nvPr>
            <p:ph type="sldNum" sz="quarter" idx="5"/>
          </p:nvPr>
        </p:nvSpPr>
        <p:spPr/>
        <p:txBody>
          <a:bodyPr/>
          <a:lstStyle/>
          <a:p>
            <a:fld id="{EB7290B0-E28B-4B3A-8837-27DC4817C6C2}" type="slidenum">
              <a:rPr lang="en-CA" smtClean="0"/>
              <a:t>2</a:t>
            </a:fld>
            <a:endParaRPr lang="en-CA"/>
          </a:p>
        </p:txBody>
      </p:sp>
    </p:spTree>
    <p:extLst>
      <p:ext uri="{BB962C8B-B14F-4D97-AF65-F5344CB8AC3E}">
        <p14:creationId xmlns:p14="http://schemas.microsoft.com/office/powerpoint/2010/main" val="2677309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983743-682A-07DE-1E22-B0DA8475FA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09AD0D-F463-2992-7282-3E34CBE2CA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47A243-3504-E6D0-6BBC-F464EFE2DE7A}"/>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E34A9D0F-E654-ECFF-D05F-8034655EABC3}"/>
              </a:ext>
            </a:extLst>
          </p:cNvPr>
          <p:cNvSpPr>
            <a:spLocks noGrp="1"/>
          </p:cNvSpPr>
          <p:nvPr>
            <p:ph type="sldNum" sz="quarter" idx="5"/>
          </p:nvPr>
        </p:nvSpPr>
        <p:spPr/>
        <p:txBody>
          <a:bodyPr/>
          <a:lstStyle/>
          <a:p>
            <a:fld id="{EB7290B0-E28B-4B3A-8837-27DC4817C6C2}" type="slidenum">
              <a:rPr lang="en-CA" smtClean="0"/>
              <a:t>3</a:t>
            </a:fld>
            <a:endParaRPr lang="en-CA"/>
          </a:p>
        </p:txBody>
      </p:sp>
    </p:spTree>
    <p:extLst>
      <p:ext uri="{BB962C8B-B14F-4D97-AF65-F5344CB8AC3E}">
        <p14:creationId xmlns:p14="http://schemas.microsoft.com/office/powerpoint/2010/main" val="3352254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AC6E9-E505-2EEA-9BAB-9F65C8F959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9B2DB3-A263-F3B3-325D-DAAA5192EE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9354FB-388C-A4CB-9A41-892815B05609}"/>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CEE84403-D917-2D48-7ADF-A867B31057A3}"/>
              </a:ext>
            </a:extLst>
          </p:cNvPr>
          <p:cNvSpPr>
            <a:spLocks noGrp="1"/>
          </p:cNvSpPr>
          <p:nvPr>
            <p:ph type="sldNum" sz="quarter" idx="5"/>
          </p:nvPr>
        </p:nvSpPr>
        <p:spPr/>
        <p:txBody>
          <a:bodyPr/>
          <a:lstStyle/>
          <a:p>
            <a:fld id="{EB7290B0-E28B-4B3A-8837-27DC4817C6C2}" type="slidenum">
              <a:rPr lang="en-CA" smtClean="0"/>
              <a:t>4</a:t>
            </a:fld>
            <a:endParaRPr lang="en-CA"/>
          </a:p>
        </p:txBody>
      </p:sp>
    </p:spTree>
    <p:extLst>
      <p:ext uri="{BB962C8B-B14F-4D97-AF65-F5344CB8AC3E}">
        <p14:creationId xmlns:p14="http://schemas.microsoft.com/office/powerpoint/2010/main" val="4046542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70A981-CF8B-835B-99AA-D21F2FDD59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310EF3-FDDE-88C0-F9BC-2F3FFEF06D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B37BE1-33AA-E931-0166-BFE8F1E7ECB0}"/>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D3EEC900-34C3-6DB7-9D1E-56B1CBCBB5FC}"/>
              </a:ext>
            </a:extLst>
          </p:cNvPr>
          <p:cNvSpPr>
            <a:spLocks noGrp="1"/>
          </p:cNvSpPr>
          <p:nvPr>
            <p:ph type="sldNum" sz="quarter" idx="5"/>
          </p:nvPr>
        </p:nvSpPr>
        <p:spPr/>
        <p:txBody>
          <a:bodyPr/>
          <a:lstStyle/>
          <a:p>
            <a:fld id="{EB7290B0-E28B-4B3A-8837-27DC4817C6C2}" type="slidenum">
              <a:rPr lang="en-CA" smtClean="0"/>
              <a:t>5</a:t>
            </a:fld>
            <a:endParaRPr lang="en-CA"/>
          </a:p>
        </p:txBody>
      </p:sp>
    </p:spTree>
    <p:extLst>
      <p:ext uri="{BB962C8B-B14F-4D97-AF65-F5344CB8AC3E}">
        <p14:creationId xmlns:p14="http://schemas.microsoft.com/office/powerpoint/2010/main" val="434538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4C4FD-623D-0749-D598-9575D125B4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851492-BDE3-3816-1E11-C0D943C39E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7B0337-81D5-EE74-B884-39BD50254F50}"/>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82AB7353-3271-0FF1-BAFA-16DF1F0454D3}"/>
              </a:ext>
            </a:extLst>
          </p:cNvPr>
          <p:cNvSpPr>
            <a:spLocks noGrp="1"/>
          </p:cNvSpPr>
          <p:nvPr>
            <p:ph type="sldNum" sz="quarter" idx="5"/>
          </p:nvPr>
        </p:nvSpPr>
        <p:spPr/>
        <p:txBody>
          <a:bodyPr/>
          <a:lstStyle/>
          <a:p>
            <a:fld id="{EB7290B0-E28B-4B3A-8837-27DC4817C6C2}" type="slidenum">
              <a:rPr lang="en-CA" smtClean="0"/>
              <a:t>6</a:t>
            </a:fld>
            <a:endParaRPr lang="en-CA"/>
          </a:p>
        </p:txBody>
      </p:sp>
    </p:spTree>
    <p:extLst>
      <p:ext uri="{BB962C8B-B14F-4D97-AF65-F5344CB8AC3E}">
        <p14:creationId xmlns:p14="http://schemas.microsoft.com/office/powerpoint/2010/main" val="2125379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FEE8A-1F64-6D56-3647-47054CB4F5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15EEA9-7C5F-930A-3412-423415041D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46ADC3-3B42-71C1-39E9-1D0068B34527}"/>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30CA8D76-AF42-09CB-FD18-F1A11FE1ED84}"/>
              </a:ext>
            </a:extLst>
          </p:cNvPr>
          <p:cNvSpPr>
            <a:spLocks noGrp="1"/>
          </p:cNvSpPr>
          <p:nvPr>
            <p:ph type="sldNum" sz="quarter" idx="5"/>
          </p:nvPr>
        </p:nvSpPr>
        <p:spPr/>
        <p:txBody>
          <a:bodyPr/>
          <a:lstStyle/>
          <a:p>
            <a:fld id="{EB7290B0-E28B-4B3A-8837-27DC4817C6C2}" type="slidenum">
              <a:rPr lang="en-CA" smtClean="0"/>
              <a:t>7</a:t>
            </a:fld>
            <a:endParaRPr lang="en-CA"/>
          </a:p>
        </p:txBody>
      </p:sp>
    </p:spTree>
    <p:extLst>
      <p:ext uri="{BB962C8B-B14F-4D97-AF65-F5344CB8AC3E}">
        <p14:creationId xmlns:p14="http://schemas.microsoft.com/office/powerpoint/2010/main" val="4169671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65AB7-C5A5-EF09-F2AA-59A21ABC9C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5609A5-86AA-FBE9-96F3-41ECFB05F7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EA34B5-E89C-1E33-835A-727432C196F2}"/>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70211B5F-54AD-EB6F-1263-1891FF11712D}"/>
              </a:ext>
            </a:extLst>
          </p:cNvPr>
          <p:cNvSpPr>
            <a:spLocks noGrp="1"/>
          </p:cNvSpPr>
          <p:nvPr>
            <p:ph type="sldNum" sz="quarter" idx="5"/>
          </p:nvPr>
        </p:nvSpPr>
        <p:spPr/>
        <p:txBody>
          <a:bodyPr/>
          <a:lstStyle/>
          <a:p>
            <a:fld id="{EB7290B0-E28B-4B3A-8837-27DC4817C6C2}" type="slidenum">
              <a:rPr lang="en-CA" smtClean="0"/>
              <a:t>8</a:t>
            </a:fld>
            <a:endParaRPr lang="en-CA"/>
          </a:p>
        </p:txBody>
      </p:sp>
    </p:spTree>
    <p:extLst>
      <p:ext uri="{BB962C8B-B14F-4D97-AF65-F5344CB8AC3E}">
        <p14:creationId xmlns:p14="http://schemas.microsoft.com/office/powerpoint/2010/main" val="1672233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42F29-A29F-F030-4C39-D0076825ED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1E6266-68AF-12F7-4D06-FCD4111740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33E3BC-AEB0-A9E7-ED0C-8F492E770456}"/>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9BB5B4A6-E4C9-519E-4FA1-D8C5C800A470}"/>
              </a:ext>
            </a:extLst>
          </p:cNvPr>
          <p:cNvSpPr>
            <a:spLocks noGrp="1"/>
          </p:cNvSpPr>
          <p:nvPr>
            <p:ph type="sldNum" sz="quarter" idx="5"/>
          </p:nvPr>
        </p:nvSpPr>
        <p:spPr/>
        <p:txBody>
          <a:bodyPr/>
          <a:lstStyle/>
          <a:p>
            <a:fld id="{EB7290B0-E28B-4B3A-8837-27DC4817C6C2}" type="slidenum">
              <a:rPr lang="en-CA" smtClean="0"/>
              <a:t>9</a:t>
            </a:fld>
            <a:endParaRPr lang="en-CA"/>
          </a:p>
        </p:txBody>
      </p:sp>
    </p:spTree>
    <p:extLst>
      <p:ext uri="{BB962C8B-B14F-4D97-AF65-F5344CB8AC3E}">
        <p14:creationId xmlns:p14="http://schemas.microsoft.com/office/powerpoint/2010/main" val="3872505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3966-0CE6-DA23-5BF5-116933BCE2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EB316FF-E9B8-3E9B-C6DE-F09315B5AE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9F84ED6-18AE-2E9A-E347-10B4C0F37F00}"/>
              </a:ext>
            </a:extLst>
          </p:cNvPr>
          <p:cNvSpPr>
            <a:spLocks noGrp="1"/>
          </p:cNvSpPr>
          <p:nvPr>
            <p:ph type="dt" sz="half" idx="10"/>
          </p:nvPr>
        </p:nvSpPr>
        <p:spPr/>
        <p:txBody>
          <a:bodyPr/>
          <a:lstStyle/>
          <a:p>
            <a:fld id="{53364A02-F2C7-4F99-86F1-36DF09C6359A}" type="datetime1">
              <a:rPr lang="en-CA" smtClean="0"/>
              <a:t>2024-03-06</a:t>
            </a:fld>
            <a:endParaRPr lang="en-CA"/>
          </a:p>
        </p:txBody>
      </p:sp>
      <p:sp>
        <p:nvSpPr>
          <p:cNvPr id="5" name="Footer Placeholder 4">
            <a:extLst>
              <a:ext uri="{FF2B5EF4-FFF2-40B4-BE49-F238E27FC236}">
                <a16:creationId xmlns:a16="http://schemas.microsoft.com/office/drawing/2014/main" id="{6FB40AC6-FF37-81FE-D50C-D399116CE93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864A491-8F1B-D304-91F2-3023486B835C}"/>
              </a:ext>
            </a:extLst>
          </p:cNvPr>
          <p:cNvSpPr>
            <a:spLocks noGrp="1"/>
          </p:cNvSpPr>
          <p:nvPr>
            <p:ph type="sldNum" sz="quarter" idx="12"/>
          </p:nvPr>
        </p:nvSpPr>
        <p:spPr/>
        <p:txBody>
          <a:bodyPr/>
          <a:lstStyle/>
          <a:p>
            <a:fld id="{5ED2BAF7-D27E-4C17-8E2A-DA7FE1B18C1C}" type="slidenum">
              <a:rPr lang="en-CA" smtClean="0"/>
              <a:t>‹#›</a:t>
            </a:fld>
            <a:endParaRPr lang="en-CA"/>
          </a:p>
        </p:txBody>
      </p:sp>
    </p:spTree>
    <p:extLst>
      <p:ext uri="{BB962C8B-B14F-4D97-AF65-F5344CB8AC3E}">
        <p14:creationId xmlns:p14="http://schemas.microsoft.com/office/powerpoint/2010/main" val="3002845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A88E6-F565-1F91-01EE-CA0EE0AE65B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5683A80-A04A-AE8F-4C3A-C4C2ED0E56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064A057-31BF-CEEB-118A-BA3F56EB7F5F}"/>
              </a:ext>
            </a:extLst>
          </p:cNvPr>
          <p:cNvSpPr>
            <a:spLocks noGrp="1"/>
          </p:cNvSpPr>
          <p:nvPr>
            <p:ph type="dt" sz="half" idx="10"/>
          </p:nvPr>
        </p:nvSpPr>
        <p:spPr/>
        <p:txBody>
          <a:bodyPr/>
          <a:lstStyle/>
          <a:p>
            <a:fld id="{737D855D-E397-49FE-996D-93C466F99127}" type="datetime1">
              <a:rPr lang="en-CA" smtClean="0"/>
              <a:t>2024-03-06</a:t>
            </a:fld>
            <a:endParaRPr lang="en-CA"/>
          </a:p>
        </p:txBody>
      </p:sp>
      <p:sp>
        <p:nvSpPr>
          <p:cNvPr id="5" name="Footer Placeholder 4">
            <a:extLst>
              <a:ext uri="{FF2B5EF4-FFF2-40B4-BE49-F238E27FC236}">
                <a16:creationId xmlns:a16="http://schemas.microsoft.com/office/drawing/2014/main" id="{DF596E9C-3961-AA6B-2FE8-C1DA29B62CE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4CC6B5D-FB7F-195F-D5F5-DF207773698B}"/>
              </a:ext>
            </a:extLst>
          </p:cNvPr>
          <p:cNvSpPr>
            <a:spLocks noGrp="1"/>
          </p:cNvSpPr>
          <p:nvPr>
            <p:ph type="sldNum" sz="quarter" idx="12"/>
          </p:nvPr>
        </p:nvSpPr>
        <p:spPr/>
        <p:txBody>
          <a:bodyPr/>
          <a:lstStyle/>
          <a:p>
            <a:fld id="{5ED2BAF7-D27E-4C17-8E2A-DA7FE1B18C1C}" type="slidenum">
              <a:rPr lang="en-CA" smtClean="0"/>
              <a:t>‹#›</a:t>
            </a:fld>
            <a:endParaRPr lang="en-CA"/>
          </a:p>
        </p:txBody>
      </p:sp>
    </p:spTree>
    <p:extLst>
      <p:ext uri="{BB962C8B-B14F-4D97-AF65-F5344CB8AC3E}">
        <p14:creationId xmlns:p14="http://schemas.microsoft.com/office/powerpoint/2010/main" val="3347391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1DE1CF-175A-C99B-C370-E7D2AC3B1C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4DE04EA-4AC3-A263-4668-2FB8434D36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5C9B35E-7172-3815-BAF1-E9112CEB4675}"/>
              </a:ext>
            </a:extLst>
          </p:cNvPr>
          <p:cNvSpPr>
            <a:spLocks noGrp="1"/>
          </p:cNvSpPr>
          <p:nvPr>
            <p:ph type="dt" sz="half" idx="10"/>
          </p:nvPr>
        </p:nvSpPr>
        <p:spPr/>
        <p:txBody>
          <a:bodyPr/>
          <a:lstStyle/>
          <a:p>
            <a:fld id="{539A22A8-F964-46E7-9911-BAF72ED6B83E}" type="datetime1">
              <a:rPr lang="en-CA" smtClean="0"/>
              <a:t>2024-03-06</a:t>
            </a:fld>
            <a:endParaRPr lang="en-CA"/>
          </a:p>
        </p:txBody>
      </p:sp>
      <p:sp>
        <p:nvSpPr>
          <p:cNvPr id="5" name="Footer Placeholder 4">
            <a:extLst>
              <a:ext uri="{FF2B5EF4-FFF2-40B4-BE49-F238E27FC236}">
                <a16:creationId xmlns:a16="http://schemas.microsoft.com/office/drawing/2014/main" id="{F2D56B57-7F54-5C5C-CC9C-2E0AC201D47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A4592B2-8B7A-D56E-1EBC-B2FD6591BADB}"/>
              </a:ext>
            </a:extLst>
          </p:cNvPr>
          <p:cNvSpPr>
            <a:spLocks noGrp="1"/>
          </p:cNvSpPr>
          <p:nvPr>
            <p:ph type="sldNum" sz="quarter" idx="12"/>
          </p:nvPr>
        </p:nvSpPr>
        <p:spPr/>
        <p:txBody>
          <a:bodyPr/>
          <a:lstStyle/>
          <a:p>
            <a:fld id="{5ED2BAF7-D27E-4C17-8E2A-DA7FE1B18C1C}" type="slidenum">
              <a:rPr lang="en-CA" smtClean="0"/>
              <a:t>‹#›</a:t>
            </a:fld>
            <a:endParaRPr lang="en-CA"/>
          </a:p>
        </p:txBody>
      </p:sp>
    </p:spTree>
    <p:extLst>
      <p:ext uri="{BB962C8B-B14F-4D97-AF65-F5344CB8AC3E}">
        <p14:creationId xmlns:p14="http://schemas.microsoft.com/office/powerpoint/2010/main" val="1594491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C068A-4F82-095E-A400-1E0293DF96C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02A4F80-37F1-B848-235C-4D19BCC2FD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072F1AF-C449-A2C3-0C1B-11ADE29527AC}"/>
              </a:ext>
            </a:extLst>
          </p:cNvPr>
          <p:cNvSpPr>
            <a:spLocks noGrp="1"/>
          </p:cNvSpPr>
          <p:nvPr>
            <p:ph type="dt" sz="half" idx="10"/>
          </p:nvPr>
        </p:nvSpPr>
        <p:spPr/>
        <p:txBody>
          <a:bodyPr/>
          <a:lstStyle/>
          <a:p>
            <a:fld id="{3BD93202-BBCC-452B-BA0E-87AA855FB83C}" type="datetime1">
              <a:rPr lang="en-CA" smtClean="0"/>
              <a:t>2024-03-06</a:t>
            </a:fld>
            <a:endParaRPr lang="en-CA"/>
          </a:p>
        </p:txBody>
      </p:sp>
      <p:sp>
        <p:nvSpPr>
          <p:cNvPr id="5" name="Footer Placeholder 4">
            <a:extLst>
              <a:ext uri="{FF2B5EF4-FFF2-40B4-BE49-F238E27FC236}">
                <a16:creationId xmlns:a16="http://schemas.microsoft.com/office/drawing/2014/main" id="{9FA564D2-7EC4-03AB-3D60-CFB40AAADBF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6745211-7E91-D684-6345-5B058B6EDA8F}"/>
              </a:ext>
            </a:extLst>
          </p:cNvPr>
          <p:cNvSpPr>
            <a:spLocks noGrp="1"/>
          </p:cNvSpPr>
          <p:nvPr>
            <p:ph type="sldNum" sz="quarter" idx="12"/>
          </p:nvPr>
        </p:nvSpPr>
        <p:spPr/>
        <p:txBody>
          <a:bodyPr/>
          <a:lstStyle/>
          <a:p>
            <a:fld id="{5ED2BAF7-D27E-4C17-8E2A-DA7FE1B18C1C}" type="slidenum">
              <a:rPr lang="en-CA" smtClean="0"/>
              <a:t>‹#›</a:t>
            </a:fld>
            <a:endParaRPr lang="en-CA"/>
          </a:p>
        </p:txBody>
      </p:sp>
    </p:spTree>
    <p:extLst>
      <p:ext uri="{BB962C8B-B14F-4D97-AF65-F5344CB8AC3E}">
        <p14:creationId xmlns:p14="http://schemas.microsoft.com/office/powerpoint/2010/main" val="2954303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D6398-7487-0C1A-5A6D-B3989F0EB9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80D8145-009D-2054-802F-8907747313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77011D-7C62-E8EC-96B6-7BCA0441E257}"/>
              </a:ext>
            </a:extLst>
          </p:cNvPr>
          <p:cNvSpPr>
            <a:spLocks noGrp="1"/>
          </p:cNvSpPr>
          <p:nvPr>
            <p:ph type="dt" sz="half" idx="10"/>
          </p:nvPr>
        </p:nvSpPr>
        <p:spPr/>
        <p:txBody>
          <a:bodyPr/>
          <a:lstStyle/>
          <a:p>
            <a:fld id="{C7ADF2CF-62B7-4C17-930C-C403F434CC88}" type="datetime1">
              <a:rPr lang="en-CA" smtClean="0"/>
              <a:t>2024-03-06</a:t>
            </a:fld>
            <a:endParaRPr lang="en-CA"/>
          </a:p>
        </p:txBody>
      </p:sp>
      <p:sp>
        <p:nvSpPr>
          <p:cNvPr id="5" name="Footer Placeholder 4">
            <a:extLst>
              <a:ext uri="{FF2B5EF4-FFF2-40B4-BE49-F238E27FC236}">
                <a16:creationId xmlns:a16="http://schemas.microsoft.com/office/drawing/2014/main" id="{452713CB-708E-6642-9DBF-756913714CE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0AA2A27-2EBC-7A9F-63DB-BE1D3A92762D}"/>
              </a:ext>
            </a:extLst>
          </p:cNvPr>
          <p:cNvSpPr>
            <a:spLocks noGrp="1"/>
          </p:cNvSpPr>
          <p:nvPr>
            <p:ph type="sldNum" sz="quarter" idx="12"/>
          </p:nvPr>
        </p:nvSpPr>
        <p:spPr/>
        <p:txBody>
          <a:bodyPr/>
          <a:lstStyle/>
          <a:p>
            <a:fld id="{5ED2BAF7-D27E-4C17-8E2A-DA7FE1B18C1C}" type="slidenum">
              <a:rPr lang="en-CA" smtClean="0"/>
              <a:t>‹#›</a:t>
            </a:fld>
            <a:endParaRPr lang="en-CA"/>
          </a:p>
        </p:txBody>
      </p:sp>
    </p:spTree>
    <p:extLst>
      <p:ext uri="{BB962C8B-B14F-4D97-AF65-F5344CB8AC3E}">
        <p14:creationId xmlns:p14="http://schemas.microsoft.com/office/powerpoint/2010/main" val="318621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3DE65-FA6C-AA9C-760F-8CB5995A41E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228225C-A5FA-DF97-AAE4-DB6238B175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9F2D704-314A-1440-3AAD-A417CDCBAA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3481910-8718-761A-6FA6-99F8B84632B0}"/>
              </a:ext>
            </a:extLst>
          </p:cNvPr>
          <p:cNvSpPr>
            <a:spLocks noGrp="1"/>
          </p:cNvSpPr>
          <p:nvPr>
            <p:ph type="dt" sz="half" idx="10"/>
          </p:nvPr>
        </p:nvSpPr>
        <p:spPr/>
        <p:txBody>
          <a:bodyPr/>
          <a:lstStyle/>
          <a:p>
            <a:fld id="{3DAC6D09-7BC2-4DC5-B259-76D917C891F2}" type="datetime1">
              <a:rPr lang="en-CA" smtClean="0"/>
              <a:t>2024-03-06</a:t>
            </a:fld>
            <a:endParaRPr lang="en-CA"/>
          </a:p>
        </p:txBody>
      </p:sp>
      <p:sp>
        <p:nvSpPr>
          <p:cNvPr id="6" name="Footer Placeholder 5">
            <a:extLst>
              <a:ext uri="{FF2B5EF4-FFF2-40B4-BE49-F238E27FC236}">
                <a16:creationId xmlns:a16="http://schemas.microsoft.com/office/drawing/2014/main" id="{AF82F672-2706-D9A6-6F19-034DE5FF8ED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A326226-FD7C-2E9C-D4D1-8D940B2E89F4}"/>
              </a:ext>
            </a:extLst>
          </p:cNvPr>
          <p:cNvSpPr>
            <a:spLocks noGrp="1"/>
          </p:cNvSpPr>
          <p:nvPr>
            <p:ph type="sldNum" sz="quarter" idx="12"/>
          </p:nvPr>
        </p:nvSpPr>
        <p:spPr/>
        <p:txBody>
          <a:bodyPr/>
          <a:lstStyle/>
          <a:p>
            <a:fld id="{5ED2BAF7-D27E-4C17-8E2A-DA7FE1B18C1C}" type="slidenum">
              <a:rPr lang="en-CA" smtClean="0"/>
              <a:t>‹#›</a:t>
            </a:fld>
            <a:endParaRPr lang="en-CA"/>
          </a:p>
        </p:txBody>
      </p:sp>
    </p:spTree>
    <p:extLst>
      <p:ext uri="{BB962C8B-B14F-4D97-AF65-F5344CB8AC3E}">
        <p14:creationId xmlns:p14="http://schemas.microsoft.com/office/powerpoint/2010/main" val="3982206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E9E2A-28F4-6132-DAEC-56EDF1B6874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6DA1F09-2DB1-5DAD-1CE9-7A1153FE51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1F7DBE-A7B4-848B-BFC2-B8A1282713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6C95266-8138-5520-C45F-62AE94B55C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069516-3507-62BF-1303-8547853A1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EF727D4-7427-A2CC-9C05-2F38CCDFA3A8}"/>
              </a:ext>
            </a:extLst>
          </p:cNvPr>
          <p:cNvSpPr>
            <a:spLocks noGrp="1"/>
          </p:cNvSpPr>
          <p:nvPr>
            <p:ph type="dt" sz="half" idx="10"/>
          </p:nvPr>
        </p:nvSpPr>
        <p:spPr/>
        <p:txBody>
          <a:bodyPr/>
          <a:lstStyle/>
          <a:p>
            <a:fld id="{4145BB18-F3BD-4CF5-AC9B-CEDB751C6AF8}" type="datetime1">
              <a:rPr lang="en-CA" smtClean="0"/>
              <a:t>2024-03-06</a:t>
            </a:fld>
            <a:endParaRPr lang="en-CA"/>
          </a:p>
        </p:txBody>
      </p:sp>
      <p:sp>
        <p:nvSpPr>
          <p:cNvPr id="8" name="Footer Placeholder 7">
            <a:extLst>
              <a:ext uri="{FF2B5EF4-FFF2-40B4-BE49-F238E27FC236}">
                <a16:creationId xmlns:a16="http://schemas.microsoft.com/office/drawing/2014/main" id="{D95E1913-A147-E95D-54E0-3D82D3450B2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F88E25EA-5C2A-EF6B-60CA-9AB8DDCC0E6C}"/>
              </a:ext>
            </a:extLst>
          </p:cNvPr>
          <p:cNvSpPr>
            <a:spLocks noGrp="1"/>
          </p:cNvSpPr>
          <p:nvPr>
            <p:ph type="sldNum" sz="quarter" idx="12"/>
          </p:nvPr>
        </p:nvSpPr>
        <p:spPr/>
        <p:txBody>
          <a:bodyPr/>
          <a:lstStyle/>
          <a:p>
            <a:fld id="{5ED2BAF7-D27E-4C17-8E2A-DA7FE1B18C1C}" type="slidenum">
              <a:rPr lang="en-CA" smtClean="0"/>
              <a:t>‹#›</a:t>
            </a:fld>
            <a:endParaRPr lang="en-CA"/>
          </a:p>
        </p:txBody>
      </p:sp>
    </p:spTree>
    <p:extLst>
      <p:ext uri="{BB962C8B-B14F-4D97-AF65-F5344CB8AC3E}">
        <p14:creationId xmlns:p14="http://schemas.microsoft.com/office/powerpoint/2010/main" val="176004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5B641-7BE5-E484-54D5-E9E75DB2202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B5B683D-0BED-A348-AA26-DB3C9BF2D672}"/>
              </a:ext>
            </a:extLst>
          </p:cNvPr>
          <p:cNvSpPr>
            <a:spLocks noGrp="1"/>
          </p:cNvSpPr>
          <p:nvPr>
            <p:ph type="dt" sz="half" idx="10"/>
          </p:nvPr>
        </p:nvSpPr>
        <p:spPr/>
        <p:txBody>
          <a:bodyPr/>
          <a:lstStyle/>
          <a:p>
            <a:fld id="{41AA2F7E-373D-48C5-96D5-D7340494980A}" type="datetime1">
              <a:rPr lang="en-CA" smtClean="0"/>
              <a:t>2024-03-06</a:t>
            </a:fld>
            <a:endParaRPr lang="en-CA"/>
          </a:p>
        </p:txBody>
      </p:sp>
      <p:sp>
        <p:nvSpPr>
          <p:cNvPr id="4" name="Footer Placeholder 3">
            <a:extLst>
              <a:ext uri="{FF2B5EF4-FFF2-40B4-BE49-F238E27FC236}">
                <a16:creationId xmlns:a16="http://schemas.microsoft.com/office/drawing/2014/main" id="{8FE418D6-13B9-EDD4-C113-38F10AD7DF0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4210770-235B-CC60-7F61-932652C870D1}"/>
              </a:ext>
            </a:extLst>
          </p:cNvPr>
          <p:cNvSpPr>
            <a:spLocks noGrp="1"/>
          </p:cNvSpPr>
          <p:nvPr>
            <p:ph type="sldNum" sz="quarter" idx="12"/>
          </p:nvPr>
        </p:nvSpPr>
        <p:spPr/>
        <p:txBody>
          <a:bodyPr/>
          <a:lstStyle/>
          <a:p>
            <a:fld id="{5ED2BAF7-D27E-4C17-8E2A-DA7FE1B18C1C}" type="slidenum">
              <a:rPr lang="en-CA" smtClean="0"/>
              <a:t>‹#›</a:t>
            </a:fld>
            <a:endParaRPr lang="en-CA"/>
          </a:p>
        </p:txBody>
      </p:sp>
    </p:spTree>
    <p:extLst>
      <p:ext uri="{BB962C8B-B14F-4D97-AF65-F5344CB8AC3E}">
        <p14:creationId xmlns:p14="http://schemas.microsoft.com/office/powerpoint/2010/main" val="3608950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799CCB-A13F-7661-D754-3A0E1B075064}"/>
              </a:ext>
            </a:extLst>
          </p:cNvPr>
          <p:cNvSpPr>
            <a:spLocks noGrp="1"/>
          </p:cNvSpPr>
          <p:nvPr>
            <p:ph type="dt" sz="half" idx="10"/>
          </p:nvPr>
        </p:nvSpPr>
        <p:spPr/>
        <p:txBody>
          <a:bodyPr/>
          <a:lstStyle/>
          <a:p>
            <a:fld id="{9D7E4676-07CA-4F40-9C92-AAE244DE7CAC}" type="datetime1">
              <a:rPr lang="en-CA" smtClean="0"/>
              <a:t>2024-03-06</a:t>
            </a:fld>
            <a:endParaRPr lang="en-CA"/>
          </a:p>
        </p:txBody>
      </p:sp>
      <p:sp>
        <p:nvSpPr>
          <p:cNvPr id="3" name="Footer Placeholder 2">
            <a:extLst>
              <a:ext uri="{FF2B5EF4-FFF2-40B4-BE49-F238E27FC236}">
                <a16:creationId xmlns:a16="http://schemas.microsoft.com/office/drawing/2014/main" id="{6DC4BEF7-2DE6-A13A-F1C6-44D49A15A2B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17B112D-32C6-AEE7-99BE-1983D0E422BD}"/>
              </a:ext>
            </a:extLst>
          </p:cNvPr>
          <p:cNvSpPr>
            <a:spLocks noGrp="1"/>
          </p:cNvSpPr>
          <p:nvPr>
            <p:ph type="sldNum" sz="quarter" idx="12"/>
          </p:nvPr>
        </p:nvSpPr>
        <p:spPr/>
        <p:txBody>
          <a:bodyPr/>
          <a:lstStyle/>
          <a:p>
            <a:fld id="{5ED2BAF7-D27E-4C17-8E2A-DA7FE1B18C1C}" type="slidenum">
              <a:rPr lang="en-CA" smtClean="0"/>
              <a:t>‹#›</a:t>
            </a:fld>
            <a:endParaRPr lang="en-CA"/>
          </a:p>
        </p:txBody>
      </p:sp>
    </p:spTree>
    <p:extLst>
      <p:ext uri="{BB962C8B-B14F-4D97-AF65-F5344CB8AC3E}">
        <p14:creationId xmlns:p14="http://schemas.microsoft.com/office/powerpoint/2010/main" val="1425079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0AF2C-8B6D-A00F-D286-75797BB7D4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5CFFF14-9E22-62B2-4D47-A1BA8FE536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7313E25D-ADFB-21CF-2E84-B7E8D8D98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B759F8-1330-6190-F7AC-8CFA2F3217BB}"/>
              </a:ext>
            </a:extLst>
          </p:cNvPr>
          <p:cNvSpPr>
            <a:spLocks noGrp="1"/>
          </p:cNvSpPr>
          <p:nvPr>
            <p:ph type="dt" sz="half" idx="10"/>
          </p:nvPr>
        </p:nvSpPr>
        <p:spPr/>
        <p:txBody>
          <a:bodyPr/>
          <a:lstStyle/>
          <a:p>
            <a:fld id="{DC971B20-3E18-4D24-B9F3-7027B15BCAC1}" type="datetime1">
              <a:rPr lang="en-CA" smtClean="0"/>
              <a:t>2024-03-06</a:t>
            </a:fld>
            <a:endParaRPr lang="en-CA"/>
          </a:p>
        </p:txBody>
      </p:sp>
      <p:sp>
        <p:nvSpPr>
          <p:cNvPr id="6" name="Footer Placeholder 5">
            <a:extLst>
              <a:ext uri="{FF2B5EF4-FFF2-40B4-BE49-F238E27FC236}">
                <a16:creationId xmlns:a16="http://schemas.microsoft.com/office/drawing/2014/main" id="{C7A3ECBD-9D99-63D7-B8F1-CBDF6951D53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E533164-1F0D-98AA-18A8-8DA03962A3E3}"/>
              </a:ext>
            </a:extLst>
          </p:cNvPr>
          <p:cNvSpPr>
            <a:spLocks noGrp="1"/>
          </p:cNvSpPr>
          <p:nvPr>
            <p:ph type="sldNum" sz="quarter" idx="12"/>
          </p:nvPr>
        </p:nvSpPr>
        <p:spPr/>
        <p:txBody>
          <a:bodyPr/>
          <a:lstStyle/>
          <a:p>
            <a:fld id="{5ED2BAF7-D27E-4C17-8E2A-DA7FE1B18C1C}" type="slidenum">
              <a:rPr lang="en-CA" smtClean="0"/>
              <a:t>‹#›</a:t>
            </a:fld>
            <a:endParaRPr lang="en-CA"/>
          </a:p>
        </p:txBody>
      </p:sp>
    </p:spTree>
    <p:extLst>
      <p:ext uri="{BB962C8B-B14F-4D97-AF65-F5344CB8AC3E}">
        <p14:creationId xmlns:p14="http://schemas.microsoft.com/office/powerpoint/2010/main" val="391520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041AB-9A15-EED4-7806-A210476EAE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2A80F15-F028-F48E-557A-C4174EAE36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199B400-FDD8-F196-1B08-A27759088C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0F3276-4344-A09E-11CE-64C87B2DF3CB}"/>
              </a:ext>
            </a:extLst>
          </p:cNvPr>
          <p:cNvSpPr>
            <a:spLocks noGrp="1"/>
          </p:cNvSpPr>
          <p:nvPr>
            <p:ph type="dt" sz="half" idx="10"/>
          </p:nvPr>
        </p:nvSpPr>
        <p:spPr/>
        <p:txBody>
          <a:bodyPr/>
          <a:lstStyle/>
          <a:p>
            <a:fld id="{1AB18D79-059F-4787-A515-38C424A55456}" type="datetime1">
              <a:rPr lang="en-CA" smtClean="0"/>
              <a:t>2024-03-06</a:t>
            </a:fld>
            <a:endParaRPr lang="en-CA"/>
          </a:p>
        </p:txBody>
      </p:sp>
      <p:sp>
        <p:nvSpPr>
          <p:cNvPr id="6" name="Footer Placeholder 5">
            <a:extLst>
              <a:ext uri="{FF2B5EF4-FFF2-40B4-BE49-F238E27FC236}">
                <a16:creationId xmlns:a16="http://schemas.microsoft.com/office/drawing/2014/main" id="{D327D521-23EF-7CFB-0C1B-4143F55466C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F6C144A-0042-26A6-47AC-C183873850A1}"/>
              </a:ext>
            </a:extLst>
          </p:cNvPr>
          <p:cNvSpPr>
            <a:spLocks noGrp="1"/>
          </p:cNvSpPr>
          <p:nvPr>
            <p:ph type="sldNum" sz="quarter" idx="12"/>
          </p:nvPr>
        </p:nvSpPr>
        <p:spPr/>
        <p:txBody>
          <a:bodyPr/>
          <a:lstStyle/>
          <a:p>
            <a:fld id="{5ED2BAF7-D27E-4C17-8E2A-DA7FE1B18C1C}" type="slidenum">
              <a:rPr lang="en-CA" smtClean="0"/>
              <a:t>‹#›</a:t>
            </a:fld>
            <a:endParaRPr lang="en-CA"/>
          </a:p>
        </p:txBody>
      </p:sp>
    </p:spTree>
    <p:extLst>
      <p:ext uri="{BB962C8B-B14F-4D97-AF65-F5344CB8AC3E}">
        <p14:creationId xmlns:p14="http://schemas.microsoft.com/office/powerpoint/2010/main" val="2496025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25041A-F4AB-221C-B757-E6B4A93ACF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CD07E54-20B2-551B-6290-8948727464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D3A8F14-6632-B9A7-2C45-140B8AD07D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5B95D1-CE03-4748-8A99-3F5D2013370D}" type="datetime1">
              <a:rPr lang="en-CA" smtClean="0"/>
              <a:t>2024-03-06</a:t>
            </a:fld>
            <a:endParaRPr lang="en-CA"/>
          </a:p>
        </p:txBody>
      </p:sp>
      <p:sp>
        <p:nvSpPr>
          <p:cNvPr id="5" name="Footer Placeholder 4">
            <a:extLst>
              <a:ext uri="{FF2B5EF4-FFF2-40B4-BE49-F238E27FC236}">
                <a16:creationId xmlns:a16="http://schemas.microsoft.com/office/drawing/2014/main" id="{5CEB995E-C4F6-C851-57E8-C93ABA6BF7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97C4E6A9-31F4-FD88-FCFC-83D601A040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D2BAF7-D27E-4C17-8E2A-DA7FE1B18C1C}" type="slidenum">
              <a:rPr lang="en-CA" smtClean="0"/>
              <a:t>‹#›</a:t>
            </a:fld>
            <a:endParaRPr lang="en-CA"/>
          </a:p>
        </p:txBody>
      </p:sp>
    </p:spTree>
    <p:extLst>
      <p:ext uri="{BB962C8B-B14F-4D97-AF65-F5344CB8AC3E}">
        <p14:creationId xmlns:p14="http://schemas.microsoft.com/office/powerpoint/2010/main" val="3128074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karolali22/MEC8211_PROJEC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19BD94A-34A2-C44B-9E99-0099504AC164}"/>
              </a:ext>
            </a:extLst>
          </p:cNvPr>
          <p:cNvSpPr>
            <a:spLocks noGrp="1"/>
          </p:cNvSpPr>
          <p:nvPr>
            <p:ph type="subTitle" idx="1"/>
          </p:nvPr>
        </p:nvSpPr>
        <p:spPr>
          <a:xfrm>
            <a:off x="2301103" y="3368064"/>
            <a:ext cx="7580878" cy="2406455"/>
          </a:xfrm>
        </p:spPr>
        <p:txBody>
          <a:bodyPr vert="horz" lIns="91440" tIns="45720" rIns="91440" bIns="45720" rtlCol="0" anchor="t">
            <a:noAutofit/>
          </a:bodyPr>
          <a:lstStyle/>
          <a:p>
            <a:r>
              <a:rPr lang="en-US" sz="2000" b="1">
                <a:latin typeface="CMU Sans Serif"/>
                <a:ea typeface="CMU Sans Serif" panose="02000603000000000000" pitchFamily="2" charset="0"/>
                <a:cs typeface="CMU Sans Serif" panose="02000603000000000000" pitchFamily="2" charset="0"/>
              </a:rPr>
              <a:t>David Vidal</a:t>
            </a:r>
          </a:p>
          <a:p>
            <a:endParaRPr lang="en-US" sz="2000" b="1">
              <a:latin typeface="CMU Sans Serif" panose="02000603000000000000" pitchFamily="2" charset="0"/>
              <a:ea typeface="CMU Sans Serif" panose="02000603000000000000" pitchFamily="2" charset="0"/>
              <a:cs typeface="CMU Sans Serif" panose="02000603000000000000" pitchFamily="2" charset="0"/>
            </a:endParaRPr>
          </a:p>
          <a:p>
            <a:r>
              <a:rPr lang="en-US" sz="2000" b="1">
                <a:latin typeface="CMU Sans Serif"/>
                <a:ea typeface="CMU Sans Serif" panose="02000603000000000000" pitchFamily="2" charset="0"/>
                <a:cs typeface="CMU Sans Serif" panose="02000603000000000000" pitchFamily="2" charset="0"/>
              </a:rPr>
              <a:t>S. Paquette-Greenbaum, R. Zachariah, &amp; K. A. N. Lippert</a:t>
            </a:r>
          </a:p>
          <a:p>
            <a:endParaRPr lang="en-US" sz="2000" b="1">
              <a:latin typeface="CMU Sans Serif" panose="02000603000000000000" pitchFamily="2" charset="0"/>
              <a:ea typeface="CMU Sans Serif" panose="02000603000000000000" pitchFamily="2" charset="0"/>
              <a:cs typeface="CMU Sans Serif" panose="02000603000000000000" pitchFamily="2" charset="0"/>
            </a:endParaRPr>
          </a:p>
          <a:p>
            <a:r>
              <a:rPr lang="en-US" sz="1600" b="1">
                <a:latin typeface="CMU Sans Serif"/>
                <a:ea typeface="CMU Sans Serif" panose="02000603000000000000" pitchFamily="2" charset="0"/>
                <a:cs typeface="CMU Sans Serif" panose="02000603000000000000" pitchFamily="2" charset="0"/>
              </a:rPr>
              <a:t>February 12</a:t>
            </a:r>
            <a:r>
              <a:rPr lang="en-US" sz="1600" b="1" baseline="30000">
                <a:latin typeface="CMU Sans Serif"/>
                <a:ea typeface="CMU Sans Serif" panose="02000603000000000000" pitchFamily="2" charset="0"/>
                <a:cs typeface="CMU Sans Serif" panose="02000603000000000000" pitchFamily="2" charset="0"/>
              </a:rPr>
              <a:t>nd</a:t>
            </a:r>
            <a:r>
              <a:rPr lang="en-US" sz="1600" b="1">
                <a:latin typeface="CMU Sans Serif"/>
                <a:ea typeface="CMU Sans Serif" panose="02000603000000000000" pitchFamily="2" charset="0"/>
                <a:cs typeface="CMU Sans Serif" panose="02000603000000000000" pitchFamily="2" charset="0"/>
              </a:rPr>
              <a:t> 2024</a:t>
            </a:r>
          </a:p>
          <a:p>
            <a:endParaRPr lang="en-US" sz="100" b="1">
              <a:solidFill>
                <a:srgbClr val="FF0000"/>
              </a:solidFill>
              <a:latin typeface="CMU Sans Serif"/>
              <a:ea typeface="CMU Sans Serif" panose="02000603000000000000" pitchFamily="2" charset="0"/>
              <a:cs typeface="CMU Sans Serif" panose="02000603000000000000" pitchFamily="2" charset="0"/>
            </a:endParaRPr>
          </a:p>
          <a:p>
            <a:r>
              <a:rPr lang="en-US" sz="1200">
                <a:latin typeface="CMU Sans Serif" panose="02000603000000000000" pitchFamily="2" charset="0"/>
                <a:ea typeface="CMU Sans Serif" panose="02000603000000000000" pitchFamily="2" charset="0"/>
                <a:cs typeface="CMU Sans Serif" panose="02000603000000000000" pitchFamily="2" charset="0"/>
                <a:hlinkClick r:id="rId3"/>
              </a:rPr>
              <a:t>https://github.com/karolali22/MEC8211_PROJECT</a:t>
            </a:r>
            <a:endParaRPr lang="en-US" sz="1200">
              <a:latin typeface="CMU Sans Serif" panose="02000603000000000000" pitchFamily="2" charset="0"/>
              <a:ea typeface="CMU Sans Serif" panose="02000603000000000000" pitchFamily="2" charset="0"/>
              <a:cs typeface="CMU Sans Serif" panose="02000603000000000000" pitchFamily="2" charset="0"/>
            </a:endParaRPr>
          </a:p>
          <a:p>
            <a:endParaRPr lang="en-US" sz="120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28" name="Title 1">
            <a:extLst>
              <a:ext uri="{FF2B5EF4-FFF2-40B4-BE49-F238E27FC236}">
                <a16:creationId xmlns:a16="http://schemas.microsoft.com/office/drawing/2014/main" id="{FE6311EA-858E-136B-F102-CA67261E5EF7}"/>
              </a:ext>
            </a:extLst>
          </p:cNvPr>
          <p:cNvSpPr txBox="1">
            <a:spLocks/>
          </p:cNvSpPr>
          <p:nvPr/>
        </p:nvSpPr>
        <p:spPr>
          <a:xfrm>
            <a:off x="-135424" y="1146943"/>
            <a:ext cx="12453939" cy="11457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2400">
                <a:latin typeface="Bell Gothic Std Black" panose="020B0706020202040204" pitchFamily="34" charset="0"/>
                <a:ea typeface="CMU Sans Serif" panose="02000603000000000000" pitchFamily="2" charset="0"/>
                <a:cs typeface="CMU Sans Serif" panose="02000603000000000000" pitchFamily="2" charset="0"/>
              </a:rPr>
              <a:t>Vérification et Validation en Modélisation Numérique</a:t>
            </a:r>
            <a:endParaRPr lang="en-US" sz="2400">
              <a:latin typeface="Bell Gothic Std Black" panose="020B0706020202040204" pitchFamily="34" charset="0"/>
              <a:ea typeface="CMU Sans Serif" panose="02000603000000000000" pitchFamily="2" charset="0"/>
              <a:cs typeface="CMU Sans Serif" panose="02000603000000000000" pitchFamily="2" charset="0"/>
            </a:endParaRPr>
          </a:p>
        </p:txBody>
      </p:sp>
      <p:sp>
        <p:nvSpPr>
          <p:cNvPr id="31" name="Title 1">
            <a:extLst>
              <a:ext uri="{FF2B5EF4-FFF2-40B4-BE49-F238E27FC236}">
                <a16:creationId xmlns:a16="http://schemas.microsoft.com/office/drawing/2014/main" id="{8F58E13B-2619-00BF-BF99-2DE0F3F3F61C}"/>
              </a:ext>
            </a:extLst>
          </p:cNvPr>
          <p:cNvSpPr txBox="1">
            <a:spLocks/>
          </p:cNvSpPr>
          <p:nvPr/>
        </p:nvSpPr>
        <p:spPr>
          <a:xfrm>
            <a:off x="213468" y="356985"/>
            <a:ext cx="11756149" cy="11457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a:latin typeface="Bell Gothic Std Black" panose="020B0706020202040204" pitchFamily="34" charset="0"/>
                <a:ea typeface="CMU Sans Serif" panose="02000603000000000000" pitchFamily="2" charset="0"/>
                <a:cs typeface="CMU Sans Serif" panose="02000603000000000000" pitchFamily="2" charset="0"/>
              </a:rPr>
              <a:t>Devoir 2 </a:t>
            </a:r>
          </a:p>
        </p:txBody>
      </p:sp>
      <p:pic>
        <p:nvPicPr>
          <p:cNvPr id="5" name="Picture 4" descr="A black background with a black square&#10;&#10;Description automatically generated with medium confidence">
            <a:extLst>
              <a:ext uri="{FF2B5EF4-FFF2-40B4-BE49-F238E27FC236}">
                <a16:creationId xmlns:a16="http://schemas.microsoft.com/office/drawing/2014/main" id="{E9F20894-4D1F-C35F-FC0C-8A7013BC52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97422"/>
            <a:ext cx="4236527" cy="960578"/>
          </a:xfrm>
          <a:prstGeom prst="rect">
            <a:avLst/>
          </a:prstGeom>
        </p:spPr>
      </p:pic>
      <p:sp>
        <p:nvSpPr>
          <p:cNvPr id="7" name="Title 1">
            <a:extLst>
              <a:ext uri="{FF2B5EF4-FFF2-40B4-BE49-F238E27FC236}">
                <a16:creationId xmlns:a16="http://schemas.microsoft.com/office/drawing/2014/main" id="{FF9D09CA-9CD9-5CAC-A8CD-D63AF0E37EEB}"/>
              </a:ext>
            </a:extLst>
          </p:cNvPr>
          <p:cNvSpPr txBox="1">
            <a:spLocks/>
          </p:cNvSpPr>
          <p:nvPr/>
        </p:nvSpPr>
        <p:spPr>
          <a:xfrm>
            <a:off x="-135426" y="1591314"/>
            <a:ext cx="12453939" cy="11457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CA" sz="2400" b="0" i="0" u="none" strike="noStrike" baseline="0">
                <a:latin typeface="Bell Gothic Std Black" panose="020B0806020202040204" pitchFamily="34" charset="0"/>
              </a:rPr>
              <a:t>MMS</a:t>
            </a:r>
            <a:endParaRPr lang="en-US" sz="2400">
              <a:latin typeface="Bell Gothic Std Black" panose="020B0806020202040204" pitchFamily="34" charset="0"/>
              <a:ea typeface="CMU Sans Serif" panose="02000603000000000000" pitchFamily="2" charset="0"/>
              <a:cs typeface="CMU Sans Serif" panose="02000603000000000000" pitchFamily="2" charset="0"/>
            </a:endParaRPr>
          </a:p>
        </p:txBody>
      </p:sp>
      <p:cxnSp>
        <p:nvCxnSpPr>
          <p:cNvPr id="9" name="Straight Connector 8">
            <a:extLst>
              <a:ext uri="{FF2B5EF4-FFF2-40B4-BE49-F238E27FC236}">
                <a16:creationId xmlns:a16="http://schemas.microsoft.com/office/drawing/2014/main" id="{6F233533-D56F-50E8-C3CF-A3F66634505E}"/>
              </a:ext>
            </a:extLst>
          </p:cNvPr>
          <p:cNvCxnSpPr/>
          <p:nvPr/>
        </p:nvCxnSpPr>
        <p:spPr>
          <a:xfrm>
            <a:off x="743857" y="2859929"/>
            <a:ext cx="107042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035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B4379-72C4-FC45-BE8D-A9904D7DFFCF}"/>
              </a:ext>
            </a:extLst>
          </p:cNvPr>
          <p:cNvSpPr>
            <a:spLocks noGrp="1"/>
          </p:cNvSpPr>
          <p:nvPr>
            <p:ph type="title"/>
          </p:nvPr>
        </p:nvSpPr>
        <p:spPr>
          <a:xfrm>
            <a:off x="850173" y="2533558"/>
            <a:ext cx="10449198" cy="1542053"/>
          </a:xfrm>
        </p:spPr>
        <p:txBody>
          <a:bodyPr>
            <a:normAutofit/>
          </a:bodyPr>
          <a:lstStyle/>
          <a:p>
            <a:pPr algn="ctr"/>
            <a:r>
              <a:rPr lang="en-US" sz="6000" b="1">
                <a:latin typeface="Bell Gothic Std Black" panose="020B0706020202040204" pitchFamily="34" charset="0"/>
              </a:rPr>
              <a:t>THANK YOU!</a:t>
            </a:r>
            <a:endParaRPr lang="en-US" sz="6000">
              <a:latin typeface="Bell Gothic Std Black" panose="020B0706020202040204" pitchFamily="34" charset="0"/>
            </a:endParaRPr>
          </a:p>
        </p:txBody>
      </p:sp>
      <p:pic>
        <p:nvPicPr>
          <p:cNvPr id="4" name="Picture 3" descr="A black sign with white text&#10;&#10;Description automatically generated">
            <a:extLst>
              <a:ext uri="{FF2B5EF4-FFF2-40B4-BE49-F238E27FC236}">
                <a16:creationId xmlns:a16="http://schemas.microsoft.com/office/drawing/2014/main" id="{DF213897-CB8E-FE6D-76E0-820E051C25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7700" y="6003985"/>
            <a:ext cx="3754300" cy="854015"/>
          </a:xfrm>
          <a:prstGeom prst="rect">
            <a:avLst/>
          </a:prstGeom>
        </p:spPr>
      </p:pic>
    </p:spTree>
    <p:extLst>
      <p:ext uri="{BB962C8B-B14F-4D97-AF65-F5344CB8AC3E}">
        <p14:creationId xmlns:p14="http://schemas.microsoft.com/office/powerpoint/2010/main" val="123855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5644F4-5638-0C38-4773-C4FB99029434}"/>
            </a:ext>
          </a:extLst>
        </p:cNvPr>
        <p:cNvGrpSpPr/>
        <p:nvPr/>
      </p:nvGrpSpPr>
      <p:grpSpPr>
        <a:xfrm>
          <a:off x="0" y="0"/>
          <a:ext cx="0" cy="0"/>
          <a:chOff x="0" y="0"/>
          <a:chExt cx="0" cy="0"/>
        </a:xfrm>
      </p:grpSpPr>
      <p:sp>
        <p:nvSpPr>
          <p:cNvPr id="28" name="Title 1">
            <a:extLst>
              <a:ext uri="{FF2B5EF4-FFF2-40B4-BE49-F238E27FC236}">
                <a16:creationId xmlns:a16="http://schemas.microsoft.com/office/drawing/2014/main" id="{677F64D8-8278-D16C-AE7F-D45774838073}"/>
              </a:ext>
            </a:extLst>
          </p:cNvPr>
          <p:cNvSpPr txBox="1">
            <a:spLocks/>
          </p:cNvSpPr>
          <p:nvPr/>
        </p:nvSpPr>
        <p:spPr>
          <a:xfrm>
            <a:off x="323850" y="37354"/>
            <a:ext cx="12192000" cy="11457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Bell Gothic Std Black" panose="020B0706020202040204" pitchFamily="34" charset="0"/>
                <a:ea typeface="CMU Sans Serif" panose="02000603000000000000" pitchFamily="2" charset="0"/>
                <a:cs typeface="CMU Sans Serif" panose="02000603000000000000" pitchFamily="2" charset="0"/>
              </a:rPr>
              <a:t>DISCLAIMER</a:t>
            </a:r>
          </a:p>
        </p:txBody>
      </p:sp>
      <p:pic>
        <p:nvPicPr>
          <p:cNvPr id="4" name="Picture 3" descr="A logo with a bee in a gear&#10;&#10;Description automatically generated">
            <a:extLst>
              <a:ext uri="{FF2B5EF4-FFF2-40B4-BE49-F238E27FC236}">
                <a16:creationId xmlns:a16="http://schemas.microsoft.com/office/drawing/2014/main" id="{498A8296-91EF-EFD5-ABA3-DB11AFDBF3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5" y="5877671"/>
            <a:ext cx="924485" cy="942975"/>
          </a:xfrm>
          <a:prstGeom prst="rect">
            <a:avLst/>
          </a:prstGeom>
        </p:spPr>
      </p:pic>
      <p:grpSp>
        <p:nvGrpSpPr>
          <p:cNvPr id="2" name="Group 1">
            <a:extLst>
              <a:ext uri="{FF2B5EF4-FFF2-40B4-BE49-F238E27FC236}">
                <a16:creationId xmlns:a16="http://schemas.microsoft.com/office/drawing/2014/main" id="{2B3B3D65-05D8-841A-7997-9212BF3FB18C}"/>
              </a:ext>
            </a:extLst>
          </p:cNvPr>
          <p:cNvGrpSpPr/>
          <p:nvPr/>
        </p:nvGrpSpPr>
        <p:grpSpPr>
          <a:xfrm>
            <a:off x="1608162" y="2380987"/>
            <a:ext cx="8975676" cy="3517461"/>
            <a:chOff x="880188" y="2034369"/>
            <a:chExt cx="9403809" cy="3852231"/>
          </a:xfrm>
        </p:grpSpPr>
        <p:pic>
          <p:nvPicPr>
            <p:cNvPr id="15" name="Picture 14" descr="A graph of a function of size&#10;&#10;Description automatically generated with medium confidence">
              <a:extLst>
                <a:ext uri="{FF2B5EF4-FFF2-40B4-BE49-F238E27FC236}">
                  <a16:creationId xmlns:a16="http://schemas.microsoft.com/office/drawing/2014/main" id="{B4295F6F-B733-7EEC-C359-35A552A318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188" y="2034369"/>
              <a:ext cx="4701904" cy="3852231"/>
            </a:xfrm>
            <a:prstGeom prst="rect">
              <a:avLst/>
            </a:prstGeom>
          </p:spPr>
        </p:pic>
        <p:pic>
          <p:nvPicPr>
            <p:cNvPr id="13" name="Picture 12" descr="A graph of a function of size&#10;&#10;Description automatically generated with medium confidence">
              <a:extLst>
                <a:ext uri="{FF2B5EF4-FFF2-40B4-BE49-F238E27FC236}">
                  <a16:creationId xmlns:a16="http://schemas.microsoft.com/office/drawing/2014/main" id="{87E98110-E26F-10DB-2ED7-21B0ED81E7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82092" y="2034369"/>
              <a:ext cx="4701905" cy="3852231"/>
            </a:xfrm>
            <a:prstGeom prst="rect">
              <a:avLst/>
            </a:prstGeom>
          </p:spPr>
        </p:pic>
      </p:grpSp>
      <p:sp>
        <p:nvSpPr>
          <p:cNvPr id="16" name="TextBox 15">
            <a:extLst>
              <a:ext uri="{FF2B5EF4-FFF2-40B4-BE49-F238E27FC236}">
                <a16:creationId xmlns:a16="http://schemas.microsoft.com/office/drawing/2014/main" id="{68C0807A-CABF-A67C-9C8E-DEC61289519B}"/>
              </a:ext>
            </a:extLst>
          </p:cNvPr>
          <p:cNvSpPr txBox="1"/>
          <p:nvPr/>
        </p:nvSpPr>
        <p:spPr>
          <a:xfrm>
            <a:off x="2255571" y="5898448"/>
            <a:ext cx="3734381" cy="369332"/>
          </a:xfrm>
          <a:prstGeom prst="rect">
            <a:avLst/>
          </a:prstGeom>
          <a:noFill/>
        </p:spPr>
        <p:txBody>
          <a:bodyPr wrap="square" rtlCol="0">
            <a:spAutoFit/>
          </a:bodyPr>
          <a:lstStyle/>
          <a:p>
            <a:pPr algn="ctr"/>
            <a:r>
              <a:rPr lang="en-CA" dirty="0">
                <a:latin typeface="Aptos" panose="020B0004020202020204" pitchFamily="34" charset="0"/>
              </a:rPr>
              <a:t>D = 10</a:t>
            </a:r>
            <a:r>
              <a:rPr lang="en-CA" baseline="30000" dirty="0">
                <a:latin typeface="Aptos" panose="020B0004020202020204" pitchFamily="34" charset="0"/>
              </a:rPr>
              <a:t>-2</a:t>
            </a:r>
            <a:r>
              <a:rPr lang="en-CA" dirty="0">
                <a:latin typeface="Aptos" panose="020B0004020202020204" pitchFamily="34" charset="0"/>
              </a:rPr>
              <a:t> &amp; k = 4 x 10</a:t>
            </a:r>
            <a:r>
              <a:rPr lang="en-CA" baseline="30000" dirty="0">
                <a:latin typeface="Aptos" panose="020B0004020202020204" pitchFamily="34" charset="0"/>
              </a:rPr>
              <a:t>-3</a:t>
            </a:r>
          </a:p>
        </p:txBody>
      </p:sp>
      <p:sp>
        <p:nvSpPr>
          <p:cNvPr id="17" name="TextBox 16">
            <a:extLst>
              <a:ext uri="{FF2B5EF4-FFF2-40B4-BE49-F238E27FC236}">
                <a16:creationId xmlns:a16="http://schemas.microsoft.com/office/drawing/2014/main" id="{C30439A9-C831-8C74-A8E0-B7C1BEE7DCC5}"/>
              </a:ext>
            </a:extLst>
          </p:cNvPr>
          <p:cNvSpPr txBox="1"/>
          <p:nvPr/>
        </p:nvSpPr>
        <p:spPr>
          <a:xfrm>
            <a:off x="6743409" y="5877671"/>
            <a:ext cx="3734381" cy="369332"/>
          </a:xfrm>
          <a:prstGeom prst="rect">
            <a:avLst/>
          </a:prstGeom>
          <a:noFill/>
        </p:spPr>
        <p:txBody>
          <a:bodyPr wrap="square" rtlCol="0">
            <a:spAutoFit/>
          </a:bodyPr>
          <a:lstStyle/>
          <a:p>
            <a:pPr algn="ctr"/>
            <a:r>
              <a:rPr lang="en-CA" dirty="0">
                <a:latin typeface="Aptos" panose="020B0004020202020204" pitchFamily="34" charset="0"/>
              </a:rPr>
              <a:t>D = 10</a:t>
            </a:r>
            <a:r>
              <a:rPr lang="en-CA" baseline="30000" dirty="0">
                <a:latin typeface="Aptos" panose="020B0004020202020204" pitchFamily="34" charset="0"/>
              </a:rPr>
              <a:t>-2</a:t>
            </a:r>
            <a:r>
              <a:rPr lang="en-CA" dirty="0">
                <a:latin typeface="Aptos" panose="020B0004020202020204" pitchFamily="34" charset="0"/>
              </a:rPr>
              <a:t> &amp; k = 4 x 10</a:t>
            </a:r>
            <a:r>
              <a:rPr lang="en-CA" baseline="30000" dirty="0">
                <a:latin typeface="Aptos" panose="020B0004020202020204" pitchFamily="34" charset="0"/>
              </a:rPr>
              <a:t>-9</a:t>
            </a:r>
          </a:p>
        </p:txBody>
      </p:sp>
      <p:sp>
        <p:nvSpPr>
          <p:cNvPr id="10" name="TextBox 9">
            <a:extLst>
              <a:ext uri="{FF2B5EF4-FFF2-40B4-BE49-F238E27FC236}">
                <a16:creationId xmlns:a16="http://schemas.microsoft.com/office/drawing/2014/main" id="{2312DACD-A50F-3CBF-41D4-45A4E10B82C3}"/>
              </a:ext>
            </a:extLst>
          </p:cNvPr>
          <p:cNvSpPr txBox="1"/>
          <p:nvPr/>
        </p:nvSpPr>
        <p:spPr>
          <a:xfrm>
            <a:off x="624380" y="998524"/>
            <a:ext cx="10432181" cy="1200329"/>
          </a:xfrm>
          <a:prstGeom prst="rect">
            <a:avLst/>
          </a:prstGeom>
          <a:noFill/>
        </p:spPr>
        <p:txBody>
          <a:bodyPr wrap="square">
            <a:spAutoFit/>
          </a:bodyPr>
          <a:lstStyle/>
          <a:p>
            <a:pPr marL="285750" indent="-285750">
              <a:buFont typeface="Arial" panose="020B0604020202020204" pitchFamily="34" charset="0"/>
              <a:buChar char="•"/>
            </a:pPr>
            <a:r>
              <a:rPr lang="en-CA" dirty="0">
                <a:latin typeface="Aptos" panose="020B0004020202020204" pitchFamily="34" charset="0"/>
              </a:rPr>
              <a:t>The code was not found to converge past a certain accuracy threshold if the coefficients of diffusion and reaction were of a similar scale. We acknowledge that this signifies the existence of an error in the implementation of the code. For reasons relating to time constraints, the code verification study was conducted with D = 10</a:t>
            </a:r>
            <a:r>
              <a:rPr lang="en-CA" baseline="30000" dirty="0">
                <a:latin typeface="Aptos" panose="020B0004020202020204" pitchFamily="34" charset="0"/>
              </a:rPr>
              <a:t>-2</a:t>
            </a:r>
            <a:r>
              <a:rPr lang="en-CA" dirty="0">
                <a:latin typeface="Aptos" panose="020B0004020202020204" pitchFamily="34" charset="0"/>
              </a:rPr>
              <a:t> &amp; k = 4 x 10</a:t>
            </a:r>
            <a:r>
              <a:rPr lang="en-CA" baseline="30000" dirty="0">
                <a:latin typeface="Aptos" panose="020B0004020202020204" pitchFamily="34" charset="0"/>
              </a:rPr>
              <a:t>-9</a:t>
            </a:r>
            <a:r>
              <a:rPr lang="en-CA" dirty="0">
                <a:latin typeface="Aptos" panose="020B0004020202020204" pitchFamily="34" charset="0"/>
              </a:rPr>
              <a:t>.</a:t>
            </a:r>
          </a:p>
        </p:txBody>
      </p:sp>
      <p:sp>
        <p:nvSpPr>
          <p:cNvPr id="3" name="Slide Number Placeholder 2">
            <a:extLst>
              <a:ext uri="{FF2B5EF4-FFF2-40B4-BE49-F238E27FC236}">
                <a16:creationId xmlns:a16="http://schemas.microsoft.com/office/drawing/2014/main" id="{AA8B448A-E7ED-AB7E-9E78-174277D0F24C}"/>
              </a:ext>
            </a:extLst>
          </p:cNvPr>
          <p:cNvSpPr>
            <a:spLocks noGrp="1"/>
          </p:cNvSpPr>
          <p:nvPr>
            <p:ph type="sldNum" sz="quarter" idx="12"/>
          </p:nvPr>
        </p:nvSpPr>
        <p:spPr/>
        <p:txBody>
          <a:bodyPr/>
          <a:lstStyle/>
          <a:p>
            <a:r>
              <a:rPr lang="en-CA" dirty="0"/>
              <a:t>1</a:t>
            </a:r>
          </a:p>
        </p:txBody>
      </p:sp>
    </p:spTree>
    <p:extLst>
      <p:ext uri="{BB962C8B-B14F-4D97-AF65-F5344CB8AC3E}">
        <p14:creationId xmlns:p14="http://schemas.microsoft.com/office/powerpoint/2010/main" val="2504715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DA284-2554-0BD2-4CB8-20B291EA8A49}"/>
            </a:ext>
          </a:extLst>
        </p:cNvPr>
        <p:cNvGrpSpPr/>
        <p:nvPr/>
      </p:nvGrpSpPr>
      <p:grpSpPr>
        <a:xfrm>
          <a:off x="0" y="0"/>
          <a:ext cx="0" cy="0"/>
          <a:chOff x="0" y="0"/>
          <a:chExt cx="0" cy="0"/>
        </a:xfrm>
      </p:grpSpPr>
      <p:sp>
        <p:nvSpPr>
          <p:cNvPr id="28" name="Title 1">
            <a:extLst>
              <a:ext uri="{FF2B5EF4-FFF2-40B4-BE49-F238E27FC236}">
                <a16:creationId xmlns:a16="http://schemas.microsoft.com/office/drawing/2014/main" id="{BECF64EF-2278-2235-C81C-CB5E4A0F2EC6}"/>
              </a:ext>
            </a:extLst>
          </p:cNvPr>
          <p:cNvSpPr txBox="1">
            <a:spLocks/>
          </p:cNvSpPr>
          <p:nvPr/>
        </p:nvSpPr>
        <p:spPr>
          <a:xfrm>
            <a:off x="323850" y="37354"/>
            <a:ext cx="12192000" cy="11457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Bell Gothic Std Black" panose="020B0706020202040204" pitchFamily="34" charset="0"/>
                <a:ea typeface="CMU Sans Serif" panose="02000603000000000000" pitchFamily="2" charset="0"/>
                <a:cs typeface="CMU Sans Serif" panose="02000603000000000000" pitchFamily="2" charset="0"/>
              </a:rPr>
              <a:t>PDE IMPLEMENTATION – Polar 1-D heat equation with sink term </a:t>
            </a:r>
          </a:p>
        </p:txBody>
      </p:sp>
      <p:pic>
        <p:nvPicPr>
          <p:cNvPr id="4" name="Picture 3" descr="A logo with a bee in a gear&#10;&#10;Description automatically generated">
            <a:extLst>
              <a:ext uri="{FF2B5EF4-FFF2-40B4-BE49-F238E27FC236}">
                <a16:creationId xmlns:a16="http://schemas.microsoft.com/office/drawing/2014/main" id="{819746E7-5EF3-5544-555D-B05294C645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5" y="5877671"/>
            <a:ext cx="924485" cy="942975"/>
          </a:xfrm>
          <a:prstGeom prst="rect">
            <a:avLst/>
          </a:prstGeom>
        </p:spPr>
      </p:pic>
      <p:pic>
        <p:nvPicPr>
          <p:cNvPr id="9" name="Picture 8">
            <a:extLst>
              <a:ext uri="{FF2B5EF4-FFF2-40B4-BE49-F238E27FC236}">
                <a16:creationId xmlns:a16="http://schemas.microsoft.com/office/drawing/2014/main" id="{EB2FECDD-58E9-C4D9-1804-658DCE54B40C}"/>
              </a:ext>
            </a:extLst>
          </p:cNvPr>
          <p:cNvPicPr>
            <a:picLocks noChangeAspect="1"/>
          </p:cNvPicPr>
          <p:nvPr/>
        </p:nvPicPr>
        <p:blipFill rotWithShape="1">
          <a:blip r:embed="rId4"/>
          <a:srcRect t="919" b="-1"/>
          <a:stretch/>
        </p:blipFill>
        <p:spPr>
          <a:xfrm>
            <a:off x="991720" y="1050157"/>
            <a:ext cx="4570522" cy="2351129"/>
          </a:xfrm>
          <a:prstGeom prst="rect">
            <a:avLst/>
          </a:prstGeom>
        </p:spPr>
      </p:pic>
      <p:pic>
        <p:nvPicPr>
          <p:cNvPr id="12" name="Picture 11">
            <a:extLst>
              <a:ext uri="{FF2B5EF4-FFF2-40B4-BE49-F238E27FC236}">
                <a16:creationId xmlns:a16="http://schemas.microsoft.com/office/drawing/2014/main" id="{752FE9DF-ED45-E24F-2EC0-6191632AB59F}"/>
              </a:ext>
            </a:extLst>
          </p:cNvPr>
          <p:cNvPicPr>
            <a:picLocks noChangeAspect="1"/>
          </p:cNvPicPr>
          <p:nvPr/>
        </p:nvPicPr>
        <p:blipFill rotWithShape="1">
          <a:blip r:embed="rId5"/>
          <a:srcRect t="403"/>
          <a:stretch/>
        </p:blipFill>
        <p:spPr>
          <a:xfrm>
            <a:off x="6096000" y="1050157"/>
            <a:ext cx="4248586" cy="3420790"/>
          </a:xfrm>
          <a:prstGeom prst="rect">
            <a:avLst/>
          </a:prstGeom>
        </p:spPr>
      </p:pic>
      <p:cxnSp>
        <p:nvCxnSpPr>
          <p:cNvPr id="18" name="Straight Connector 17">
            <a:extLst>
              <a:ext uri="{FF2B5EF4-FFF2-40B4-BE49-F238E27FC236}">
                <a16:creationId xmlns:a16="http://schemas.microsoft.com/office/drawing/2014/main" id="{1D0BD296-2B52-6664-DCD8-094BFD1676EF}"/>
              </a:ext>
            </a:extLst>
          </p:cNvPr>
          <p:cNvCxnSpPr>
            <a:cxnSpLocks/>
          </p:cNvCxnSpPr>
          <p:nvPr/>
        </p:nvCxnSpPr>
        <p:spPr>
          <a:xfrm>
            <a:off x="5807487" y="1050157"/>
            <a:ext cx="0" cy="34207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Slide Number Placeholder 20">
            <a:extLst>
              <a:ext uri="{FF2B5EF4-FFF2-40B4-BE49-F238E27FC236}">
                <a16:creationId xmlns:a16="http://schemas.microsoft.com/office/drawing/2014/main" id="{42C420C0-64F3-3357-4F32-0CD96EDDCA22}"/>
              </a:ext>
            </a:extLst>
          </p:cNvPr>
          <p:cNvSpPr>
            <a:spLocks noGrp="1"/>
          </p:cNvSpPr>
          <p:nvPr>
            <p:ph type="sldNum" sz="quarter" idx="12"/>
          </p:nvPr>
        </p:nvSpPr>
        <p:spPr/>
        <p:txBody>
          <a:bodyPr/>
          <a:lstStyle/>
          <a:p>
            <a:r>
              <a:rPr lang="en-CA" dirty="0"/>
              <a:t>2</a:t>
            </a:r>
          </a:p>
        </p:txBody>
      </p:sp>
    </p:spTree>
    <p:extLst>
      <p:ext uri="{BB962C8B-B14F-4D97-AF65-F5344CB8AC3E}">
        <p14:creationId xmlns:p14="http://schemas.microsoft.com/office/powerpoint/2010/main" val="2341121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9AE55-C355-3250-C735-3BF2183D3501}"/>
            </a:ext>
          </a:extLst>
        </p:cNvPr>
        <p:cNvGrpSpPr/>
        <p:nvPr/>
      </p:nvGrpSpPr>
      <p:grpSpPr>
        <a:xfrm>
          <a:off x="0" y="0"/>
          <a:ext cx="0" cy="0"/>
          <a:chOff x="0" y="0"/>
          <a:chExt cx="0" cy="0"/>
        </a:xfrm>
      </p:grpSpPr>
      <p:sp>
        <p:nvSpPr>
          <p:cNvPr id="28" name="Title 1">
            <a:extLst>
              <a:ext uri="{FF2B5EF4-FFF2-40B4-BE49-F238E27FC236}">
                <a16:creationId xmlns:a16="http://schemas.microsoft.com/office/drawing/2014/main" id="{B64A6F83-B4C9-77D2-2A52-378D104E357D}"/>
              </a:ext>
            </a:extLst>
          </p:cNvPr>
          <p:cNvSpPr txBox="1">
            <a:spLocks/>
          </p:cNvSpPr>
          <p:nvPr/>
        </p:nvSpPr>
        <p:spPr>
          <a:xfrm>
            <a:off x="323850" y="37354"/>
            <a:ext cx="12192000" cy="11457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Bell Gothic Std Black" panose="020B0706020202040204" pitchFamily="34" charset="0"/>
                <a:ea typeface="CMU Sans Serif" panose="02000603000000000000" pitchFamily="2" charset="0"/>
                <a:cs typeface="CMU Sans Serif" panose="02000603000000000000" pitchFamily="2" charset="0"/>
              </a:rPr>
              <a:t>A. CONVERGENCE ANALYSIS – Method of Nearby Problems (MNP)</a:t>
            </a:r>
          </a:p>
        </p:txBody>
      </p:sp>
      <p:pic>
        <p:nvPicPr>
          <p:cNvPr id="4" name="Picture 3" descr="A logo with a bee in a gear&#10;&#10;Description automatically generated">
            <a:extLst>
              <a:ext uri="{FF2B5EF4-FFF2-40B4-BE49-F238E27FC236}">
                <a16:creationId xmlns:a16="http://schemas.microsoft.com/office/drawing/2014/main" id="{2093C786-EA40-6C3A-5443-A8CE77898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5" y="5877671"/>
            <a:ext cx="924485" cy="942975"/>
          </a:xfrm>
          <a:prstGeom prst="rect">
            <a:avLst/>
          </a:prstGeom>
        </p:spPr>
      </p:pic>
      <p:sp>
        <p:nvSpPr>
          <p:cNvPr id="9" name="TextBox 8">
            <a:extLst>
              <a:ext uri="{FF2B5EF4-FFF2-40B4-BE49-F238E27FC236}">
                <a16:creationId xmlns:a16="http://schemas.microsoft.com/office/drawing/2014/main" id="{A6F989AC-5DA0-2D85-135D-C319F7360478}"/>
              </a:ext>
            </a:extLst>
          </p:cNvPr>
          <p:cNvSpPr txBox="1"/>
          <p:nvPr/>
        </p:nvSpPr>
        <p:spPr>
          <a:xfrm>
            <a:off x="323850" y="1075267"/>
            <a:ext cx="11544300" cy="646331"/>
          </a:xfrm>
          <a:prstGeom prst="rect">
            <a:avLst/>
          </a:prstGeom>
          <a:noFill/>
        </p:spPr>
        <p:txBody>
          <a:bodyPr wrap="square" rtlCol="0">
            <a:spAutoFit/>
          </a:bodyPr>
          <a:lstStyle/>
          <a:p>
            <a:pPr marL="342900" indent="-342900">
              <a:buFont typeface="+mj-lt"/>
              <a:buAutoNum type="alphaLcPeriod"/>
            </a:pPr>
            <a:r>
              <a:rPr lang="en-CA" b="1" i="1" dirty="0">
                <a:latin typeface="Aptos" panose="020B0004020202020204" pitchFamily="34" charset="0"/>
              </a:rPr>
              <a:t>Detailed procedure chosen and methodology</a:t>
            </a:r>
          </a:p>
          <a:p>
            <a:pPr marL="342900" indent="-342900">
              <a:buFont typeface="+mj-lt"/>
              <a:buAutoNum type="alphaLcPeriod"/>
            </a:pPr>
            <a:endParaRPr lang="en-CA" dirty="0">
              <a:latin typeface="Aptos" panose="020B0004020202020204" pitchFamily="34" charset="0"/>
            </a:endParaRPr>
          </a:p>
        </p:txBody>
      </p:sp>
      <p:sp>
        <p:nvSpPr>
          <p:cNvPr id="14" name="TextBox 13">
            <a:extLst>
              <a:ext uri="{FF2B5EF4-FFF2-40B4-BE49-F238E27FC236}">
                <a16:creationId xmlns:a16="http://schemas.microsoft.com/office/drawing/2014/main" id="{5EA7065C-802E-2B4B-0925-41CF053C1631}"/>
              </a:ext>
            </a:extLst>
          </p:cNvPr>
          <p:cNvSpPr txBox="1"/>
          <p:nvPr/>
        </p:nvSpPr>
        <p:spPr>
          <a:xfrm>
            <a:off x="632985" y="1555810"/>
            <a:ext cx="10941600" cy="3970318"/>
          </a:xfrm>
          <a:prstGeom prst="rect">
            <a:avLst/>
          </a:prstGeom>
          <a:noFill/>
        </p:spPr>
        <p:txBody>
          <a:bodyPr wrap="square" rtlCol="0">
            <a:spAutoFit/>
          </a:bodyPr>
          <a:lstStyle/>
          <a:p>
            <a:pPr algn="just"/>
            <a:r>
              <a:rPr lang="en-CA" sz="1400" dirty="0">
                <a:latin typeface="Aptos" panose="020B0004020202020204" pitchFamily="34" charset="0"/>
              </a:rPr>
              <a:t>The procedure chosen for generating a physically realistic manufactured solution is the Method of Nearby Problems (MNP).</a:t>
            </a:r>
          </a:p>
          <a:p>
            <a:pPr algn="just"/>
            <a:endParaRPr lang="en-CA" sz="1400" dirty="0">
              <a:latin typeface="Aptos" panose="020B0004020202020204" pitchFamily="34" charset="0"/>
            </a:endParaRPr>
          </a:p>
          <a:p>
            <a:pPr algn="just"/>
            <a:r>
              <a:rPr lang="en-CA" sz="1400" dirty="0">
                <a:latin typeface="Aptos" panose="020B0004020202020204" pitchFamily="34" charset="0"/>
              </a:rPr>
              <a:t>The methodology used is listed below:</a:t>
            </a:r>
          </a:p>
          <a:p>
            <a:pPr algn="just"/>
            <a:endParaRPr lang="en-CA" sz="1400" dirty="0">
              <a:latin typeface="Aptos" panose="020B0004020202020204" pitchFamily="34" charset="0"/>
            </a:endParaRPr>
          </a:p>
          <a:p>
            <a:pPr marL="342900" indent="-342900" algn="just">
              <a:buFont typeface="Arial" panose="020B0604020202020204" pitchFamily="34" charset="0"/>
              <a:buChar char="•"/>
            </a:pPr>
            <a:r>
              <a:rPr lang="en-CA" sz="1400" dirty="0">
                <a:latin typeface="Aptos" panose="020B0004020202020204" pitchFamily="34" charset="0"/>
              </a:rPr>
              <a:t>The pseudo-analytical solution is computed on a finely refined grid over a period of time. The concentration profile of each time step is saved for late use.</a:t>
            </a:r>
          </a:p>
          <a:p>
            <a:pPr marL="800100" lvl="1" indent="-342900" algn="just">
              <a:buFont typeface="Arial" panose="020B0604020202020204" pitchFamily="34" charset="0"/>
              <a:buChar char="•"/>
            </a:pPr>
            <a:r>
              <a:rPr lang="en-CA" sz="1400" dirty="0">
                <a:latin typeface="Aptos" panose="020B0004020202020204" pitchFamily="34" charset="0"/>
              </a:rPr>
              <a:t>T = [0,10] s</a:t>
            </a:r>
          </a:p>
          <a:p>
            <a:pPr marL="800100" lvl="1" indent="-342900" algn="just">
              <a:buFont typeface="Arial" panose="020B0604020202020204" pitchFamily="34" charset="0"/>
              <a:buChar char="•"/>
            </a:pPr>
            <a:r>
              <a:rPr lang="en-CA" sz="1400" dirty="0">
                <a:latin typeface="Aptos" panose="020B0004020202020204" pitchFamily="34" charset="0"/>
              </a:rPr>
              <a:t>dt = 1/1000 s</a:t>
            </a:r>
          </a:p>
          <a:p>
            <a:pPr marL="800100" lvl="1" indent="-342900" algn="just">
              <a:buFont typeface="Arial" panose="020B0604020202020204" pitchFamily="34" charset="0"/>
              <a:buChar char="•"/>
            </a:pPr>
            <a:r>
              <a:rPr lang="en-CA" sz="1400" dirty="0" err="1">
                <a:latin typeface="Aptos" panose="020B0004020202020204" pitchFamily="34" charset="0"/>
              </a:rPr>
              <a:t>dr</a:t>
            </a:r>
            <a:r>
              <a:rPr lang="en-CA" sz="1400" dirty="0">
                <a:latin typeface="Aptos" panose="020B0004020202020204" pitchFamily="34" charset="0"/>
              </a:rPr>
              <a:t> = 0.125/512 m</a:t>
            </a:r>
          </a:p>
          <a:p>
            <a:pPr lvl="1" algn="just"/>
            <a:endParaRPr lang="en-CA" sz="1400" dirty="0">
              <a:latin typeface="Aptos" panose="020B0004020202020204" pitchFamily="34" charset="0"/>
            </a:endParaRPr>
          </a:p>
          <a:p>
            <a:pPr marL="342900" indent="-342900" algn="just">
              <a:buFont typeface="Arial" panose="020B0604020202020204" pitchFamily="34" charset="0"/>
              <a:buChar char="•"/>
            </a:pPr>
            <a:r>
              <a:rPr lang="en-CA" sz="1400" dirty="0">
                <a:latin typeface="Aptos" panose="020B0004020202020204" pitchFamily="34" charset="0"/>
              </a:rPr>
              <a:t>The solution space of the pseudo-analytical solution is retrieved through the use of a bivariate spline.</a:t>
            </a:r>
          </a:p>
          <a:p>
            <a:pPr algn="just"/>
            <a:endParaRPr lang="en-CA" sz="1400" b="1" dirty="0">
              <a:latin typeface="Aptos" panose="020B0004020202020204" pitchFamily="34" charset="0"/>
            </a:endParaRPr>
          </a:p>
          <a:p>
            <a:pPr marL="342900" indent="-342900" algn="just">
              <a:buFont typeface="Arial" panose="020B0604020202020204" pitchFamily="34" charset="0"/>
              <a:buChar char="•"/>
            </a:pPr>
            <a:r>
              <a:rPr lang="en-CA" sz="1400" dirty="0">
                <a:latin typeface="Aptos" panose="020B0004020202020204" pitchFamily="34" charset="0"/>
              </a:rPr>
              <a:t>The pseudo-analytical source term can be found by evaluating the local temporal and spatial derivatives of the spline.</a:t>
            </a:r>
          </a:p>
          <a:p>
            <a:pPr algn="just"/>
            <a:endParaRPr lang="en-CA" sz="1400" b="1" dirty="0">
              <a:latin typeface="Aptos" panose="020B0004020202020204" pitchFamily="34" charset="0"/>
            </a:endParaRPr>
          </a:p>
          <a:p>
            <a:pPr marL="342900" indent="-342900" algn="just">
              <a:buFont typeface="Arial" panose="020B0604020202020204" pitchFamily="34" charset="0"/>
              <a:buChar char="•"/>
            </a:pPr>
            <a:r>
              <a:rPr lang="en-CA" sz="1400" dirty="0">
                <a:latin typeface="Aptos" panose="020B0004020202020204" pitchFamily="34" charset="0"/>
              </a:rPr>
              <a:t>The source term is used in numerical simulations across grid refinement levels to evaluate the convergence order.</a:t>
            </a:r>
          </a:p>
          <a:p>
            <a:pPr marL="342900" indent="-342900" algn="just">
              <a:buFont typeface="Arial" panose="020B0604020202020204" pitchFamily="34" charset="0"/>
              <a:buChar char="•"/>
            </a:pPr>
            <a:endParaRPr lang="en-CA" sz="1400" dirty="0">
              <a:latin typeface="Aptos" panose="020B0004020202020204" pitchFamily="34" charset="0"/>
            </a:endParaRPr>
          </a:p>
          <a:p>
            <a:pPr marL="342900" indent="-342900" algn="just">
              <a:buFont typeface="Arial" panose="020B0604020202020204" pitchFamily="34" charset="0"/>
              <a:buChar char="•"/>
            </a:pPr>
            <a:r>
              <a:rPr lang="en-CA" sz="1400" dirty="0">
                <a:latin typeface="Aptos" panose="020B0004020202020204" pitchFamily="34" charset="0"/>
              </a:rPr>
              <a:t>The error across numerical simulations is measured with respect to the spline which serves as the pseudo-analytical solution.</a:t>
            </a:r>
          </a:p>
          <a:p>
            <a:pPr marL="342900" indent="-342900" algn="just">
              <a:buFont typeface="Arial" panose="020B0604020202020204" pitchFamily="34" charset="0"/>
              <a:buChar char="•"/>
            </a:pPr>
            <a:endParaRPr lang="en-CA" sz="1400" dirty="0">
              <a:latin typeface="Aptos" panose="020B0004020202020204" pitchFamily="34" charset="0"/>
            </a:endParaRPr>
          </a:p>
        </p:txBody>
      </p:sp>
      <p:sp>
        <p:nvSpPr>
          <p:cNvPr id="2" name="Slide Number Placeholder 1">
            <a:extLst>
              <a:ext uri="{FF2B5EF4-FFF2-40B4-BE49-F238E27FC236}">
                <a16:creationId xmlns:a16="http://schemas.microsoft.com/office/drawing/2014/main" id="{95D8C516-935A-2B81-B3CD-4BD0E89A6AEC}"/>
              </a:ext>
            </a:extLst>
          </p:cNvPr>
          <p:cNvSpPr>
            <a:spLocks noGrp="1"/>
          </p:cNvSpPr>
          <p:nvPr>
            <p:ph type="sldNum" sz="quarter" idx="12"/>
          </p:nvPr>
        </p:nvSpPr>
        <p:spPr/>
        <p:txBody>
          <a:bodyPr/>
          <a:lstStyle/>
          <a:p>
            <a:r>
              <a:rPr lang="en-CA" dirty="0"/>
              <a:t>3</a:t>
            </a:r>
          </a:p>
        </p:txBody>
      </p:sp>
    </p:spTree>
    <p:extLst>
      <p:ext uri="{BB962C8B-B14F-4D97-AF65-F5344CB8AC3E}">
        <p14:creationId xmlns:p14="http://schemas.microsoft.com/office/powerpoint/2010/main" val="740949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B4333-E1D2-91C0-E6F3-34C8FF22569E}"/>
            </a:ext>
          </a:extLst>
        </p:cNvPr>
        <p:cNvGrpSpPr/>
        <p:nvPr/>
      </p:nvGrpSpPr>
      <p:grpSpPr>
        <a:xfrm>
          <a:off x="0" y="0"/>
          <a:ext cx="0" cy="0"/>
          <a:chOff x="0" y="0"/>
          <a:chExt cx="0" cy="0"/>
        </a:xfrm>
      </p:grpSpPr>
      <p:sp>
        <p:nvSpPr>
          <p:cNvPr id="28" name="Title 1">
            <a:extLst>
              <a:ext uri="{FF2B5EF4-FFF2-40B4-BE49-F238E27FC236}">
                <a16:creationId xmlns:a16="http://schemas.microsoft.com/office/drawing/2014/main" id="{23B96702-00FB-6B8B-A074-DBE90AE0346A}"/>
              </a:ext>
            </a:extLst>
          </p:cNvPr>
          <p:cNvSpPr txBox="1">
            <a:spLocks/>
          </p:cNvSpPr>
          <p:nvPr/>
        </p:nvSpPr>
        <p:spPr>
          <a:xfrm>
            <a:off x="323850" y="37354"/>
            <a:ext cx="12192000" cy="11457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Bell Gothic Std Black" panose="020B0706020202040204" pitchFamily="34" charset="0"/>
                <a:ea typeface="CMU Sans Serif" panose="02000603000000000000" pitchFamily="2" charset="0"/>
                <a:cs typeface="CMU Sans Serif" panose="02000603000000000000" pitchFamily="2" charset="0"/>
              </a:rPr>
              <a:t>A. CONVERGENCE ANALYSIS – Method of Nearby Problems (MNP)</a:t>
            </a:r>
          </a:p>
        </p:txBody>
      </p:sp>
      <p:pic>
        <p:nvPicPr>
          <p:cNvPr id="4" name="Picture 3" descr="A logo with a bee in a gear&#10;&#10;Description automatically generated">
            <a:extLst>
              <a:ext uri="{FF2B5EF4-FFF2-40B4-BE49-F238E27FC236}">
                <a16:creationId xmlns:a16="http://schemas.microsoft.com/office/drawing/2014/main" id="{BEEAEC62-5BE5-0F44-6BEB-1F26881AA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5" y="5877671"/>
            <a:ext cx="924485" cy="942975"/>
          </a:xfrm>
          <a:prstGeom prst="rect">
            <a:avLst/>
          </a:prstGeom>
        </p:spPr>
      </p:pic>
      <p:sp>
        <p:nvSpPr>
          <p:cNvPr id="9" name="TextBox 8">
            <a:extLst>
              <a:ext uri="{FF2B5EF4-FFF2-40B4-BE49-F238E27FC236}">
                <a16:creationId xmlns:a16="http://schemas.microsoft.com/office/drawing/2014/main" id="{FB315D82-08E8-0EF8-5625-EAB490A42B06}"/>
              </a:ext>
            </a:extLst>
          </p:cNvPr>
          <p:cNvSpPr txBox="1"/>
          <p:nvPr/>
        </p:nvSpPr>
        <p:spPr>
          <a:xfrm>
            <a:off x="323850" y="1075267"/>
            <a:ext cx="11544300" cy="4247317"/>
          </a:xfrm>
          <a:prstGeom prst="rect">
            <a:avLst/>
          </a:prstGeom>
          <a:noFill/>
        </p:spPr>
        <p:txBody>
          <a:bodyPr wrap="square" rtlCol="0">
            <a:spAutoFit/>
          </a:bodyPr>
          <a:lstStyle/>
          <a:p>
            <a:r>
              <a:rPr lang="en-CA" b="1" i="1" dirty="0">
                <a:latin typeface="Aptos" panose="020B0004020202020204" pitchFamily="34" charset="0"/>
              </a:rPr>
              <a:t>b. Results and observations</a:t>
            </a:r>
          </a:p>
          <a:p>
            <a:pPr marL="342900" indent="-342900">
              <a:buFont typeface="+mj-lt"/>
              <a:buAutoNum type="alphaLcPeriod"/>
            </a:pPr>
            <a:endParaRPr lang="en-CA" dirty="0">
              <a:latin typeface="Aptos" panose="020B0004020202020204" pitchFamily="34" charset="0"/>
            </a:endParaRPr>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grpSp>
        <p:nvGrpSpPr>
          <p:cNvPr id="13" name="Group 12">
            <a:extLst>
              <a:ext uri="{FF2B5EF4-FFF2-40B4-BE49-F238E27FC236}">
                <a16:creationId xmlns:a16="http://schemas.microsoft.com/office/drawing/2014/main" id="{FEC62B43-CA61-F802-92C2-6F5656154224}"/>
              </a:ext>
            </a:extLst>
          </p:cNvPr>
          <p:cNvGrpSpPr/>
          <p:nvPr/>
        </p:nvGrpSpPr>
        <p:grpSpPr>
          <a:xfrm>
            <a:off x="2141005" y="3292758"/>
            <a:ext cx="7909990" cy="3246154"/>
            <a:chOff x="2185479" y="3298660"/>
            <a:chExt cx="7909990" cy="3246154"/>
          </a:xfrm>
        </p:grpSpPr>
        <p:pic>
          <p:nvPicPr>
            <p:cNvPr id="10" name="Picture 9" descr="A graph of a function of mesh size&#10;&#10;Description automatically generated">
              <a:extLst>
                <a:ext uri="{FF2B5EF4-FFF2-40B4-BE49-F238E27FC236}">
                  <a16:creationId xmlns:a16="http://schemas.microsoft.com/office/drawing/2014/main" id="{C24419C5-27A6-D36A-D508-70DDC35C81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5479" y="3298660"/>
              <a:ext cx="3962145" cy="3246153"/>
            </a:xfrm>
            <a:prstGeom prst="rect">
              <a:avLst/>
            </a:prstGeom>
          </p:spPr>
        </p:pic>
        <p:pic>
          <p:nvPicPr>
            <p:cNvPr id="2" name="Picture 1" descr="A graph of a function&#10;&#10;Description automatically generated">
              <a:extLst>
                <a:ext uri="{FF2B5EF4-FFF2-40B4-BE49-F238E27FC236}">
                  <a16:creationId xmlns:a16="http://schemas.microsoft.com/office/drawing/2014/main" id="{0835AE68-A8AF-475C-C471-4971169872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47624" y="3298661"/>
              <a:ext cx="3947845" cy="3246153"/>
            </a:xfrm>
            <a:prstGeom prst="rect">
              <a:avLst/>
            </a:prstGeom>
          </p:spPr>
        </p:pic>
      </p:grpSp>
      <p:sp>
        <p:nvSpPr>
          <p:cNvPr id="8" name="TextBox 7">
            <a:extLst>
              <a:ext uri="{FF2B5EF4-FFF2-40B4-BE49-F238E27FC236}">
                <a16:creationId xmlns:a16="http://schemas.microsoft.com/office/drawing/2014/main" id="{DC8C683E-828C-A71E-6CB0-7A447443A0D3}"/>
              </a:ext>
            </a:extLst>
          </p:cNvPr>
          <p:cNvSpPr txBox="1"/>
          <p:nvPr/>
        </p:nvSpPr>
        <p:spPr>
          <a:xfrm>
            <a:off x="632985" y="1555810"/>
            <a:ext cx="10941600" cy="2031325"/>
          </a:xfrm>
          <a:prstGeom prst="rect">
            <a:avLst/>
          </a:prstGeom>
          <a:noFill/>
        </p:spPr>
        <p:txBody>
          <a:bodyPr wrap="square" rtlCol="0">
            <a:spAutoFit/>
          </a:bodyPr>
          <a:lstStyle/>
          <a:p>
            <a:pPr algn="just"/>
            <a:r>
              <a:rPr lang="en-CA" sz="1400" dirty="0">
                <a:latin typeface="Aptos" panose="020B0004020202020204" pitchFamily="34" charset="0"/>
              </a:rPr>
              <a:t>The temporal and spatial convergence analyses resulted in orders of convergence near what was expected, which respectively were a 1</a:t>
            </a:r>
            <a:r>
              <a:rPr lang="en-CA" sz="1400" baseline="30000" dirty="0">
                <a:latin typeface="Aptos" panose="020B0004020202020204" pitchFamily="34" charset="0"/>
              </a:rPr>
              <a:t>st</a:t>
            </a:r>
            <a:r>
              <a:rPr lang="en-CA" sz="1400" dirty="0">
                <a:latin typeface="Aptos" panose="020B0004020202020204" pitchFamily="34" charset="0"/>
              </a:rPr>
              <a:t> and 2</a:t>
            </a:r>
            <a:r>
              <a:rPr lang="en-CA" sz="1400" baseline="30000" dirty="0">
                <a:latin typeface="Aptos" panose="020B0004020202020204" pitchFamily="34" charset="0"/>
              </a:rPr>
              <a:t>nd</a:t>
            </a:r>
            <a:r>
              <a:rPr lang="en-CA" sz="1400" dirty="0">
                <a:latin typeface="Aptos" panose="020B0004020202020204" pitchFamily="34" charset="0"/>
              </a:rPr>
              <a:t> order convergence in time and space. The calculated orders of convergence did have a noticeable difference from the expected order of the numerical scheme. This can be attributed to the accuracy of the MNP analysis. The usage of a spline to map the solution space will inherently always bring some form of error. In this case, a 2</a:t>
            </a:r>
            <a:r>
              <a:rPr lang="en-CA" sz="1400" baseline="30000" dirty="0">
                <a:latin typeface="Aptos" panose="020B0004020202020204" pitchFamily="34" charset="0"/>
              </a:rPr>
              <a:t>nd</a:t>
            </a:r>
            <a:r>
              <a:rPr lang="en-CA" sz="1400" dirty="0">
                <a:latin typeface="Aptos" panose="020B0004020202020204" pitchFamily="34" charset="0"/>
              </a:rPr>
              <a:t> degree bivariate spline was used. The temporal convergence analysis also depicts a very large </a:t>
            </a:r>
            <a:r>
              <a:rPr lang="en-CA" sz="1400" i="1" dirty="0">
                <a:latin typeface="Aptos" panose="020B0004020202020204" pitchFamily="34" charset="0"/>
              </a:rPr>
              <a:t>L</a:t>
            </a:r>
            <a:r>
              <a:rPr lang="en-CA" sz="1400" i="1" baseline="-25000" dirty="0">
                <a:latin typeface="Aptos" panose="020B0004020202020204" pitchFamily="34" charset="0"/>
                <a:cs typeface="Times New Roman" panose="02020603050405020304" pitchFamily="18" charset="0"/>
              </a:rPr>
              <a:t>∞</a:t>
            </a:r>
            <a:r>
              <a:rPr lang="en-CA" sz="1400" i="1" dirty="0">
                <a:latin typeface="Aptos" panose="020B0004020202020204" pitchFamily="34" charset="0"/>
                <a:cs typeface="Times New Roman" panose="02020603050405020304" pitchFamily="18" charset="0"/>
              </a:rPr>
              <a:t> </a:t>
            </a:r>
            <a:r>
              <a:rPr lang="en-CA" sz="1400" dirty="0">
                <a:latin typeface="Aptos" panose="020B0004020202020204" pitchFamily="34" charset="0"/>
                <a:cs typeface="Times New Roman" panose="02020603050405020304" pitchFamily="18" charset="0"/>
              </a:rPr>
              <a:t>error. Our assumption is that this large error came from the first few time steps. Conversely, the large </a:t>
            </a:r>
            <a:r>
              <a:rPr lang="en-CA" sz="1400" i="1" dirty="0">
                <a:latin typeface="Aptos" panose="020B0004020202020204" pitchFamily="34" charset="0"/>
              </a:rPr>
              <a:t>L</a:t>
            </a:r>
            <a:r>
              <a:rPr lang="en-CA" sz="1400" i="1" baseline="-25000" dirty="0">
                <a:latin typeface="Aptos" panose="020B0004020202020204" pitchFamily="34" charset="0"/>
                <a:cs typeface="Times New Roman" panose="02020603050405020304" pitchFamily="18" charset="0"/>
              </a:rPr>
              <a:t>∞</a:t>
            </a:r>
            <a:r>
              <a:rPr lang="en-CA" sz="1400" i="1" dirty="0">
                <a:latin typeface="Aptos" panose="020B0004020202020204" pitchFamily="34" charset="0"/>
                <a:cs typeface="Times New Roman" panose="02020603050405020304" pitchFamily="18" charset="0"/>
              </a:rPr>
              <a:t> </a:t>
            </a:r>
            <a:r>
              <a:rPr lang="en-CA" sz="1400" dirty="0">
                <a:latin typeface="Aptos" panose="020B0004020202020204" pitchFamily="34" charset="0"/>
                <a:cs typeface="Times New Roman" panose="02020603050405020304" pitchFamily="18" charset="0"/>
              </a:rPr>
              <a:t>error is not seen in the spatial convergence analysis as it was conducted much closer to the steady-state, where a 1-D polynomial fit of a nearby problem was used to determine the source term and pseudo-analytical solution.</a:t>
            </a:r>
            <a:endParaRPr lang="en-CA" sz="1400" dirty="0">
              <a:latin typeface="Aptos" panose="020B0004020202020204" pitchFamily="34" charset="0"/>
            </a:endParaRPr>
          </a:p>
          <a:p>
            <a:pPr marL="342900" indent="-342900" algn="just">
              <a:buFont typeface="Arial" panose="020B0604020202020204" pitchFamily="34" charset="0"/>
              <a:buChar char="•"/>
            </a:pPr>
            <a:endParaRPr lang="en-CA" sz="1400" dirty="0">
              <a:latin typeface="Aptos" panose="020B0004020202020204" pitchFamily="34" charset="0"/>
            </a:endParaRPr>
          </a:p>
          <a:p>
            <a:pPr marL="342900" indent="-342900" algn="just">
              <a:buFont typeface="Arial" panose="020B0604020202020204" pitchFamily="34" charset="0"/>
              <a:buChar char="•"/>
            </a:pPr>
            <a:endParaRPr lang="en-CA" sz="1400" dirty="0">
              <a:latin typeface="Aptos" panose="020B0004020202020204" pitchFamily="34" charset="0"/>
            </a:endParaRPr>
          </a:p>
        </p:txBody>
      </p:sp>
      <p:sp>
        <p:nvSpPr>
          <p:cNvPr id="14" name="Slide Number Placeholder 13">
            <a:extLst>
              <a:ext uri="{FF2B5EF4-FFF2-40B4-BE49-F238E27FC236}">
                <a16:creationId xmlns:a16="http://schemas.microsoft.com/office/drawing/2014/main" id="{CB728C03-F603-9D3D-B3F9-682134BFB054}"/>
              </a:ext>
            </a:extLst>
          </p:cNvPr>
          <p:cNvSpPr>
            <a:spLocks noGrp="1"/>
          </p:cNvSpPr>
          <p:nvPr>
            <p:ph type="sldNum" sz="quarter" idx="12"/>
          </p:nvPr>
        </p:nvSpPr>
        <p:spPr/>
        <p:txBody>
          <a:bodyPr/>
          <a:lstStyle/>
          <a:p>
            <a:r>
              <a:rPr lang="en-CA" dirty="0"/>
              <a:t>4</a:t>
            </a:r>
          </a:p>
        </p:txBody>
      </p:sp>
    </p:spTree>
    <p:extLst>
      <p:ext uri="{BB962C8B-B14F-4D97-AF65-F5344CB8AC3E}">
        <p14:creationId xmlns:p14="http://schemas.microsoft.com/office/powerpoint/2010/main" val="1452874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6BB322-E34A-1213-A3DD-17025B784D85}"/>
            </a:ext>
          </a:extLst>
        </p:cNvPr>
        <p:cNvGrpSpPr/>
        <p:nvPr/>
      </p:nvGrpSpPr>
      <p:grpSpPr>
        <a:xfrm>
          <a:off x="0" y="0"/>
          <a:ext cx="0" cy="0"/>
          <a:chOff x="0" y="0"/>
          <a:chExt cx="0" cy="0"/>
        </a:xfrm>
      </p:grpSpPr>
      <p:sp>
        <p:nvSpPr>
          <p:cNvPr id="28" name="Title 1">
            <a:extLst>
              <a:ext uri="{FF2B5EF4-FFF2-40B4-BE49-F238E27FC236}">
                <a16:creationId xmlns:a16="http://schemas.microsoft.com/office/drawing/2014/main" id="{11BC3EE3-13F5-D8C0-9BF8-C3F49D41004D}"/>
              </a:ext>
            </a:extLst>
          </p:cNvPr>
          <p:cNvSpPr txBox="1">
            <a:spLocks/>
          </p:cNvSpPr>
          <p:nvPr/>
        </p:nvSpPr>
        <p:spPr>
          <a:xfrm>
            <a:off x="323850" y="37354"/>
            <a:ext cx="12192000" cy="11457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Bell Gothic Std Black" panose="020B0706020202040204" pitchFamily="34" charset="0"/>
                <a:ea typeface="CMU Sans Serif" panose="02000603000000000000" pitchFamily="2" charset="0"/>
                <a:cs typeface="CMU Sans Serif" panose="02000603000000000000" pitchFamily="2" charset="0"/>
              </a:rPr>
              <a:t>B. CONVERGENCE ANALYSIS – </a:t>
            </a:r>
            <a:r>
              <a:rPr lang="en-US" sz="2400" b="1" dirty="0">
                <a:latin typeface="Bell Gothic Std Black" panose="020B0706020202040204" pitchFamily="34" charset="0"/>
                <a:ea typeface="CMU Sans Serif" panose="02000603000000000000" pitchFamily="2" charset="0"/>
                <a:cs typeface="CMU Sans Serif" panose="02000603000000000000" pitchFamily="2" charset="0"/>
              </a:rPr>
              <a:t>Method of Manufactured Solutions (MMS)</a:t>
            </a:r>
            <a:endParaRPr lang="en-US" sz="2800" b="1" dirty="0">
              <a:latin typeface="Bell Gothic Std Black" panose="020B0706020202040204" pitchFamily="34" charset="0"/>
              <a:ea typeface="CMU Sans Serif" panose="02000603000000000000" pitchFamily="2" charset="0"/>
              <a:cs typeface="CMU Sans Serif" panose="02000603000000000000" pitchFamily="2" charset="0"/>
            </a:endParaRPr>
          </a:p>
        </p:txBody>
      </p:sp>
      <p:pic>
        <p:nvPicPr>
          <p:cNvPr id="4" name="Picture 3" descr="A logo with a bee in a gear&#10;&#10;Description automatically generated">
            <a:extLst>
              <a:ext uri="{FF2B5EF4-FFF2-40B4-BE49-F238E27FC236}">
                <a16:creationId xmlns:a16="http://schemas.microsoft.com/office/drawing/2014/main" id="{576FE369-E437-82DA-CB4F-FAE8E76373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5" y="5877671"/>
            <a:ext cx="924485" cy="942975"/>
          </a:xfrm>
          <a:prstGeom prst="rect">
            <a:avLst/>
          </a:prstGeom>
        </p:spPr>
      </p:pic>
      <p:sp>
        <p:nvSpPr>
          <p:cNvPr id="16" name="TextBox 15">
            <a:extLst>
              <a:ext uri="{FF2B5EF4-FFF2-40B4-BE49-F238E27FC236}">
                <a16:creationId xmlns:a16="http://schemas.microsoft.com/office/drawing/2014/main" id="{5413A8FA-9D75-FF5D-F4E1-8868AB06EB99}"/>
              </a:ext>
            </a:extLst>
          </p:cNvPr>
          <p:cNvSpPr txBox="1"/>
          <p:nvPr/>
        </p:nvSpPr>
        <p:spPr>
          <a:xfrm>
            <a:off x="1363949" y="5538034"/>
            <a:ext cx="3734381" cy="369332"/>
          </a:xfrm>
          <a:prstGeom prst="rect">
            <a:avLst/>
          </a:prstGeom>
          <a:noFill/>
        </p:spPr>
        <p:txBody>
          <a:bodyPr wrap="square" rtlCol="0">
            <a:spAutoFit/>
          </a:bodyPr>
          <a:lstStyle/>
          <a:p>
            <a:pPr algn="ctr"/>
            <a:r>
              <a:rPr lang="en-CA" dirty="0">
                <a:latin typeface="Aptos" panose="020B0004020202020204" pitchFamily="34" charset="0"/>
              </a:rPr>
              <a:t>D = 10</a:t>
            </a:r>
            <a:r>
              <a:rPr lang="en-CA" baseline="30000" dirty="0">
                <a:latin typeface="Aptos" panose="020B0004020202020204" pitchFamily="34" charset="0"/>
              </a:rPr>
              <a:t>-2</a:t>
            </a:r>
            <a:r>
              <a:rPr lang="en-CA" dirty="0">
                <a:latin typeface="Aptos" panose="020B0004020202020204" pitchFamily="34" charset="0"/>
              </a:rPr>
              <a:t> &amp; k = 4 x 10</a:t>
            </a:r>
            <a:r>
              <a:rPr lang="en-CA" baseline="30000" dirty="0">
                <a:latin typeface="Aptos" panose="020B0004020202020204" pitchFamily="34" charset="0"/>
              </a:rPr>
              <a:t>-3</a:t>
            </a:r>
          </a:p>
        </p:txBody>
      </p:sp>
      <p:sp>
        <p:nvSpPr>
          <p:cNvPr id="17" name="TextBox 16">
            <a:extLst>
              <a:ext uri="{FF2B5EF4-FFF2-40B4-BE49-F238E27FC236}">
                <a16:creationId xmlns:a16="http://schemas.microsoft.com/office/drawing/2014/main" id="{6844C058-7626-C948-1311-85CD64B7E9D1}"/>
              </a:ext>
            </a:extLst>
          </p:cNvPr>
          <p:cNvSpPr txBox="1"/>
          <p:nvPr/>
        </p:nvSpPr>
        <p:spPr>
          <a:xfrm>
            <a:off x="6748748" y="5538034"/>
            <a:ext cx="3734381" cy="369332"/>
          </a:xfrm>
          <a:prstGeom prst="rect">
            <a:avLst/>
          </a:prstGeom>
          <a:noFill/>
        </p:spPr>
        <p:txBody>
          <a:bodyPr wrap="square" rtlCol="0">
            <a:spAutoFit/>
          </a:bodyPr>
          <a:lstStyle/>
          <a:p>
            <a:pPr algn="ctr"/>
            <a:r>
              <a:rPr lang="en-CA" dirty="0">
                <a:latin typeface="Aptos" panose="020B0004020202020204" pitchFamily="34" charset="0"/>
              </a:rPr>
              <a:t>D = 10</a:t>
            </a:r>
            <a:r>
              <a:rPr lang="en-CA" baseline="30000" dirty="0">
                <a:latin typeface="Aptos" panose="020B0004020202020204" pitchFamily="34" charset="0"/>
              </a:rPr>
              <a:t>-2</a:t>
            </a:r>
            <a:r>
              <a:rPr lang="en-CA" dirty="0">
                <a:latin typeface="Aptos" panose="020B0004020202020204" pitchFamily="34" charset="0"/>
              </a:rPr>
              <a:t> &amp; k = 4 x 10</a:t>
            </a:r>
            <a:r>
              <a:rPr lang="en-CA" baseline="30000" dirty="0">
                <a:latin typeface="Aptos" panose="020B0004020202020204" pitchFamily="34" charset="0"/>
              </a:rPr>
              <a:t>-9</a:t>
            </a:r>
          </a:p>
        </p:txBody>
      </p:sp>
      <p:pic>
        <p:nvPicPr>
          <p:cNvPr id="3" name="Picture 2" descr="A graph with a red line&#10;&#10;Description automatically generated">
            <a:extLst>
              <a:ext uri="{FF2B5EF4-FFF2-40B4-BE49-F238E27FC236}">
                <a16:creationId xmlns:a16="http://schemas.microsoft.com/office/drawing/2014/main" id="{5C6DBF0A-034D-3486-31F8-C808F639AC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201" y="2724724"/>
            <a:ext cx="5039878" cy="2813310"/>
          </a:xfrm>
          <a:prstGeom prst="rect">
            <a:avLst/>
          </a:prstGeom>
        </p:spPr>
      </p:pic>
      <p:pic>
        <p:nvPicPr>
          <p:cNvPr id="7" name="Picture 6" descr="A graph of a graph showing a curve&#10;&#10;Description automatically generated with medium confidence">
            <a:extLst>
              <a:ext uri="{FF2B5EF4-FFF2-40B4-BE49-F238E27FC236}">
                <a16:creationId xmlns:a16="http://schemas.microsoft.com/office/drawing/2014/main" id="{8C10634A-9689-8133-3E99-D04D9B4F98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2724724"/>
            <a:ext cx="5039878" cy="2813310"/>
          </a:xfrm>
          <a:prstGeom prst="rect">
            <a:avLst/>
          </a:prstGeom>
        </p:spPr>
      </p:pic>
      <p:sp>
        <p:nvSpPr>
          <p:cNvPr id="5" name="TextBox 4">
            <a:extLst>
              <a:ext uri="{FF2B5EF4-FFF2-40B4-BE49-F238E27FC236}">
                <a16:creationId xmlns:a16="http://schemas.microsoft.com/office/drawing/2014/main" id="{06ECB8BB-04E1-781B-10D4-EC76B93BDA71}"/>
              </a:ext>
            </a:extLst>
          </p:cNvPr>
          <p:cNvSpPr txBox="1"/>
          <p:nvPr/>
        </p:nvSpPr>
        <p:spPr>
          <a:xfrm>
            <a:off x="624381" y="998524"/>
            <a:ext cx="6256214" cy="369332"/>
          </a:xfrm>
          <a:prstGeom prst="rect">
            <a:avLst/>
          </a:prstGeom>
          <a:noFill/>
        </p:spPr>
        <p:txBody>
          <a:bodyPr wrap="square">
            <a:spAutoFit/>
          </a:bodyPr>
          <a:lstStyle/>
          <a:p>
            <a:r>
              <a:rPr lang="en-CA" b="1" i="1" dirty="0"/>
              <a:t>a. Manufactured solution</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FC9A68E0-793A-3A58-4F59-6743FA35C086}"/>
                  </a:ext>
                </a:extLst>
              </p:cNvPr>
              <p:cNvSpPr txBox="1"/>
              <p:nvPr/>
            </p:nvSpPr>
            <p:spPr>
              <a:xfrm>
                <a:off x="3989010" y="1162250"/>
                <a:ext cx="4213979" cy="1377685"/>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CA" sz="1800" b="0" i="1" smtClean="0">
                              <a:solidFill>
                                <a:schemeClr val="tx1"/>
                              </a:solidFill>
                              <a:latin typeface="Cambria Math" panose="02040503050406030204" pitchFamily="18" charset="0"/>
                            </a:rPr>
                          </m:ctrlPr>
                        </m:sSubPr>
                        <m:e>
                          <m:r>
                            <a:rPr lang="en-CA" sz="1800" b="0" i="1" smtClean="0">
                              <a:solidFill>
                                <a:schemeClr val="tx1"/>
                              </a:solidFill>
                              <a:latin typeface="Cambria Math" panose="02040503050406030204" pitchFamily="18" charset="0"/>
                            </a:rPr>
                            <m:t>𝐶</m:t>
                          </m:r>
                        </m:e>
                        <m:sub>
                          <m:r>
                            <a:rPr lang="en-CA" sz="1800" b="0" i="1" smtClean="0">
                              <a:solidFill>
                                <a:schemeClr val="tx1"/>
                              </a:solidFill>
                              <a:latin typeface="Cambria Math" panose="02040503050406030204" pitchFamily="18" charset="0"/>
                            </a:rPr>
                            <m:t>𝑚</m:t>
                          </m:r>
                        </m:sub>
                      </m:sSub>
                      <m:r>
                        <a:rPr lang="en-CA" sz="1800" b="0" i="1" smtClean="0">
                          <a:solidFill>
                            <a:schemeClr val="tx1"/>
                          </a:solidFill>
                          <a:latin typeface="Cambria Math" panose="02040503050406030204" pitchFamily="18" charset="0"/>
                        </a:rPr>
                        <m:t>= </m:t>
                      </m:r>
                      <m:sSup>
                        <m:sSupPr>
                          <m:ctrlPr>
                            <a:rPr lang="en-CA" sz="1800" i="1">
                              <a:solidFill>
                                <a:schemeClr val="tx1"/>
                              </a:solidFill>
                              <a:latin typeface="Cambria Math" panose="02040503050406030204" pitchFamily="18" charset="0"/>
                            </a:rPr>
                          </m:ctrlPr>
                        </m:sSupPr>
                        <m:e>
                          <m:r>
                            <a:rPr lang="en-CA" sz="1800" b="0" i="1">
                              <a:solidFill>
                                <a:schemeClr val="tx1"/>
                              </a:solidFill>
                              <a:latin typeface="Cambria Math" panose="02040503050406030204" pitchFamily="18" charset="0"/>
                            </a:rPr>
                            <m:t>𝑒</m:t>
                          </m:r>
                        </m:e>
                        <m:sup>
                          <m:r>
                            <a:rPr lang="en-CA" sz="1800" b="0" i="1">
                              <a:solidFill>
                                <a:schemeClr val="tx1"/>
                              </a:solidFill>
                              <a:latin typeface="Cambria Math" panose="02040503050406030204" pitchFamily="18" charset="0"/>
                            </a:rPr>
                            <m:t>−</m:t>
                          </m:r>
                          <m:r>
                            <a:rPr lang="en-CA" sz="1800" b="0" i="1">
                              <a:solidFill>
                                <a:schemeClr val="tx1"/>
                              </a:solidFill>
                              <a:latin typeface="Cambria Math" panose="02040503050406030204" pitchFamily="18" charset="0"/>
                              <a:ea typeface="Cambria Math" panose="02040503050406030204" pitchFamily="18" charset="0"/>
                            </a:rPr>
                            <m:t>𝜆</m:t>
                          </m:r>
                          <m:r>
                            <a:rPr lang="en-CA" sz="1800" b="0" i="1">
                              <a:solidFill>
                                <a:schemeClr val="tx1"/>
                              </a:solidFill>
                              <a:latin typeface="Cambria Math" panose="02040503050406030204" pitchFamily="18" charset="0"/>
                              <a:ea typeface="Cambria Math" panose="02040503050406030204" pitchFamily="18" charset="0"/>
                            </a:rPr>
                            <m:t>𝑡</m:t>
                          </m:r>
                        </m:sup>
                      </m:sSup>
                      <m:r>
                        <a:rPr lang="en-CA" sz="1800" b="0" i="1">
                          <a:solidFill>
                            <a:schemeClr val="tx1"/>
                          </a:solidFill>
                          <a:latin typeface="Cambria Math" panose="02040503050406030204" pitchFamily="18" charset="0"/>
                        </a:rPr>
                        <m:t>+</m:t>
                      </m:r>
                      <m:r>
                        <a:rPr lang="en-CA" sz="1800" b="0" i="1">
                          <a:solidFill>
                            <a:schemeClr val="tx1"/>
                          </a:solidFill>
                          <a:latin typeface="Cambria Math" panose="02040503050406030204" pitchFamily="18" charset="0"/>
                        </a:rPr>
                        <m:t>𝐴</m:t>
                      </m:r>
                      <m:sSup>
                        <m:sSupPr>
                          <m:ctrlPr>
                            <a:rPr lang="en-CA" sz="1800" i="1">
                              <a:solidFill>
                                <a:schemeClr val="tx1"/>
                              </a:solidFill>
                              <a:latin typeface="Cambria Math" panose="02040503050406030204" pitchFamily="18" charset="0"/>
                            </a:rPr>
                          </m:ctrlPr>
                        </m:sSupPr>
                        <m:e>
                          <m:r>
                            <a:rPr lang="en-CA" sz="1800" b="0" i="1">
                              <a:solidFill>
                                <a:schemeClr val="tx1"/>
                              </a:solidFill>
                              <a:latin typeface="Cambria Math" panose="02040503050406030204" pitchFamily="18" charset="0"/>
                            </a:rPr>
                            <m:t>𝑟</m:t>
                          </m:r>
                        </m:e>
                        <m:sup>
                          <m:r>
                            <a:rPr lang="en-CA" sz="1800" b="0" i="1">
                              <a:solidFill>
                                <a:schemeClr val="tx1"/>
                              </a:solidFill>
                              <a:latin typeface="Cambria Math" panose="02040503050406030204" pitchFamily="18" charset="0"/>
                            </a:rPr>
                            <m:t>3</m:t>
                          </m:r>
                        </m:sup>
                      </m:sSup>
                    </m:oMath>
                  </m:oMathPara>
                </a14:m>
                <a:endParaRPr lang="en-CA" dirty="0"/>
              </a:p>
              <a:p>
                <a:pPr>
                  <a:lnSpc>
                    <a:spcPct val="150000"/>
                  </a:lnSpc>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𝑆</m:t>
                      </m:r>
                      <m:d>
                        <m:dPr>
                          <m:ctrlPr>
                            <a:rPr lang="en-CA" i="1">
                              <a:latin typeface="Cambria Math" panose="02040503050406030204" pitchFamily="18" charset="0"/>
                            </a:rPr>
                          </m:ctrlPr>
                        </m:dPr>
                        <m:e>
                          <m:r>
                            <a:rPr lang="en-CA" i="1">
                              <a:latin typeface="Cambria Math" panose="02040503050406030204" pitchFamily="18" charset="0"/>
                            </a:rPr>
                            <m:t>𝑟</m:t>
                          </m:r>
                          <m:r>
                            <a:rPr lang="en-CA" i="1">
                              <a:latin typeface="Cambria Math" panose="02040503050406030204" pitchFamily="18" charset="0"/>
                            </a:rPr>
                            <m:t>,</m:t>
                          </m:r>
                          <m:r>
                            <a:rPr lang="en-CA" i="1">
                              <a:latin typeface="Cambria Math" panose="02040503050406030204" pitchFamily="18" charset="0"/>
                            </a:rPr>
                            <m:t>𝑡</m:t>
                          </m:r>
                        </m:e>
                      </m:d>
                      <m:r>
                        <a:rPr lang="en-CA" i="1">
                          <a:latin typeface="Cambria Math" panose="02040503050406030204" pitchFamily="18" charset="0"/>
                        </a:rPr>
                        <m:t>=</m:t>
                      </m:r>
                      <m:d>
                        <m:dPr>
                          <m:ctrlPr>
                            <a:rPr lang="en-CA" i="1">
                              <a:latin typeface="Cambria Math" panose="02040503050406030204" pitchFamily="18" charset="0"/>
                            </a:rPr>
                          </m:ctrlPr>
                        </m:dPr>
                        <m:e>
                          <m:r>
                            <a:rPr lang="en-CA" i="1">
                              <a:latin typeface="Cambria Math" panose="02040503050406030204" pitchFamily="18" charset="0"/>
                            </a:rPr>
                            <m:t>𝑘</m:t>
                          </m:r>
                          <m:r>
                            <a:rPr lang="en-CA" i="1">
                              <a:latin typeface="Cambria Math" panose="02040503050406030204" pitchFamily="18" charset="0"/>
                            </a:rPr>
                            <m:t>−</m:t>
                          </m:r>
                          <m:r>
                            <a:rPr lang="en-CA" i="1">
                              <a:latin typeface="Cambria Math" panose="02040503050406030204" pitchFamily="18" charset="0"/>
                              <a:ea typeface="Cambria Math" panose="02040503050406030204" pitchFamily="18" charset="0"/>
                            </a:rPr>
                            <m:t>𝜆</m:t>
                          </m:r>
                        </m:e>
                      </m:d>
                      <m:sSup>
                        <m:sSupPr>
                          <m:ctrlPr>
                            <a:rPr lang="en-CA" i="1">
                              <a:latin typeface="Cambria Math" panose="02040503050406030204" pitchFamily="18" charset="0"/>
                              <a:ea typeface="Cambria Math" panose="02040503050406030204" pitchFamily="18" charset="0"/>
                            </a:rPr>
                          </m:ctrlPr>
                        </m:sSupPr>
                        <m:e>
                          <m:r>
                            <a:rPr lang="en-CA" i="1">
                              <a:latin typeface="Cambria Math" panose="02040503050406030204" pitchFamily="18" charset="0"/>
                              <a:ea typeface="Cambria Math" panose="02040503050406030204" pitchFamily="18" charset="0"/>
                            </a:rPr>
                            <m:t>𝑒</m:t>
                          </m:r>
                        </m:e>
                        <m:sup>
                          <m:r>
                            <a:rPr lang="en-CA" i="1">
                              <a:latin typeface="Cambria Math" panose="02040503050406030204" pitchFamily="18" charset="0"/>
                              <a:ea typeface="Cambria Math" panose="02040503050406030204" pitchFamily="18" charset="0"/>
                            </a:rPr>
                            <m:t>−</m:t>
                          </m:r>
                          <m:r>
                            <a:rPr lang="en-CA" i="1">
                              <a:latin typeface="Cambria Math" panose="02040503050406030204" pitchFamily="18" charset="0"/>
                              <a:ea typeface="Cambria Math" panose="02040503050406030204" pitchFamily="18" charset="0"/>
                            </a:rPr>
                            <m:t>𝜆</m:t>
                          </m:r>
                          <m:r>
                            <a:rPr lang="en-CA" i="1">
                              <a:latin typeface="Cambria Math" panose="02040503050406030204" pitchFamily="18" charset="0"/>
                              <a:ea typeface="Cambria Math" panose="02040503050406030204" pitchFamily="18" charset="0"/>
                            </a:rPr>
                            <m:t>𝑡</m:t>
                          </m:r>
                        </m:sup>
                      </m:sSup>
                      <m:r>
                        <a:rPr lang="en-CA" i="1">
                          <a:latin typeface="Cambria Math" panose="02040503050406030204" pitchFamily="18" charset="0"/>
                          <a:ea typeface="Cambria Math" panose="02040503050406030204" pitchFamily="18" charset="0"/>
                        </a:rPr>
                        <m:t>−</m:t>
                      </m:r>
                      <m:d>
                        <m:dPr>
                          <m:ctrlPr>
                            <a:rPr lang="en-CA" i="1">
                              <a:latin typeface="Cambria Math" panose="02040503050406030204" pitchFamily="18" charset="0"/>
                              <a:ea typeface="Cambria Math" panose="02040503050406030204" pitchFamily="18" charset="0"/>
                            </a:rPr>
                          </m:ctrlPr>
                        </m:dPr>
                        <m:e>
                          <m:r>
                            <a:rPr lang="en-CA" i="1">
                              <a:latin typeface="Cambria Math" panose="02040503050406030204" pitchFamily="18" charset="0"/>
                              <a:ea typeface="Cambria Math" panose="02040503050406030204" pitchFamily="18" charset="0"/>
                            </a:rPr>
                            <m:t>9</m:t>
                          </m:r>
                          <m:r>
                            <a:rPr lang="en-CA" i="1">
                              <a:latin typeface="Cambria Math" panose="02040503050406030204" pitchFamily="18" charset="0"/>
                              <a:ea typeface="Cambria Math" panose="02040503050406030204" pitchFamily="18" charset="0"/>
                            </a:rPr>
                            <m:t>𝐷𝐴</m:t>
                          </m:r>
                        </m:e>
                      </m:d>
                      <m:r>
                        <a:rPr lang="en-CA" i="1">
                          <a:latin typeface="Cambria Math" panose="02040503050406030204" pitchFamily="18" charset="0"/>
                          <a:ea typeface="Cambria Math" panose="02040503050406030204" pitchFamily="18" charset="0"/>
                        </a:rPr>
                        <m:t>𝑟</m:t>
                      </m:r>
                      <m:r>
                        <a:rPr lang="en-CA" i="1">
                          <a:latin typeface="Cambria Math" panose="02040503050406030204" pitchFamily="18" charset="0"/>
                          <a:ea typeface="Cambria Math" panose="02040503050406030204" pitchFamily="18" charset="0"/>
                        </a:rPr>
                        <m:t>+</m:t>
                      </m:r>
                      <m:d>
                        <m:dPr>
                          <m:ctrlPr>
                            <a:rPr lang="en-CA" i="1">
                              <a:latin typeface="Cambria Math" panose="02040503050406030204" pitchFamily="18" charset="0"/>
                              <a:ea typeface="Cambria Math" panose="02040503050406030204" pitchFamily="18" charset="0"/>
                            </a:rPr>
                          </m:ctrlPr>
                        </m:dPr>
                        <m:e>
                          <m:r>
                            <a:rPr lang="en-CA" i="1">
                              <a:latin typeface="Cambria Math" panose="02040503050406030204" pitchFamily="18" charset="0"/>
                              <a:ea typeface="Cambria Math" panose="02040503050406030204" pitchFamily="18" charset="0"/>
                            </a:rPr>
                            <m:t>𝑘</m:t>
                          </m:r>
                          <m:r>
                            <a:rPr lang="en-CA" i="1">
                              <a:latin typeface="Cambria Math" panose="02040503050406030204" pitchFamily="18" charset="0"/>
                              <a:ea typeface="Cambria Math" panose="02040503050406030204" pitchFamily="18" charset="0"/>
                            </a:rPr>
                            <m:t>𝐴</m:t>
                          </m:r>
                        </m:e>
                      </m:d>
                      <m:sSup>
                        <m:sSupPr>
                          <m:ctrlPr>
                            <a:rPr lang="en-CA" i="1">
                              <a:latin typeface="Cambria Math" panose="02040503050406030204" pitchFamily="18" charset="0"/>
                              <a:ea typeface="Cambria Math" panose="02040503050406030204" pitchFamily="18" charset="0"/>
                            </a:rPr>
                          </m:ctrlPr>
                        </m:sSupPr>
                        <m:e>
                          <m:r>
                            <a:rPr lang="en-CA" i="1">
                              <a:latin typeface="Cambria Math" panose="02040503050406030204" pitchFamily="18" charset="0"/>
                              <a:ea typeface="Cambria Math" panose="02040503050406030204" pitchFamily="18" charset="0"/>
                            </a:rPr>
                            <m:t>𝑟</m:t>
                          </m:r>
                        </m:e>
                        <m:sup>
                          <m:r>
                            <a:rPr lang="en-CA" i="1">
                              <a:latin typeface="Cambria Math" panose="02040503050406030204" pitchFamily="18" charset="0"/>
                              <a:ea typeface="Cambria Math" panose="02040503050406030204" pitchFamily="18" charset="0"/>
                            </a:rPr>
                            <m:t>3</m:t>
                          </m:r>
                        </m:sup>
                      </m:sSup>
                    </m:oMath>
                  </m:oMathPara>
                </a14:m>
                <a:endParaRPr lang="en-CA" dirty="0"/>
              </a:p>
              <a:p>
                <a:pPr>
                  <a:lnSpc>
                    <a:spcPct val="150000"/>
                  </a:lnSpc>
                </a:pPr>
                <a14:m>
                  <m:oMathPara xmlns:m="http://schemas.openxmlformats.org/officeDocument/2006/math">
                    <m:oMathParaPr>
                      <m:jc m:val="centerGroup"/>
                    </m:oMathParaPr>
                    <m:oMath xmlns:m="http://schemas.openxmlformats.org/officeDocument/2006/math">
                      <m:r>
                        <a:rPr lang="en-CA" i="1" smtClean="0">
                          <a:latin typeface="Cambria Math" panose="02040503050406030204" pitchFamily="18" charset="0"/>
                          <a:ea typeface="Cambria Math" panose="02040503050406030204" pitchFamily="18" charset="0"/>
                        </a:rPr>
                        <m:t>𝜆</m:t>
                      </m:r>
                      <m:r>
                        <a:rPr lang="en-CA" b="0" i="1" smtClean="0">
                          <a:latin typeface="Cambria Math" panose="02040503050406030204" pitchFamily="18" charset="0"/>
                          <a:ea typeface="Cambria Math" panose="02040503050406030204" pitchFamily="18" charset="0"/>
                        </a:rPr>
                        <m:t>=1    &amp;    </m:t>
                      </m:r>
                      <m:r>
                        <a:rPr lang="en-CA" b="0" i="1" smtClean="0">
                          <a:latin typeface="Cambria Math" panose="02040503050406030204" pitchFamily="18" charset="0"/>
                          <a:ea typeface="Cambria Math" panose="02040503050406030204" pitchFamily="18" charset="0"/>
                        </a:rPr>
                        <m:t>𝐴</m:t>
                      </m:r>
                      <m:r>
                        <a:rPr lang="en-CA" b="0" i="1" smtClean="0">
                          <a:latin typeface="Cambria Math" panose="02040503050406030204" pitchFamily="18" charset="0"/>
                          <a:ea typeface="Cambria Math" panose="02040503050406030204" pitchFamily="18" charset="0"/>
                        </a:rPr>
                        <m:t>=−2</m:t>
                      </m:r>
                    </m:oMath>
                  </m:oMathPara>
                </a14:m>
                <a:endParaRPr lang="en-CA" dirty="0"/>
              </a:p>
            </p:txBody>
          </p:sp>
        </mc:Choice>
        <mc:Fallback>
          <p:sp>
            <p:nvSpPr>
              <p:cNvPr id="8" name="TextBox 7">
                <a:extLst>
                  <a:ext uri="{FF2B5EF4-FFF2-40B4-BE49-F238E27FC236}">
                    <a16:creationId xmlns:a16="http://schemas.microsoft.com/office/drawing/2014/main" id="{FC9A68E0-793A-3A58-4F59-6743FA35C086}"/>
                  </a:ext>
                </a:extLst>
              </p:cNvPr>
              <p:cNvSpPr txBox="1">
                <a:spLocks noRot="1" noChangeAspect="1" noMove="1" noResize="1" noEditPoints="1" noAdjustHandles="1" noChangeArrowheads="1" noChangeShapeType="1" noTextEdit="1"/>
              </p:cNvSpPr>
              <p:nvPr/>
            </p:nvSpPr>
            <p:spPr>
              <a:xfrm>
                <a:off x="3989010" y="1162250"/>
                <a:ext cx="4213979" cy="1377685"/>
              </a:xfrm>
              <a:prstGeom prst="rect">
                <a:avLst/>
              </a:prstGeom>
              <a:blipFill>
                <a:blip r:embed="rId6"/>
                <a:stretch>
                  <a:fillRect/>
                </a:stretch>
              </a:blipFill>
            </p:spPr>
            <p:txBody>
              <a:bodyPr/>
              <a:lstStyle/>
              <a:p>
                <a:r>
                  <a:rPr lang="en-CA">
                    <a:noFill/>
                  </a:rPr>
                  <a:t> </a:t>
                </a:r>
              </a:p>
            </p:txBody>
          </p:sp>
        </mc:Fallback>
      </mc:AlternateContent>
      <p:sp>
        <p:nvSpPr>
          <p:cNvPr id="9" name="Slide Number Placeholder 8">
            <a:extLst>
              <a:ext uri="{FF2B5EF4-FFF2-40B4-BE49-F238E27FC236}">
                <a16:creationId xmlns:a16="http://schemas.microsoft.com/office/drawing/2014/main" id="{516053C9-FDB5-1CB4-3A37-A4686205E2DF}"/>
              </a:ext>
            </a:extLst>
          </p:cNvPr>
          <p:cNvSpPr>
            <a:spLocks noGrp="1"/>
          </p:cNvSpPr>
          <p:nvPr>
            <p:ph type="sldNum" sz="quarter" idx="12"/>
          </p:nvPr>
        </p:nvSpPr>
        <p:spPr/>
        <p:txBody>
          <a:bodyPr/>
          <a:lstStyle/>
          <a:p>
            <a:r>
              <a:rPr lang="en-CA" dirty="0"/>
              <a:t>5</a:t>
            </a:r>
          </a:p>
        </p:txBody>
      </p:sp>
    </p:spTree>
    <p:extLst>
      <p:ext uri="{BB962C8B-B14F-4D97-AF65-F5344CB8AC3E}">
        <p14:creationId xmlns:p14="http://schemas.microsoft.com/office/powerpoint/2010/main" val="1679694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D1A201-AB8D-FCD4-3DB3-4A37B844A8DD}"/>
            </a:ext>
          </a:extLst>
        </p:cNvPr>
        <p:cNvGrpSpPr/>
        <p:nvPr/>
      </p:nvGrpSpPr>
      <p:grpSpPr>
        <a:xfrm>
          <a:off x="0" y="0"/>
          <a:ext cx="0" cy="0"/>
          <a:chOff x="0" y="0"/>
          <a:chExt cx="0" cy="0"/>
        </a:xfrm>
      </p:grpSpPr>
      <p:sp>
        <p:nvSpPr>
          <p:cNvPr id="28" name="Title 1">
            <a:extLst>
              <a:ext uri="{FF2B5EF4-FFF2-40B4-BE49-F238E27FC236}">
                <a16:creationId xmlns:a16="http://schemas.microsoft.com/office/drawing/2014/main" id="{F5DD5838-0547-1948-434B-F86298683CA7}"/>
              </a:ext>
            </a:extLst>
          </p:cNvPr>
          <p:cNvSpPr txBox="1">
            <a:spLocks/>
          </p:cNvSpPr>
          <p:nvPr/>
        </p:nvSpPr>
        <p:spPr>
          <a:xfrm>
            <a:off x="323850" y="37354"/>
            <a:ext cx="12192000" cy="11457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Bell Gothic Std Black" panose="020B0706020202040204" pitchFamily="34" charset="0"/>
                <a:ea typeface="CMU Sans Serif" panose="02000603000000000000" pitchFamily="2" charset="0"/>
                <a:cs typeface="CMU Sans Serif" panose="02000603000000000000" pitchFamily="2" charset="0"/>
              </a:rPr>
              <a:t>B. CONVERGENCE ANALYSIS – </a:t>
            </a:r>
            <a:r>
              <a:rPr lang="en-US" sz="2400" b="1" dirty="0">
                <a:latin typeface="Bell Gothic Std Black" panose="020B0706020202040204" pitchFamily="34" charset="0"/>
                <a:ea typeface="CMU Sans Serif" panose="02000603000000000000" pitchFamily="2" charset="0"/>
                <a:cs typeface="CMU Sans Serif" panose="02000603000000000000" pitchFamily="2" charset="0"/>
              </a:rPr>
              <a:t>Method of Manufactured Solutions (MMS)</a:t>
            </a:r>
            <a:endParaRPr lang="en-US" sz="2800" b="1" dirty="0">
              <a:latin typeface="Bell Gothic Std Black" panose="020B0706020202040204" pitchFamily="34" charset="0"/>
              <a:ea typeface="CMU Sans Serif" panose="02000603000000000000" pitchFamily="2" charset="0"/>
              <a:cs typeface="CMU Sans Serif" panose="02000603000000000000" pitchFamily="2" charset="0"/>
            </a:endParaRPr>
          </a:p>
        </p:txBody>
      </p:sp>
      <p:pic>
        <p:nvPicPr>
          <p:cNvPr id="4" name="Picture 3" descr="A logo with a bee in a gear&#10;&#10;Description automatically generated">
            <a:extLst>
              <a:ext uri="{FF2B5EF4-FFF2-40B4-BE49-F238E27FC236}">
                <a16:creationId xmlns:a16="http://schemas.microsoft.com/office/drawing/2014/main" id="{025E125F-27AF-7289-504C-889771CDAC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5" y="5877671"/>
            <a:ext cx="924485" cy="942975"/>
          </a:xfrm>
          <a:prstGeom prst="rect">
            <a:avLst/>
          </a:prstGeom>
        </p:spPr>
      </p:pic>
      <p:sp>
        <p:nvSpPr>
          <p:cNvPr id="9" name="TextBox 8">
            <a:extLst>
              <a:ext uri="{FF2B5EF4-FFF2-40B4-BE49-F238E27FC236}">
                <a16:creationId xmlns:a16="http://schemas.microsoft.com/office/drawing/2014/main" id="{41CD7D16-1096-9B5C-8C92-68E9C56FA7A9}"/>
              </a:ext>
            </a:extLst>
          </p:cNvPr>
          <p:cNvSpPr txBox="1"/>
          <p:nvPr/>
        </p:nvSpPr>
        <p:spPr>
          <a:xfrm>
            <a:off x="722103" y="904009"/>
            <a:ext cx="6256214" cy="369332"/>
          </a:xfrm>
          <a:prstGeom prst="rect">
            <a:avLst/>
          </a:prstGeom>
          <a:noFill/>
        </p:spPr>
        <p:txBody>
          <a:bodyPr wrap="square">
            <a:spAutoFit/>
          </a:bodyPr>
          <a:lstStyle/>
          <a:p>
            <a:r>
              <a:rPr lang="en-CA" b="1" i="1" dirty="0"/>
              <a:t>b. Analytical solution with boundary conditions applied</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9CEDB90E-4BF8-9592-E140-94F80BF3D6A0}"/>
                  </a:ext>
                </a:extLst>
              </p:cNvPr>
              <p:cNvSpPr txBox="1"/>
              <p:nvPr/>
            </p:nvSpPr>
            <p:spPr>
              <a:xfrm>
                <a:off x="1140744" y="1462340"/>
                <a:ext cx="6074811" cy="562314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en-CA" sz="1100" i="1" smtClean="0">
                              <a:latin typeface="Cambria Math" panose="02040503050406030204" pitchFamily="18" charset="0"/>
                            </a:rPr>
                          </m:ctrlPr>
                        </m:fPr>
                        <m:num>
                          <m:r>
                            <a:rPr lang="en-CA" sz="1100" i="1" smtClean="0">
                              <a:latin typeface="Cambria Math" panose="02040503050406030204" pitchFamily="18" charset="0"/>
                            </a:rPr>
                            <m:t>𝜕</m:t>
                          </m:r>
                          <m:r>
                            <a:rPr lang="en-CA" sz="1100" b="0" i="1" smtClean="0">
                              <a:latin typeface="Cambria Math" panose="02040503050406030204" pitchFamily="18" charset="0"/>
                            </a:rPr>
                            <m:t>𝐶</m:t>
                          </m:r>
                        </m:num>
                        <m:den>
                          <m:r>
                            <a:rPr lang="en-CA" sz="1100" i="1" smtClean="0">
                              <a:latin typeface="Cambria Math" panose="02040503050406030204" pitchFamily="18" charset="0"/>
                            </a:rPr>
                            <m:t>𝜕</m:t>
                          </m:r>
                          <m:r>
                            <a:rPr lang="en-CA" sz="1100" b="0" i="1" smtClean="0">
                              <a:latin typeface="Cambria Math" panose="02040503050406030204" pitchFamily="18" charset="0"/>
                            </a:rPr>
                            <m:t>𝑡</m:t>
                          </m:r>
                        </m:den>
                      </m:f>
                      <m:r>
                        <a:rPr lang="en-CA" sz="1100" b="0" i="1" smtClean="0">
                          <a:latin typeface="Cambria Math" panose="02040503050406030204" pitchFamily="18" charset="0"/>
                        </a:rPr>
                        <m:t>=</m:t>
                      </m:r>
                      <m:r>
                        <a:rPr lang="en-CA" sz="1100" b="0" i="1" smtClean="0">
                          <a:latin typeface="Cambria Math" panose="02040503050406030204" pitchFamily="18" charset="0"/>
                        </a:rPr>
                        <m:t>𝐷</m:t>
                      </m:r>
                      <m:d>
                        <m:dPr>
                          <m:begChr m:val="["/>
                          <m:endChr m:val="]"/>
                          <m:ctrlPr>
                            <a:rPr lang="en-CA" sz="1100" b="0" i="1" smtClean="0">
                              <a:latin typeface="Cambria Math" panose="02040503050406030204" pitchFamily="18" charset="0"/>
                            </a:rPr>
                          </m:ctrlPr>
                        </m:dPr>
                        <m:e>
                          <m:f>
                            <m:fPr>
                              <m:ctrlPr>
                                <a:rPr lang="en-CA" sz="1100" b="0" i="1" smtClean="0">
                                  <a:latin typeface="Cambria Math" panose="02040503050406030204" pitchFamily="18" charset="0"/>
                                </a:rPr>
                              </m:ctrlPr>
                            </m:fPr>
                            <m:num>
                              <m:sSup>
                                <m:sSupPr>
                                  <m:ctrlPr>
                                    <a:rPr lang="en-CA" sz="1100" b="0" i="1" smtClean="0">
                                      <a:latin typeface="Cambria Math" panose="02040503050406030204" pitchFamily="18" charset="0"/>
                                    </a:rPr>
                                  </m:ctrlPr>
                                </m:sSupPr>
                                <m:e>
                                  <m:r>
                                    <a:rPr lang="en-CA" sz="1100" i="1">
                                      <a:latin typeface="Cambria Math" panose="02040503050406030204" pitchFamily="18" charset="0"/>
                                    </a:rPr>
                                    <m:t>𝜕</m:t>
                                  </m:r>
                                </m:e>
                                <m:sup>
                                  <m:r>
                                    <a:rPr lang="en-CA" sz="1100" b="0" i="1" smtClean="0">
                                      <a:latin typeface="Cambria Math" panose="02040503050406030204" pitchFamily="18" charset="0"/>
                                    </a:rPr>
                                    <m:t>2</m:t>
                                  </m:r>
                                </m:sup>
                              </m:sSup>
                              <m:r>
                                <a:rPr lang="en-CA" sz="1100" b="0" i="1" smtClean="0">
                                  <a:latin typeface="Cambria Math" panose="02040503050406030204" pitchFamily="18" charset="0"/>
                                </a:rPr>
                                <m:t>𝐶</m:t>
                              </m:r>
                            </m:num>
                            <m:den>
                              <m:r>
                                <a:rPr lang="en-CA" sz="1100" b="0" i="1" smtClean="0">
                                  <a:latin typeface="Cambria Math" panose="02040503050406030204" pitchFamily="18" charset="0"/>
                                </a:rPr>
                                <m:t>𝜕</m:t>
                              </m:r>
                              <m:sSup>
                                <m:sSupPr>
                                  <m:ctrlPr>
                                    <a:rPr lang="en-CA" sz="1100" b="0" i="1" smtClean="0">
                                      <a:latin typeface="Cambria Math" panose="02040503050406030204" pitchFamily="18" charset="0"/>
                                    </a:rPr>
                                  </m:ctrlPr>
                                </m:sSupPr>
                                <m:e>
                                  <m:r>
                                    <a:rPr lang="en-CA" sz="1100" b="0" i="1" smtClean="0">
                                      <a:latin typeface="Cambria Math" panose="02040503050406030204" pitchFamily="18" charset="0"/>
                                    </a:rPr>
                                    <m:t>𝑟</m:t>
                                  </m:r>
                                </m:e>
                                <m:sup>
                                  <m:r>
                                    <a:rPr lang="en-CA" sz="1100" b="0" i="1" smtClean="0">
                                      <a:latin typeface="Cambria Math" panose="02040503050406030204" pitchFamily="18" charset="0"/>
                                    </a:rPr>
                                    <m:t>2</m:t>
                                  </m:r>
                                </m:sup>
                              </m:sSup>
                            </m:den>
                          </m:f>
                          <m:r>
                            <a:rPr lang="en-CA" sz="1100" b="0" i="1" smtClean="0">
                              <a:latin typeface="Cambria Math" panose="02040503050406030204" pitchFamily="18" charset="0"/>
                            </a:rPr>
                            <m:t>+ </m:t>
                          </m:r>
                          <m:f>
                            <m:fPr>
                              <m:ctrlPr>
                                <a:rPr lang="en-CA" sz="1100" b="0" i="1" smtClean="0">
                                  <a:latin typeface="Cambria Math" panose="02040503050406030204" pitchFamily="18" charset="0"/>
                                </a:rPr>
                              </m:ctrlPr>
                            </m:fPr>
                            <m:num>
                              <m:r>
                                <a:rPr lang="en-CA" sz="1100" b="0" i="1" smtClean="0">
                                  <a:latin typeface="Cambria Math" panose="02040503050406030204" pitchFamily="18" charset="0"/>
                                </a:rPr>
                                <m:t>1</m:t>
                              </m:r>
                            </m:num>
                            <m:den>
                              <m:r>
                                <a:rPr lang="en-CA" sz="1100" b="0" i="1" smtClean="0">
                                  <a:latin typeface="Cambria Math" panose="02040503050406030204" pitchFamily="18" charset="0"/>
                                </a:rPr>
                                <m:t>𝑟</m:t>
                              </m:r>
                            </m:den>
                          </m:f>
                          <m:f>
                            <m:fPr>
                              <m:ctrlPr>
                                <a:rPr lang="en-CA" sz="1100" b="0" i="1" smtClean="0">
                                  <a:latin typeface="Cambria Math" panose="02040503050406030204" pitchFamily="18" charset="0"/>
                                </a:rPr>
                              </m:ctrlPr>
                            </m:fPr>
                            <m:num>
                              <m:r>
                                <a:rPr lang="en-CA" sz="1100" b="0" i="1" smtClean="0">
                                  <a:latin typeface="Cambria Math" panose="02040503050406030204" pitchFamily="18" charset="0"/>
                                </a:rPr>
                                <m:t>𝜕</m:t>
                              </m:r>
                              <m:r>
                                <a:rPr lang="en-CA" sz="1100" b="0" i="1" smtClean="0">
                                  <a:latin typeface="Cambria Math" panose="02040503050406030204" pitchFamily="18" charset="0"/>
                                </a:rPr>
                                <m:t>𝐶</m:t>
                              </m:r>
                            </m:num>
                            <m:den>
                              <m:r>
                                <a:rPr lang="en-CA" sz="1100" b="0" i="1" smtClean="0">
                                  <a:latin typeface="Cambria Math" panose="02040503050406030204" pitchFamily="18" charset="0"/>
                                </a:rPr>
                                <m:t>𝜕</m:t>
                              </m:r>
                              <m:r>
                                <a:rPr lang="en-CA" sz="1100" b="0" i="1" smtClean="0">
                                  <a:latin typeface="Cambria Math" panose="02040503050406030204" pitchFamily="18" charset="0"/>
                                </a:rPr>
                                <m:t>𝑟</m:t>
                              </m:r>
                            </m:den>
                          </m:f>
                        </m:e>
                      </m:d>
                      <m:r>
                        <a:rPr lang="en-CA" sz="1100" b="0" i="1" smtClean="0">
                          <a:latin typeface="Cambria Math" panose="02040503050406030204" pitchFamily="18" charset="0"/>
                        </a:rPr>
                        <m:t>−</m:t>
                      </m:r>
                      <m:r>
                        <a:rPr lang="en-CA" sz="1100" b="0" i="1" smtClean="0">
                          <a:latin typeface="Cambria Math" panose="02040503050406030204" pitchFamily="18" charset="0"/>
                        </a:rPr>
                        <m:t>𝑘𝐶</m:t>
                      </m:r>
                    </m:oMath>
                  </m:oMathPara>
                </a14:m>
                <a:endParaRPr lang="en-CA" sz="1100" b="0" dirty="0"/>
              </a:p>
              <a:p>
                <a:br>
                  <a:rPr lang="en-CA" sz="1100" b="0" dirty="0"/>
                </a:br>
                <a14:m>
                  <m:oMath xmlns:m="http://schemas.openxmlformats.org/officeDocument/2006/math">
                    <m:sSub>
                      <m:sSubPr>
                        <m:ctrlPr>
                          <a:rPr lang="en-CA" sz="1100" b="1" i="1" smtClean="0">
                            <a:solidFill>
                              <a:srgbClr val="FF0000"/>
                            </a:solidFill>
                            <a:latin typeface="Cambria Math" panose="02040503050406030204" pitchFamily="18" charset="0"/>
                          </a:rPr>
                        </m:ctrlPr>
                      </m:sSubPr>
                      <m:e>
                        <m:r>
                          <a:rPr lang="en-CA" sz="1100" b="1" i="1">
                            <a:solidFill>
                              <a:srgbClr val="FF0000"/>
                            </a:solidFill>
                            <a:latin typeface="Cambria Math" panose="02040503050406030204" pitchFamily="18" charset="0"/>
                          </a:rPr>
                          <m:t>𝑪</m:t>
                        </m:r>
                      </m:e>
                      <m:sub>
                        <m:r>
                          <a:rPr lang="en-CA" sz="1100" b="1" i="1">
                            <a:solidFill>
                              <a:srgbClr val="FF0000"/>
                            </a:solidFill>
                            <a:latin typeface="Cambria Math" panose="02040503050406030204" pitchFamily="18" charset="0"/>
                          </a:rPr>
                          <m:t>𝒎</m:t>
                        </m:r>
                      </m:sub>
                    </m:sSub>
                    <m:r>
                      <a:rPr lang="en-CA" sz="1100" b="1" i="1" smtClean="0">
                        <a:solidFill>
                          <a:srgbClr val="FF0000"/>
                        </a:solidFill>
                        <a:latin typeface="Cambria Math" panose="02040503050406030204" pitchFamily="18" charset="0"/>
                      </a:rPr>
                      <m:t>= </m:t>
                    </m:r>
                    <m:sSup>
                      <m:sSupPr>
                        <m:ctrlPr>
                          <a:rPr lang="en-CA" sz="1100" b="1" i="1">
                            <a:solidFill>
                              <a:srgbClr val="FF0000"/>
                            </a:solidFill>
                            <a:latin typeface="Cambria Math" panose="02040503050406030204" pitchFamily="18" charset="0"/>
                          </a:rPr>
                        </m:ctrlPr>
                      </m:sSupPr>
                      <m:e>
                        <m:r>
                          <a:rPr lang="en-CA" sz="1100" b="1" i="1">
                            <a:solidFill>
                              <a:srgbClr val="FF0000"/>
                            </a:solidFill>
                            <a:latin typeface="Cambria Math" panose="02040503050406030204" pitchFamily="18" charset="0"/>
                          </a:rPr>
                          <m:t>𝒆</m:t>
                        </m:r>
                      </m:e>
                      <m:sup>
                        <m:r>
                          <a:rPr lang="en-CA" sz="1100" b="1" i="1">
                            <a:solidFill>
                              <a:srgbClr val="FF0000"/>
                            </a:solidFill>
                            <a:latin typeface="Cambria Math" panose="02040503050406030204" pitchFamily="18" charset="0"/>
                          </a:rPr>
                          <m:t>−</m:t>
                        </m:r>
                        <m:r>
                          <a:rPr lang="en-CA" sz="1100" b="1" i="1">
                            <a:solidFill>
                              <a:srgbClr val="FF0000"/>
                            </a:solidFill>
                            <a:latin typeface="Cambria Math" panose="02040503050406030204" pitchFamily="18" charset="0"/>
                            <a:ea typeface="Cambria Math" panose="02040503050406030204" pitchFamily="18" charset="0"/>
                          </a:rPr>
                          <m:t>𝝀</m:t>
                        </m:r>
                        <m:r>
                          <a:rPr lang="en-CA" sz="1100" b="1" i="1">
                            <a:solidFill>
                              <a:srgbClr val="FF0000"/>
                            </a:solidFill>
                            <a:latin typeface="Cambria Math" panose="02040503050406030204" pitchFamily="18" charset="0"/>
                            <a:ea typeface="Cambria Math" panose="02040503050406030204" pitchFamily="18" charset="0"/>
                          </a:rPr>
                          <m:t>𝒕</m:t>
                        </m:r>
                      </m:sup>
                    </m:sSup>
                    <m:r>
                      <a:rPr lang="en-CA" sz="1100" b="1" i="1">
                        <a:solidFill>
                          <a:srgbClr val="FF0000"/>
                        </a:solidFill>
                        <a:latin typeface="Cambria Math" panose="02040503050406030204" pitchFamily="18" charset="0"/>
                      </a:rPr>
                      <m:t>+</m:t>
                    </m:r>
                    <m:r>
                      <a:rPr lang="en-CA" sz="1100" b="1" i="1">
                        <a:solidFill>
                          <a:srgbClr val="FF0000"/>
                        </a:solidFill>
                        <a:latin typeface="Cambria Math" panose="02040503050406030204" pitchFamily="18" charset="0"/>
                      </a:rPr>
                      <m:t>𝑨</m:t>
                    </m:r>
                    <m:sSup>
                      <m:sSupPr>
                        <m:ctrlPr>
                          <a:rPr lang="en-CA" sz="1100" b="1" i="1">
                            <a:solidFill>
                              <a:srgbClr val="FF0000"/>
                            </a:solidFill>
                            <a:latin typeface="Cambria Math" panose="02040503050406030204" pitchFamily="18" charset="0"/>
                          </a:rPr>
                        </m:ctrlPr>
                      </m:sSupPr>
                      <m:e>
                        <m:r>
                          <a:rPr lang="en-CA" sz="1100" b="1" i="1">
                            <a:solidFill>
                              <a:srgbClr val="FF0000"/>
                            </a:solidFill>
                            <a:latin typeface="Cambria Math" panose="02040503050406030204" pitchFamily="18" charset="0"/>
                          </a:rPr>
                          <m:t>𝒓</m:t>
                        </m:r>
                      </m:e>
                      <m:sup>
                        <m:r>
                          <a:rPr lang="en-CA" sz="1100" b="1" i="1">
                            <a:solidFill>
                              <a:srgbClr val="FF0000"/>
                            </a:solidFill>
                            <a:latin typeface="Cambria Math" panose="02040503050406030204" pitchFamily="18" charset="0"/>
                          </a:rPr>
                          <m:t>𝟑</m:t>
                        </m:r>
                      </m:sup>
                    </m:sSup>
                    <m:r>
                      <a:rPr lang="en-CA" sz="1100" b="1" i="0" smtClean="0">
                        <a:solidFill>
                          <a:srgbClr val="FF0000"/>
                        </a:solidFill>
                        <a:latin typeface="Cambria Math" panose="02040503050406030204" pitchFamily="18" charset="0"/>
                      </a:rPr>
                      <m:t> </m:t>
                    </m:r>
                  </m:oMath>
                </a14:m>
                <a:r>
                  <a:rPr lang="en-CA" sz="1100" b="1" dirty="0"/>
                  <a:t>  (Manufactured solution)</a:t>
                </a:r>
              </a:p>
              <a:p>
                <a:pPr/>
                <a:br>
                  <a:rPr lang="en-CA" sz="1100" dirty="0"/>
                </a:br>
                <a14:m>
                  <m:oMathPara xmlns:m="http://schemas.openxmlformats.org/officeDocument/2006/math">
                    <m:oMathParaPr>
                      <m:jc m:val="left"/>
                    </m:oMathParaPr>
                    <m:oMath xmlns:m="http://schemas.openxmlformats.org/officeDocument/2006/math">
                      <m:f>
                        <m:fPr>
                          <m:ctrlPr>
                            <a:rPr lang="en-CA" sz="1100" i="1">
                              <a:latin typeface="Cambria Math" panose="02040503050406030204" pitchFamily="18" charset="0"/>
                            </a:rPr>
                          </m:ctrlPr>
                        </m:fPr>
                        <m:num>
                          <m:r>
                            <a:rPr lang="en-CA" sz="1100" i="1">
                              <a:latin typeface="Cambria Math" panose="02040503050406030204" pitchFamily="18" charset="0"/>
                            </a:rPr>
                            <m:t>𝜕</m:t>
                          </m:r>
                          <m:sSub>
                            <m:sSubPr>
                              <m:ctrlPr>
                                <a:rPr lang="en-CA" sz="1100" i="1">
                                  <a:latin typeface="Cambria Math" panose="02040503050406030204" pitchFamily="18" charset="0"/>
                                </a:rPr>
                              </m:ctrlPr>
                            </m:sSubPr>
                            <m:e>
                              <m:r>
                                <a:rPr lang="en-CA" sz="1100" i="1">
                                  <a:latin typeface="Cambria Math" panose="02040503050406030204" pitchFamily="18" charset="0"/>
                                </a:rPr>
                                <m:t>𝐶</m:t>
                              </m:r>
                            </m:e>
                            <m:sub>
                              <m:r>
                                <a:rPr lang="en-CA" sz="1100" i="1">
                                  <a:latin typeface="Cambria Math" panose="02040503050406030204" pitchFamily="18" charset="0"/>
                                </a:rPr>
                                <m:t>𝑚</m:t>
                              </m:r>
                            </m:sub>
                          </m:sSub>
                        </m:num>
                        <m:den>
                          <m:r>
                            <a:rPr lang="en-CA" sz="1100" i="1">
                              <a:latin typeface="Cambria Math" panose="02040503050406030204" pitchFamily="18" charset="0"/>
                            </a:rPr>
                            <m:t>𝜕</m:t>
                          </m:r>
                          <m:r>
                            <a:rPr lang="en-CA" sz="1100" i="1">
                              <a:latin typeface="Cambria Math" panose="02040503050406030204" pitchFamily="18" charset="0"/>
                            </a:rPr>
                            <m:t>𝑡</m:t>
                          </m:r>
                        </m:den>
                      </m:f>
                      <m:r>
                        <a:rPr lang="en-CA" sz="1100">
                          <a:latin typeface="Cambria Math" panose="02040503050406030204" pitchFamily="18" charset="0"/>
                        </a:rPr>
                        <m:t>=−</m:t>
                      </m:r>
                      <m:r>
                        <m:rPr>
                          <m:sty m:val="p"/>
                        </m:rPr>
                        <a:rPr lang="el-GR" sz="1100" i="1">
                          <a:latin typeface="Cambria Math" panose="02040503050406030204" pitchFamily="18" charset="0"/>
                          <a:ea typeface="Cambria Math" panose="02040503050406030204" pitchFamily="18" charset="0"/>
                        </a:rPr>
                        <m:t>λ</m:t>
                      </m:r>
                      <m:sSup>
                        <m:sSupPr>
                          <m:ctrlPr>
                            <a:rPr lang="en-CA" sz="1100" i="1">
                              <a:latin typeface="Cambria Math" panose="02040503050406030204" pitchFamily="18" charset="0"/>
                              <a:ea typeface="Cambria Math" panose="02040503050406030204" pitchFamily="18" charset="0"/>
                            </a:rPr>
                          </m:ctrlPr>
                        </m:sSupPr>
                        <m:e>
                          <m:r>
                            <a:rPr lang="en-CA" sz="1100" i="1">
                              <a:latin typeface="Cambria Math" panose="02040503050406030204" pitchFamily="18" charset="0"/>
                              <a:ea typeface="Cambria Math" panose="02040503050406030204" pitchFamily="18" charset="0"/>
                            </a:rPr>
                            <m:t>𝑒</m:t>
                          </m:r>
                        </m:e>
                        <m:sup>
                          <m:r>
                            <a:rPr lang="en-CA" sz="1100" i="1">
                              <a:latin typeface="Cambria Math" panose="02040503050406030204" pitchFamily="18" charset="0"/>
                              <a:ea typeface="Cambria Math" panose="02040503050406030204" pitchFamily="18" charset="0"/>
                            </a:rPr>
                            <m:t>−</m:t>
                          </m:r>
                          <m:r>
                            <a:rPr lang="en-CA" sz="1100" i="1">
                              <a:latin typeface="Cambria Math" panose="02040503050406030204" pitchFamily="18" charset="0"/>
                              <a:ea typeface="Cambria Math" panose="02040503050406030204" pitchFamily="18" charset="0"/>
                            </a:rPr>
                            <m:t>𝜆</m:t>
                          </m:r>
                          <m:r>
                            <a:rPr lang="en-CA" sz="1100" i="1">
                              <a:latin typeface="Cambria Math" panose="02040503050406030204" pitchFamily="18" charset="0"/>
                              <a:ea typeface="Cambria Math" panose="02040503050406030204" pitchFamily="18" charset="0"/>
                            </a:rPr>
                            <m:t>𝑡</m:t>
                          </m:r>
                        </m:sup>
                      </m:sSup>
                      <m:r>
                        <m:rPr>
                          <m:nor/>
                        </m:rPr>
                        <a:rPr lang="en-CA" sz="1100" dirty="0">
                          <a:ea typeface="Cambria Math" panose="02040503050406030204" pitchFamily="18" charset="0"/>
                        </a:rPr>
                        <m:t> ; </m:t>
                      </m:r>
                      <m:f>
                        <m:fPr>
                          <m:ctrlPr>
                            <a:rPr lang="en-CA" sz="1100" i="1">
                              <a:latin typeface="Cambria Math" panose="02040503050406030204" pitchFamily="18" charset="0"/>
                            </a:rPr>
                          </m:ctrlPr>
                        </m:fPr>
                        <m:num>
                          <m:r>
                            <a:rPr lang="en-CA" sz="1100" i="1">
                              <a:latin typeface="Cambria Math" panose="02040503050406030204" pitchFamily="18" charset="0"/>
                            </a:rPr>
                            <m:t>𝜕</m:t>
                          </m:r>
                          <m:r>
                            <a:rPr lang="en-CA" sz="1100" i="1">
                              <a:latin typeface="Cambria Math" panose="02040503050406030204" pitchFamily="18" charset="0"/>
                            </a:rPr>
                            <m:t>𝐶𝑚</m:t>
                          </m:r>
                        </m:num>
                        <m:den>
                          <m:r>
                            <a:rPr lang="en-CA" sz="1100" i="1">
                              <a:latin typeface="Cambria Math" panose="02040503050406030204" pitchFamily="18" charset="0"/>
                            </a:rPr>
                            <m:t>𝜕</m:t>
                          </m:r>
                          <m:r>
                            <a:rPr lang="en-CA" sz="1100" i="1">
                              <a:latin typeface="Cambria Math" panose="02040503050406030204" pitchFamily="18" charset="0"/>
                            </a:rPr>
                            <m:t>𝑟</m:t>
                          </m:r>
                        </m:den>
                      </m:f>
                      <m:r>
                        <a:rPr lang="en-CA" sz="1100" i="1">
                          <a:latin typeface="Cambria Math" panose="02040503050406030204" pitchFamily="18" charset="0"/>
                        </a:rPr>
                        <m:t>=3</m:t>
                      </m:r>
                      <m:r>
                        <a:rPr lang="en-CA" sz="1100" i="1">
                          <a:latin typeface="Cambria Math" panose="02040503050406030204" pitchFamily="18" charset="0"/>
                        </a:rPr>
                        <m:t>𝐴</m:t>
                      </m:r>
                      <m:sSup>
                        <m:sSupPr>
                          <m:ctrlPr>
                            <a:rPr lang="en-CA" sz="1100" i="1">
                              <a:latin typeface="Cambria Math" panose="02040503050406030204" pitchFamily="18" charset="0"/>
                            </a:rPr>
                          </m:ctrlPr>
                        </m:sSupPr>
                        <m:e>
                          <m:r>
                            <a:rPr lang="en-CA" sz="1100" i="1">
                              <a:latin typeface="Cambria Math" panose="02040503050406030204" pitchFamily="18" charset="0"/>
                            </a:rPr>
                            <m:t>𝑟</m:t>
                          </m:r>
                        </m:e>
                        <m:sup>
                          <m:r>
                            <a:rPr lang="en-CA" sz="1100" i="1">
                              <a:latin typeface="Cambria Math" panose="02040503050406030204" pitchFamily="18" charset="0"/>
                            </a:rPr>
                            <m:t>2</m:t>
                          </m:r>
                        </m:sup>
                      </m:sSup>
                      <m:r>
                        <a:rPr lang="en-CA" sz="1100" i="1">
                          <a:latin typeface="Cambria Math" panose="02040503050406030204" pitchFamily="18" charset="0"/>
                        </a:rPr>
                        <m:t> ; </m:t>
                      </m:r>
                      <m:f>
                        <m:fPr>
                          <m:ctrlPr>
                            <a:rPr lang="en-CA" sz="1100" i="1">
                              <a:latin typeface="Cambria Math" panose="02040503050406030204" pitchFamily="18" charset="0"/>
                            </a:rPr>
                          </m:ctrlPr>
                        </m:fPr>
                        <m:num>
                          <m:sSup>
                            <m:sSupPr>
                              <m:ctrlPr>
                                <a:rPr lang="en-CA" sz="1100" i="1">
                                  <a:latin typeface="Cambria Math" panose="02040503050406030204" pitchFamily="18" charset="0"/>
                                </a:rPr>
                              </m:ctrlPr>
                            </m:sSupPr>
                            <m:e>
                              <m:r>
                                <a:rPr lang="en-CA" sz="1100" i="1">
                                  <a:latin typeface="Cambria Math" panose="02040503050406030204" pitchFamily="18" charset="0"/>
                                </a:rPr>
                                <m:t>𝜕</m:t>
                              </m:r>
                            </m:e>
                            <m:sup>
                              <m:r>
                                <a:rPr lang="en-CA" sz="1100" i="1">
                                  <a:latin typeface="Cambria Math" panose="02040503050406030204" pitchFamily="18" charset="0"/>
                                </a:rPr>
                                <m:t>2</m:t>
                              </m:r>
                            </m:sup>
                          </m:sSup>
                          <m:r>
                            <a:rPr lang="en-CA" sz="1100" i="1">
                              <a:latin typeface="Cambria Math" panose="02040503050406030204" pitchFamily="18" charset="0"/>
                            </a:rPr>
                            <m:t>𝐶</m:t>
                          </m:r>
                        </m:num>
                        <m:den>
                          <m:r>
                            <a:rPr lang="en-CA" sz="1100" i="1">
                              <a:latin typeface="Cambria Math" panose="02040503050406030204" pitchFamily="18" charset="0"/>
                            </a:rPr>
                            <m:t>𝜕</m:t>
                          </m:r>
                          <m:sSup>
                            <m:sSupPr>
                              <m:ctrlPr>
                                <a:rPr lang="en-CA" sz="1100" i="1">
                                  <a:latin typeface="Cambria Math" panose="02040503050406030204" pitchFamily="18" charset="0"/>
                                </a:rPr>
                              </m:ctrlPr>
                            </m:sSupPr>
                            <m:e>
                              <m:r>
                                <a:rPr lang="en-CA" sz="1100" i="1">
                                  <a:latin typeface="Cambria Math" panose="02040503050406030204" pitchFamily="18" charset="0"/>
                                </a:rPr>
                                <m:t>𝑟</m:t>
                              </m:r>
                            </m:e>
                            <m:sup>
                              <m:r>
                                <a:rPr lang="en-CA" sz="1100" i="1">
                                  <a:latin typeface="Cambria Math" panose="02040503050406030204" pitchFamily="18" charset="0"/>
                                </a:rPr>
                                <m:t>2</m:t>
                              </m:r>
                            </m:sup>
                          </m:sSup>
                        </m:den>
                      </m:f>
                      <m:r>
                        <m:rPr>
                          <m:nor/>
                        </m:rPr>
                        <a:rPr lang="en-CA" sz="1100" b="0" i="0" smtClean="0">
                          <a:latin typeface="Cambria Math" panose="02040503050406030204" pitchFamily="18" charset="0"/>
                        </a:rPr>
                        <m:t>=</m:t>
                      </m:r>
                      <m:r>
                        <a:rPr lang="en-CA" sz="1100" b="0" i="1" smtClean="0">
                          <a:latin typeface="Cambria Math" panose="02040503050406030204" pitchFamily="18" charset="0"/>
                        </a:rPr>
                        <m:t>6</m:t>
                      </m:r>
                      <m:r>
                        <a:rPr lang="en-CA" sz="1100" i="1">
                          <a:latin typeface="Cambria Math" panose="02040503050406030204" pitchFamily="18" charset="0"/>
                        </a:rPr>
                        <m:t>𝐴</m:t>
                      </m:r>
                      <m:r>
                        <a:rPr lang="en-CA" sz="1100" b="0" i="1" smtClean="0">
                          <a:latin typeface="Cambria Math" panose="02040503050406030204" pitchFamily="18" charset="0"/>
                        </a:rPr>
                        <m:t>𝑟</m:t>
                      </m:r>
                    </m:oMath>
                  </m:oMathPara>
                </a14:m>
                <a:endParaRPr lang="en-CA" sz="1100" dirty="0"/>
              </a:p>
              <a:p>
                <a:pPr/>
                <a:br>
                  <a:rPr lang="en-CA" sz="1100" dirty="0"/>
                </a:br>
                <a14:m>
                  <m:oMathPara xmlns:m="http://schemas.openxmlformats.org/officeDocument/2006/math">
                    <m:oMathParaPr>
                      <m:jc m:val="left"/>
                    </m:oMathParaPr>
                    <m:oMath xmlns:m="http://schemas.openxmlformats.org/officeDocument/2006/math">
                      <m:f>
                        <m:fPr>
                          <m:ctrlPr>
                            <a:rPr lang="en-CA" sz="1100" i="1">
                              <a:latin typeface="Cambria Math" panose="02040503050406030204" pitchFamily="18" charset="0"/>
                            </a:rPr>
                          </m:ctrlPr>
                        </m:fPr>
                        <m:num>
                          <m:r>
                            <a:rPr lang="en-CA" sz="1100" i="1">
                              <a:latin typeface="Cambria Math" panose="02040503050406030204" pitchFamily="18" charset="0"/>
                            </a:rPr>
                            <m:t>𝜕</m:t>
                          </m:r>
                          <m:sSub>
                            <m:sSubPr>
                              <m:ctrlPr>
                                <a:rPr lang="en-CA" sz="1100" i="1">
                                  <a:latin typeface="Cambria Math" panose="02040503050406030204" pitchFamily="18" charset="0"/>
                                </a:rPr>
                              </m:ctrlPr>
                            </m:sSubPr>
                            <m:e>
                              <m:r>
                                <a:rPr lang="en-CA" sz="1100" i="1">
                                  <a:latin typeface="Cambria Math" panose="02040503050406030204" pitchFamily="18" charset="0"/>
                                </a:rPr>
                                <m:t>𝐶</m:t>
                              </m:r>
                            </m:e>
                            <m:sub>
                              <m:r>
                                <a:rPr lang="en-CA" sz="1100" i="1">
                                  <a:latin typeface="Cambria Math" panose="02040503050406030204" pitchFamily="18" charset="0"/>
                                </a:rPr>
                                <m:t>𝑚</m:t>
                              </m:r>
                            </m:sub>
                          </m:sSub>
                        </m:num>
                        <m:den>
                          <m:r>
                            <a:rPr lang="en-CA" sz="1100" i="1">
                              <a:latin typeface="Cambria Math" panose="02040503050406030204" pitchFamily="18" charset="0"/>
                            </a:rPr>
                            <m:t>𝜕</m:t>
                          </m:r>
                          <m:r>
                            <a:rPr lang="en-CA" sz="1100" i="1">
                              <a:latin typeface="Cambria Math" panose="02040503050406030204" pitchFamily="18" charset="0"/>
                            </a:rPr>
                            <m:t>𝑡</m:t>
                          </m:r>
                        </m:den>
                      </m:f>
                      <m:r>
                        <a:rPr lang="en-CA" sz="1100" i="1">
                          <a:latin typeface="Cambria Math" panose="02040503050406030204" pitchFamily="18" charset="0"/>
                        </a:rPr>
                        <m:t>=</m:t>
                      </m:r>
                      <m:r>
                        <a:rPr lang="en-CA" sz="1100" i="1">
                          <a:latin typeface="Cambria Math" panose="02040503050406030204" pitchFamily="18" charset="0"/>
                        </a:rPr>
                        <m:t>𝐷</m:t>
                      </m:r>
                      <m:d>
                        <m:dPr>
                          <m:begChr m:val="["/>
                          <m:endChr m:val="]"/>
                          <m:ctrlPr>
                            <a:rPr lang="en-CA" sz="1100" i="1">
                              <a:latin typeface="Cambria Math" panose="02040503050406030204" pitchFamily="18" charset="0"/>
                            </a:rPr>
                          </m:ctrlPr>
                        </m:dPr>
                        <m:e>
                          <m:f>
                            <m:fPr>
                              <m:ctrlPr>
                                <a:rPr lang="en-CA" sz="1100" i="1">
                                  <a:latin typeface="Cambria Math" panose="02040503050406030204" pitchFamily="18" charset="0"/>
                                </a:rPr>
                              </m:ctrlPr>
                            </m:fPr>
                            <m:num>
                              <m:sSup>
                                <m:sSupPr>
                                  <m:ctrlPr>
                                    <a:rPr lang="en-CA" sz="1100" i="1">
                                      <a:latin typeface="Cambria Math" panose="02040503050406030204" pitchFamily="18" charset="0"/>
                                    </a:rPr>
                                  </m:ctrlPr>
                                </m:sSupPr>
                                <m:e>
                                  <m:r>
                                    <a:rPr lang="en-CA" sz="1100" i="1">
                                      <a:latin typeface="Cambria Math" panose="02040503050406030204" pitchFamily="18" charset="0"/>
                                    </a:rPr>
                                    <m:t>𝜕</m:t>
                                  </m:r>
                                </m:e>
                                <m:sup>
                                  <m:r>
                                    <a:rPr lang="en-CA" sz="1100" i="1">
                                      <a:latin typeface="Cambria Math" panose="02040503050406030204" pitchFamily="18" charset="0"/>
                                    </a:rPr>
                                    <m:t>2</m:t>
                                  </m:r>
                                </m:sup>
                              </m:sSup>
                              <m:sSub>
                                <m:sSubPr>
                                  <m:ctrlPr>
                                    <a:rPr lang="en-CA" sz="1100" i="1" smtClean="0">
                                      <a:latin typeface="Cambria Math" panose="02040503050406030204" pitchFamily="18" charset="0"/>
                                    </a:rPr>
                                  </m:ctrlPr>
                                </m:sSubPr>
                                <m:e>
                                  <m:r>
                                    <a:rPr lang="en-CA" sz="1100" b="0" i="1" smtClean="0">
                                      <a:latin typeface="Cambria Math" panose="02040503050406030204" pitchFamily="18" charset="0"/>
                                    </a:rPr>
                                    <m:t>𝐶</m:t>
                                  </m:r>
                                </m:e>
                                <m:sub>
                                  <m:r>
                                    <a:rPr lang="en-CA" sz="1100" b="0" i="1" smtClean="0">
                                      <a:latin typeface="Cambria Math" panose="02040503050406030204" pitchFamily="18" charset="0"/>
                                    </a:rPr>
                                    <m:t>𝑚</m:t>
                                  </m:r>
                                </m:sub>
                              </m:sSub>
                            </m:num>
                            <m:den>
                              <m:r>
                                <a:rPr lang="en-CA" sz="1100" i="1">
                                  <a:latin typeface="Cambria Math" panose="02040503050406030204" pitchFamily="18" charset="0"/>
                                </a:rPr>
                                <m:t>𝜕</m:t>
                              </m:r>
                              <m:sSup>
                                <m:sSupPr>
                                  <m:ctrlPr>
                                    <a:rPr lang="en-CA" sz="1100" i="1">
                                      <a:latin typeface="Cambria Math" panose="02040503050406030204" pitchFamily="18" charset="0"/>
                                    </a:rPr>
                                  </m:ctrlPr>
                                </m:sSupPr>
                                <m:e>
                                  <m:r>
                                    <a:rPr lang="en-CA" sz="1100" i="1">
                                      <a:latin typeface="Cambria Math" panose="02040503050406030204" pitchFamily="18" charset="0"/>
                                    </a:rPr>
                                    <m:t>𝑟</m:t>
                                  </m:r>
                                </m:e>
                                <m:sup>
                                  <m:r>
                                    <a:rPr lang="en-CA" sz="1100" i="1">
                                      <a:latin typeface="Cambria Math" panose="02040503050406030204" pitchFamily="18" charset="0"/>
                                    </a:rPr>
                                    <m:t>2</m:t>
                                  </m:r>
                                </m:sup>
                              </m:sSup>
                            </m:den>
                          </m:f>
                          <m:r>
                            <a:rPr lang="en-CA" sz="1100" i="1">
                              <a:latin typeface="Cambria Math" panose="02040503050406030204" pitchFamily="18" charset="0"/>
                            </a:rPr>
                            <m:t>+ </m:t>
                          </m:r>
                          <m:f>
                            <m:fPr>
                              <m:ctrlPr>
                                <a:rPr lang="en-CA" sz="1100" i="1">
                                  <a:latin typeface="Cambria Math" panose="02040503050406030204" pitchFamily="18" charset="0"/>
                                </a:rPr>
                              </m:ctrlPr>
                            </m:fPr>
                            <m:num>
                              <m:r>
                                <a:rPr lang="en-CA" sz="1100" i="1">
                                  <a:latin typeface="Cambria Math" panose="02040503050406030204" pitchFamily="18" charset="0"/>
                                </a:rPr>
                                <m:t>1</m:t>
                              </m:r>
                            </m:num>
                            <m:den>
                              <m:r>
                                <a:rPr lang="en-CA" sz="1100" i="1">
                                  <a:latin typeface="Cambria Math" panose="02040503050406030204" pitchFamily="18" charset="0"/>
                                </a:rPr>
                                <m:t>𝑟</m:t>
                              </m:r>
                            </m:den>
                          </m:f>
                          <m:f>
                            <m:fPr>
                              <m:ctrlPr>
                                <a:rPr lang="en-CA" sz="1100" i="1">
                                  <a:latin typeface="Cambria Math" panose="02040503050406030204" pitchFamily="18" charset="0"/>
                                </a:rPr>
                              </m:ctrlPr>
                            </m:fPr>
                            <m:num>
                              <m:r>
                                <a:rPr lang="en-CA" sz="1100" i="1">
                                  <a:latin typeface="Cambria Math" panose="02040503050406030204" pitchFamily="18" charset="0"/>
                                </a:rPr>
                                <m:t>𝜕</m:t>
                              </m:r>
                              <m:sSub>
                                <m:sSubPr>
                                  <m:ctrlPr>
                                    <a:rPr lang="en-CA" sz="1100" i="1">
                                      <a:latin typeface="Cambria Math" panose="02040503050406030204" pitchFamily="18" charset="0"/>
                                    </a:rPr>
                                  </m:ctrlPr>
                                </m:sSubPr>
                                <m:e>
                                  <m:r>
                                    <a:rPr lang="en-CA" sz="1100" i="1">
                                      <a:latin typeface="Cambria Math" panose="02040503050406030204" pitchFamily="18" charset="0"/>
                                    </a:rPr>
                                    <m:t>𝐶</m:t>
                                  </m:r>
                                </m:e>
                                <m:sub>
                                  <m:r>
                                    <a:rPr lang="en-CA" sz="1100" i="1">
                                      <a:latin typeface="Cambria Math" panose="02040503050406030204" pitchFamily="18" charset="0"/>
                                    </a:rPr>
                                    <m:t>𝑚</m:t>
                                  </m:r>
                                </m:sub>
                              </m:sSub>
                            </m:num>
                            <m:den>
                              <m:r>
                                <a:rPr lang="en-CA" sz="1100" i="1">
                                  <a:latin typeface="Cambria Math" panose="02040503050406030204" pitchFamily="18" charset="0"/>
                                </a:rPr>
                                <m:t>𝜕</m:t>
                              </m:r>
                              <m:r>
                                <a:rPr lang="en-CA" sz="1100" i="1">
                                  <a:latin typeface="Cambria Math" panose="02040503050406030204" pitchFamily="18" charset="0"/>
                                </a:rPr>
                                <m:t>𝑟</m:t>
                              </m:r>
                            </m:den>
                          </m:f>
                        </m:e>
                      </m:d>
                      <m:r>
                        <a:rPr lang="en-CA" sz="1100" b="0" i="1" smtClean="0">
                          <a:latin typeface="Cambria Math" panose="02040503050406030204" pitchFamily="18" charset="0"/>
                        </a:rPr>
                        <m:t>−</m:t>
                      </m:r>
                      <m:r>
                        <a:rPr lang="en-CA" sz="1100" b="0" i="1" smtClean="0">
                          <a:latin typeface="Cambria Math" panose="02040503050406030204" pitchFamily="18" charset="0"/>
                        </a:rPr>
                        <m:t>𝑘</m:t>
                      </m:r>
                      <m:sSub>
                        <m:sSubPr>
                          <m:ctrlPr>
                            <a:rPr lang="en-CA" sz="1100" i="1">
                              <a:latin typeface="Cambria Math" panose="02040503050406030204" pitchFamily="18" charset="0"/>
                            </a:rPr>
                          </m:ctrlPr>
                        </m:sSubPr>
                        <m:e>
                          <m:r>
                            <a:rPr lang="en-CA" sz="1100" i="1">
                              <a:latin typeface="Cambria Math" panose="02040503050406030204" pitchFamily="18" charset="0"/>
                            </a:rPr>
                            <m:t>𝐶</m:t>
                          </m:r>
                        </m:e>
                        <m:sub>
                          <m:r>
                            <a:rPr lang="en-CA" sz="1100" i="1">
                              <a:latin typeface="Cambria Math" panose="02040503050406030204" pitchFamily="18" charset="0"/>
                            </a:rPr>
                            <m:t>𝑚</m:t>
                          </m:r>
                        </m:sub>
                      </m:sSub>
                      <m:r>
                        <a:rPr lang="en-CA" sz="1100" b="0" i="1" smtClean="0">
                          <a:latin typeface="Cambria Math" panose="02040503050406030204" pitchFamily="18" charset="0"/>
                        </a:rPr>
                        <m:t>+</m:t>
                      </m:r>
                      <m:r>
                        <a:rPr lang="en-CA" sz="1100" b="0" i="1" smtClean="0">
                          <a:latin typeface="Cambria Math" panose="02040503050406030204" pitchFamily="18" charset="0"/>
                        </a:rPr>
                        <m:t>𝑆</m:t>
                      </m:r>
                      <m:d>
                        <m:dPr>
                          <m:ctrlPr>
                            <a:rPr lang="en-CA" sz="1100" b="0" i="1" smtClean="0">
                              <a:latin typeface="Cambria Math" panose="02040503050406030204" pitchFamily="18" charset="0"/>
                            </a:rPr>
                          </m:ctrlPr>
                        </m:dPr>
                        <m:e>
                          <m:r>
                            <a:rPr lang="en-CA" sz="1100" b="0" i="1" smtClean="0">
                              <a:latin typeface="Cambria Math" panose="02040503050406030204" pitchFamily="18" charset="0"/>
                            </a:rPr>
                            <m:t>𝑟</m:t>
                          </m:r>
                          <m:r>
                            <a:rPr lang="en-CA" sz="1100" b="0" i="1" smtClean="0">
                              <a:latin typeface="Cambria Math" panose="02040503050406030204" pitchFamily="18" charset="0"/>
                            </a:rPr>
                            <m:t>,</m:t>
                          </m:r>
                          <m:r>
                            <a:rPr lang="en-CA" sz="1100" b="0" i="1" smtClean="0">
                              <a:latin typeface="Cambria Math" panose="02040503050406030204" pitchFamily="18" charset="0"/>
                            </a:rPr>
                            <m:t>𝑡</m:t>
                          </m:r>
                        </m:e>
                      </m:d>
                    </m:oMath>
                  </m:oMathPara>
                </a14:m>
                <a:endParaRPr lang="en-CA" sz="1100" dirty="0"/>
              </a:p>
              <a:p>
                <a:pPr/>
                <a:br>
                  <a:rPr lang="en-CA" sz="1100" dirty="0"/>
                </a:br>
                <a14:m>
                  <m:oMathPara xmlns:m="http://schemas.openxmlformats.org/officeDocument/2006/math">
                    <m:oMathParaPr>
                      <m:jc m:val="left"/>
                    </m:oMathParaPr>
                    <m:oMath xmlns:m="http://schemas.openxmlformats.org/officeDocument/2006/math">
                      <m:r>
                        <a:rPr lang="en-CA" sz="1100" i="1">
                          <a:latin typeface="Cambria Math" panose="02040503050406030204" pitchFamily="18" charset="0"/>
                        </a:rPr>
                        <m:t>𝑆</m:t>
                      </m:r>
                      <m:d>
                        <m:dPr>
                          <m:ctrlPr>
                            <a:rPr lang="en-CA" sz="1100" i="1">
                              <a:latin typeface="Cambria Math" panose="02040503050406030204" pitchFamily="18" charset="0"/>
                            </a:rPr>
                          </m:ctrlPr>
                        </m:dPr>
                        <m:e>
                          <m:r>
                            <a:rPr lang="en-CA" sz="1100" i="1">
                              <a:latin typeface="Cambria Math" panose="02040503050406030204" pitchFamily="18" charset="0"/>
                            </a:rPr>
                            <m:t>𝑟</m:t>
                          </m:r>
                          <m:r>
                            <a:rPr lang="en-CA" sz="1100" i="1">
                              <a:latin typeface="Cambria Math" panose="02040503050406030204" pitchFamily="18" charset="0"/>
                            </a:rPr>
                            <m:t>,</m:t>
                          </m:r>
                          <m:r>
                            <a:rPr lang="en-CA" sz="1100" i="1">
                              <a:latin typeface="Cambria Math" panose="02040503050406030204" pitchFamily="18" charset="0"/>
                            </a:rPr>
                            <m:t>𝑡</m:t>
                          </m:r>
                        </m:e>
                      </m:d>
                      <m:r>
                        <a:rPr lang="en-CA" sz="1100" i="1">
                          <a:latin typeface="Cambria Math" panose="02040503050406030204" pitchFamily="18" charset="0"/>
                        </a:rPr>
                        <m:t>= </m:t>
                      </m:r>
                      <m:r>
                        <a:rPr lang="en-CA" sz="1100">
                          <a:latin typeface="Cambria Math" panose="02040503050406030204" pitchFamily="18" charset="0"/>
                        </a:rPr>
                        <m:t>−</m:t>
                      </m:r>
                      <m:r>
                        <m:rPr>
                          <m:sty m:val="p"/>
                        </m:rPr>
                        <a:rPr lang="el-GR" sz="1100" i="1">
                          <a:latin typeface="Cambria Math" panose="02040503050406030204" pitchFamily="18" charset="0"/>
                          <a:ea typeface="Cambria Math" panose="02040503050406030204" pitchFamily="18" charset="0"/>
                        </a:rPr>
                        <m:t>λ</m:t>
                      </m:r>
                      <m:sSup>
                        <m:sSupPr>
                          <m:ctrlPr>
                            <a:rPr lang="en-CA" sz="1100" i="1">
                              <a:latin typeface="Cambria Math" panose="02040503050406030204" pitchFamily="18" charset="0"/>
                              <a:ea typeface="Cambria Math" panose="02040503050406030204" pitchFamily="18" charset="0"/>
                            </a:rPr>
                          </m:ctrlPr>
                        </m:sSupPr>
                        <m:e>
                          <m:r>
                            <a:rPr lang="en-CA" sz="1100" i="1">
                              <a:latin typeface="Cambria Math" panose="02040503050406030204" pitchFamily="18" charset="0"/>
                              <a:ea typeface="Cambria Math" panose="02040503050406030204" pitchFamily="18" charset="0"/>
                            </a:rPr>
                            <m:t>𝑒</m:t>
                          </m:r>
                        </m:e>
                        <m:sup>
                          <m:r>
                            <a:rPr lang="en-CA" sz="1100" i="1">
                              <a:latin typeface="Cambria Math" panose="02040503050406030204" pitchFamily="18" charset="0"/>
                              <a:ea typeface="Cambria Math" panose="02040503050406030204" pitchFamily="18" charset="0"/>
                            </a:rPr>
                            <m:t>−</m:t>
                          </m:r>
                          <m:r>
                            <a:rPr lang="en-CA" sz="1100" i="1">
                              <a:latin typeface="Cambria Math" panose="02040503050406030204" pitchFamily="18" charset="0"/>
                              <a:ea typeface="Cambria Math" panose="02040503050406030204" pitchFamily="18" charset="0"/>
                            </a:rPr>
                            <m:t>𝜆</m:t>
                          </m:r>
                          <m:r>
                            <a:rPr lang="en-CA" sz="1100" i="1">
                              <a:latin typeface="Cambria Math" panose="02040503050406030204" pitchFamily="18" charset="0"/>
                              <a:ea typeface="Cambria Math" panose="02040503050406030204" pitchFamily="18" charset="0"/>
                            </a:rPr>
                            <m:t>𝑡</m:t>
                          </m:r>
                        </m:sup>
                      </m:sSup>
                      <m:r>
                        <a:rPr lang="en-CA" sz="1100">
                          <a:latin typeface="Cambria Math" panose="02040503050406030204" pitchFamily="18" charset="0"/>
                          <a:ea typeface="Cambria Math" panose="02040503050406030204" pitchFamily="18" charset="0"/>
                        </a:rPr>
                        <m:t>−</m:t>
                      </m:r>
                      <m:r>
                        <m:rPr>
                          <m:sty m:val="p"/>
                        </m:rPr>
                        <a:rPr lang="en-CA" sz="1100">
                          <a:latin typeface="Cambria Math" panose="02040503050406030204" pitchFamily="18" charset="0"/>
                          <a:ea typeface="Cambria Math" panose="02040503050406030204" pitchFamily="18" charset="0"/>
                        </a:rPr>
                        <m:t>D</m:t>
                      </m:r>
                      <m:d>
                        <m:dPr>
                          <m:begChr m:val="["/>
                          <m:endChr m:val="]"/>
                          <m:ctrlPr>
                            <a:rPr lang="en-CA" sz="1100" i="1">
                              <a:latin typeface="Cambria Math" panose="02040503050406030204" pitchFamily="18" charset="0"/>
                              <a:ea typeface="Cambria Math" panose="02040503050406030204" pitchFamily="18" charset="0"/>
                            </a:rPr>
                          </m:ctrlPr>
                        </m:dPr>
                        <m:e>
                          <m:r>
                            <a:rPr lang="en-CA" sz="1100" i="1">
                              <a:latin typeface="Cambria Math" panose="02040503050406030204" pitchFamily="18" charset="0"/>
                            </a:rPr>
                            <m:t>6</m:t>
                          </m:r>
                          <m:r>
                            <a:rPr lang="en-CA" sz="1100" i="1">
                              <a:latin typeface="Cambria Math" panose="02040503050406030204" pitchFamily="18" charset="0"/>
                            </a:rPr>
                            <m:t>𝐴</m:t>
                          </m:r>
                          <m:r>
                            <m:rPr>
                              <m:sty m:val="p"/>
                            </m:rPr>
                            <a:rPr lang="en-CA" sz="1100" b="0" i="0" smtClean="0">
                              <a:latin typeface="Cambria Math" panose="02040503050406030204" pitchFamily="18" charset="0"/>
                            </a:rPr>
                            <m:t>r</m:t>
                          </m:r>
                          <m:r>
                            <a:rPr lang="en-CA" sz="1100">
                              <a:latin typeface="Cambria Math" panose="02040503050406030204" pitchFamily="18" charset="0"/>
                              <a:ea typeface="Cambria Math" panose="02040503050406030204" pitchFamily="18" charset="0"/>
                            </a:rPr>
                            <m:t>+</m:t>
                          </m:r>
                          <m:f>
                            <m:fPr>
                              <m:ctrlPr>
                                <a:rPr lang="en-CA" sz="1100" i="1">
                                  <a:latin typeface="Cambria Math" panose="02040503050406030204" pitchFamily="18" charset="0"/>
                                  <a:ea typeface="Cambria Math" panose="02040503050406030204" pitchFamily="18" charset="0"/>
                                </a:rPr>
                              </m:ctrlPr>
                            </m:fPr>
                            <m:num>
                              <m:r>
                                <a:rPr lang="en-CA" sz="1100" i="1">
                                  <a:latin typeface="Cambria Math" panose="02040503050406030204" pitchFamily="18" charset="0"/>
                                  <a:ea typeface="Cambria Math" panose="02040503050406030204" pitchFamily="18" charset="0"/>
                                </a:rPr>
                                <m:t>1</m:t>
                              </m:r>
                            </m:num>
                            <m:den>
                              <m:r>
                                <a:rPr lang="en-CA" sz="1100" i="1">
                                  <a:latin typeface="Cambria Math" panose="02040503050406030204" pitchFamily="18" charset="0"/>
                                  <a:ea typeface="Cambria Math" panose="02040503050406030204" pitchFamily="18" charset="0"/>
                                </a:rPr>
                                <m:t>𝑟</m:t>
                              </m:r>
                            </m:den>
                          </m:f>
                          <m:d>
                            <m:dPr>
                              <m:ctrlPr>
                                <a:rPr lang="en-CA" sz="1100" i="1">
                                  <a:latin typeface="Cambria Math" panose="02040503050406030204" pitchFamily="18" charset="0"/>
                                  <a:ea typeface="Cambria Math" panose="02040503050406030204" pitchFamily="18" charset="0"/>
                                </a:rPr>
                              </m:ctrlPr>
                            </m:dPr>
                            <m:e>
                              <m:r>
                                <a:rPr lang="en-CA" sz="1100" i="1">
                                  <a:latin typeface="Cambria Math" panose="02040503050406030204" pitchFamily="18" charset="0"/>
                                </a:rPr>
                                <m:t>3</m:t>
                              </m:r>
                              <m:r>
                                <a:rPr lang="en-CA" sz="1100" i="1">
                                  <a:latin typeface="Cambria Math" panose="02040503050406030204" pitchFamily="18" charset="0"/>
                                </a:rPr>
                                <m:t>𝐴</m:t>
                              </m:r>
                              <m:sSup>
                                <m:sSupPr>
                                  <m:ctrlPr>
                                    <a:rPr lang="en-CA" sz="1100" i="1">
                                      <a:latin typeface="Cambria Math" panose="02040503050406030204" pitchFamily="18" charset="0"/>
                                    </a:rPr>
                                  </m:ctrlPr>
                                </m:sSupPr>
                                <m:e>
                                  <m:r>
                                    <a:rPr lang="en-CA" sz="1100" i="1">
                                      <a:latin typeface="Cambria Math" panose="02040503050406030204" pitchFamily="18" charset="0"/>
                                    </a:rPr>
                                    <m:t>𝑟</m:t>
                                  </m:r>
                                </m:e>
                                <m:sup>
                                  <m:r>
                                    <a:rPr lang="en-CA" sz="1100" i="1">
                                      <a:latin typeface="Cambria Math" panose="02040503050406030204" pitchFamily="18" charset="0"/>
                                    </a:rPr>
                                    <m:t>2</m:t>
                                  </m:r>
                                </m:sup>
                              </m:sSup>
                            </m:e>
                          </m:d>
                        </m:e>
                      </m:d>
                      <m:r>
                        <a:rPr lang="en-CA" sz="1100" i="1">
                          <a:latin typeface="Cambria Math" panose="02040503050406030204" pitchFamily="18" charset="0"/>
                        </a:rPr>
                        <m:t>+</m:t>
                      </m:r>
                      <m:r>
                        <a:rPr lang="en-CA" sz="1100" i="1">
                          <a:latin typeface="Cambria Math" panose="02040503050406030204" pitchFamily="18" charset="0"/>
                        </a:rPr>
                        <m:t>𝑘</m:t>
                      </m:r>
                      <m:d>
                        <m:dPr>
                          <m:ctrlPr>
                            <a:rPr lang="en-CA" sz="1100" i="1">
                              <a:latin typeface="Cambria Math" panose="02040503050406030204" pitchFamily="18" charset="0"/>
                            </a:rPr>
                          </m:ctrlPr>
                        </m:dPr>
                        <m:e>
                          <m:sSup>
                            <m:sSupPr>
                              <m:ctrlPr>
                                <a:rPr lang="en-CA" sz="1100" i="1">
                                  <a:latin typeface="Cambria Math" panose="02040503050406030204" pitchFamily="18" charset="0"/>
                                  <a:ea typeface="Cambria Math" panose="02040503050406030204" pitchFamily="18" charset="0"/>
                                </a:rPr>
                              </m:ctrlPr>
                            </m:sSupPr>
                            <m:e>
                              <m:r>
                                <a:rPr lang="en-CA" sz="1100" i="1">
                                  <a:latin typeface="Cambria Math" panose="02040503050406030204" pitchFamily="18" charset="0"/>
                                  <a:ea typeface="Cambria Math" panose="02040503050406030204" pitchFamily="18" charset="0"/>
                                </a:rPr>
                                <m:t>𝑒</m:t>
                              </m:r>
                            </m:e>
                            <m:sup>
                              <m:r>
                                <a:rPr lang="en-CA" sz="1100" i="1">
                                  <a:latin typeface="Cambria Math" panose="02040503050406030204" pitchFamily="18" charset="0"/>
                                  <a:ea typeface="Cambria Math" panose="02040503050406030204" pitchFamily="18" charset="0"/>
                                </a:rPr>
                                <m:t>−</m:t>
                              </m:r>
                              <m:r>
                                <a:rPr lang="en-CA" sz="1100" i="1">
                                  <a:latin typeface="Cambria Math" panose="02040503050406030204" pitchFamily="18" charset="0"/>
                                  <a:ea typeface="Cambria Math" panose="02040503050406030204" pitchFamily="18" charset="0"/>
                                </a:rPr>
                                <m:t>𝜆</m:t>
                              </m:r>
                              <m:r>
                                <a:rPr lang="en-CA" sz="1100" i="1">
                                  <a:latin typeface="Cambria Math" panose="02040503050406030204" pitchFamily="18" charset="0"/>
                                  <a:ea typeface="Cambria Math" panose="02040503050406030204" pitchFamily="18" charset="0"/>
                                </a:rPr>
                                <m:t>𝑡</m:t>
                              </m:r>
                            </m:sup>
                          </m:sSup>
                          <m:r>
                            <m:rPr>
                              <m:nor/>
                            </m:rPr>
                            <a:rPr lang="en-CA" sz="1100" dirty="0"/>
                            <m:t> +  </m:t>
                          </m:r>
                          <m:sSup>
                            <m:sSupPr>
                              <m:ctrlPr>
                                <a:rPr lang="en-CA" sz="1100" i="1">
                                  <a:latin typeface="Cambria Math" panose="02040503050406030204" pitchFamily="18" charset="0"/>
                                </a:rPr>
                              </m:ctrlPr>
                            </m:sSupPr>
                            <m:e>
                              <m:r>
                                <a:rPr lang="en-CA" sz="1100" b="0" i="1" smtClean="0">
                                  <a:latin typeface="Cambria Math" panose="02040503050406030204" pitchFamily="18" charset="0"/>
                                </a:rPr>
                                <m:t>𝐴</m:t>
                              </m:r>
                              <m:r>
                                <a:rPr lang="en-CA" sz="1100" i="1">
                                  <a:latin typeface="Cambria Math" panose="02040503050406030204" pitchFamily="18" charset="0"/>
                                </a:rPr>
                                <m:t>𝑟</m:t>
                              </m:r>
                            </m:e>
                            <m:sup>
                              <m:r>
                                <a:rPr lang="en-CA" sz="1100" i="1">
                                  <a:latin typeface="Cambria Math" panose="02040503050406030204" pitchFamily="18" charset="0"/>
                                </a:rPr>
                                <m:t>3</m:t>
                              </m:r>
                            </m:sup>
                          </m:sSup>
                        </m:e>
                      </m:d>
                    </m:oMath>
                  </m:oMathPara>
                </a14:m>
                <a:endParaRPr lang="en-CA" sz="1100" dirty="0"/>
              </a:p>
              <a:p>
                <a:pPr/>
                <a:br>
                  <a:rPr lang="en-CA" sz="1100" dirty="0"/>
                </a:br>
                <a14:m>
                  <m:oMathPara xmlns:m="http://schemas.openxmlformats.org/officeDocument/2006/math">
                    <m:oMathParaPr>
                      <m:jc m:val="left"/>
                    </m:oMathParaPr>
                    <m:oMath xmlns:m="http://schemas.openxmlformats.org/officeDocument/2006/math">
                      <m:r>
                        <a:rPr lang="en-CA" sz="1100" i="1">
                          <a:latin typeface="Cambria Math" panose="02040503050406030204" pitchFamily="18" charset="0"/>
                        </a:rPr>
                        <m:t>𝑆</m:t>
                      </m:r>
                      <m:d>
                        <m:dPr>
                          <m:ctrlPr>
                            <a:rPr lang="en-CA" sz="1100" i="1">
                              <a:latin typeface="Cambria Math" panose="02040503050406030204" pitchFamily="18" charset="0"/>
                            </a:rPr>
                          </m:ctrlPr>
                        </m:dPr>
                        <m:e>
                          <m:r>
                            <a:rPr lang="en-CA" sz="1100" i="1">
                              <a:latin typeface="Cambria Math" panose="02040503050406030204" pitchFamily="18" charset="0"/>
                            </a:rPr>
                            <m:t>𝑟</m:t>
                          </m:r>
                          <m:r>
                            <a:rPr lang="en-CA" sz="1100" i="1">
                              <a:latin typeface="Cambria Math" panose="02040503050406030204" pitchFamily="18" charset="0"/>
                            </a:rPr>
                            <m:t>,</m:t>
                          </m:r>
                          <m:r>
                            <a:rPr lang="en-CA" sz="1100" i="1">
                              <a:latin typeface="Cambria Math" panose="02040503050406030204" pitchFamily="18" charset="0"/>
                            </a:rPr>
                            <m:t>𝑡</m:t>
                          </m:r>
                        </m:e>
                      </m:d>
                      <m:r>
                        <a:rPr lang="en-CA" sz="1100" i="1">
                          <a:latin typeface="Cambria Math" panose="02040503050406030204" pitchFamily="18" charset="0"/>
                        </a:rPr>
                        <m:t>=</m:t>
                      </m:r>
                      <m:d>
                        <m:dPr>
                          <m:ctrlPr>
                            <a:rPr lang="en-CA" sz="1100" i="1">
                              <a:latin typeface="Cambria Math" panose="02040503050406030204" pitchFamily="18" charset="0"/>
                            </a:rPr>
                          </m:ctrlPr>
                        </m:dPr>
                        <m:e>
                          <m:r>
                            <a:rPr lang="en-CA" sz="1100" i="1">
                              <a:latin typeface="Cambria Math" panose="02040503050406030204" pitchFamily="18" charset="0"/>
                            </a:rPr>
                            <m:t>𝑘</m:t>
                          </m:r>
                          <m:r>
                            <a:rPr lang="en-CA" sz="1100" i="1">
                              <a:latin typeface="Cambria Math" panose="02040503050406030204" pitchFamily="18" charset="0"/>
                            </a:rPr>
                            <m:t>−</m:t>
                          </m:r>
                          <m:r>
                            <a:rPr lang="en-CA" sz="1100" i="1">
                              <a:latin typeface="Cambria Math" panose="02040503050406030204" pitchFamily="18" charset="0"/>
                              <a:ea typeface="Cambria Math" panose="02040503050406030204" pitchFamily="18" charset="0"/>
                            </a:rPr>
                            <m:t>𝜆</m:t>
                          </m:r>
                        </m:e>
                      </m:d>
                      <m:sSup>
                        <m:sSupPr>
                          <m:ctrlPr>
                            <a:rPr lang="en-CA" sz="1100" i="1">
                              <a:latin typeface="Cambria Math" panose="02040503050406030204" pitchFamily="18" charset="0"/>
                              <a:ea typeface="Cambria Math" panose="02040503050406030204" pitchFamily="18" charset="0"/>
                            </a:rPr>
                          </m:ctrlPr>
                        </m:sSupPr>
                        <m:e>
                          <m:r>
                            <a:rPr lang="en-CA" sz="1100" i="1">
                              <a:latin typeface="Cambria Math" panose="02040503050406030204" pitchFamily="18" charset="0"/>
                              <a:ea typeface="Cambria Math" panose="02040503050406030204" pitchFamily="18" charset="0"/>
                            </a:rPr>
                            <m:t>𝑒</m:t>
                          </m:r>
                        </m:e>
                        <m:sup>
                          <m:r>
                            <a:rPr lang="en-CA" sz="1100" i="1">
                              <a:latin typeface="Cambria Math" panose="02040503050406030204" pitchFamily="18" charset="0"/>
                              <a:ea typeface="Cambria Math" panose="02040503050406030204" pitchFamily="18" charset="0"/>
                            </a:rPr>
                            <m:t>−</m:t>
                          </m:r>
                          <m:r>
                            <a:rPr lang="en-CA" sz="1100" i="1">
                              <a:latin typeface="Cambria Math" panose="02040503050406030204" pitchFamily="18" charset="0"/>
                              <a:ea typeface="Cambria Math" panose="02040503050406030204" pitchFamily="18" charset="0"/>
                            </a:rPr>
                            <m:t>𝜆</m:t>
                          </m:r>
                          <m:r>
                            <a:rPr lang="en-CA" sz="1100" i="1">
                              <a:latin typeface="Cambria Math" panose="02040503050406030204" pitchFamily="18" charset="0"/>
                              <a:ea typeface="Cambria Math" panose="02040503050406030204" pitchFamily="18" charset="0"/>
                            </a:rPr>
                            <m:t>𝑡</m:t>
                          </m:r>
                        </m:sup>
                      </m:sSup>
                      <m:r>
                        <a:rPr lang="en-CA" sz="1100" i="1">
                          <a:latin typeface="Cambria Math" panose="02040503050406030204" pitchFamily="18" charset="0"/>
                          <a:ea typeface="Cambria Math" panose="02040503050406030204" pitchFamily="18" charset="0"/>
                        </a:rPr>
                        <m:t>−</m:t>
                      </m:r>
                      <m:d>
                        <m:dPr>
                          <m:ctrlPr>
                            <a:rPr lang="en-CA" sz="1100" i="1">
                              <a:latin typeface="Cambria Math" panose="02040503050406030204" pitchFamily="18" charset="0"/>
                              <a:ea typeface="Cambria Math" panose="02040503050406030204" pitchFamily="18" charset="0"/>
                            </a:rPr>
                          </m:ctrlPr>
                        </m:dPr>
                        <m:e>
                          <m:r>
                            <a:rPr lang="en-CA" sz="1100" i="1">
                              <a:latin typeface="Cambria Math" panose="02040503050406030204" pitchFamily="18" charset="0"/>
                              <a:ea typeface="Cambria Math" panose="02040503050406030204" pitchFamily="18" charset="0"/>
                            </a:rPr>
                            <m:t>9</m:t>
                          </m:r>
                          <m:r>
                            <a:rPr lang="en-CA" sz="1100" i="1">
                              <a:latin typeface="Cambria Math" panose="02040503050406030204" pitchFamily="18" charset="0"/>
                              <a:ea typeface="Cambria Math" panose="02040503050406030204" pitchFamily="18" charset="0"/>
                            </a:rPr>
                            <m:t>𝐷𝐴</m:t>
                          </m:r>
                        </m:e>
                      </m:d>
                      <m:r>
                        <a:rPr lang="en-CA" sz="1100" i="1">
                          <a:latin typeface="Cambria Math" panose="02040503050406030204" pitchFamily="18" charset="0"/>
                          <a:ea typeface="Cambria Math" panose="02040503050406030204" pitchFamily="18" charset="0"/>
                        </a:rPr>
                        <m:t>𝑟</m:t>
                      </m:r>
                      <m:r>
                        <a:rPr lang="en-CA" sz="1100" i="1">
                          <a:latin typeface="Cambria Math" panose="02040503050406030204" pitchFamily="18" charset="0"/>
                          <a:ea typeface="Cambria Math" panose="02040503050406030204" pitchFamily="18" charset="0"/>
                        </a:rPr>
                        <m:t>+</m:t>
                      </m:r>
                      <m:d>
                        <m:dPr>
                          <m:ctrlPr>
                            <a:rPr lang="en-CA" sz="1100" i="1">
                              <a:latin typeface="Cambria Math" panose="02040503050406030204" pitchFamily="18" charset="0"/>
                              <a:ea typeface="Cambria Math" panose="02040503050406030204" pitchFamily="18" charset="0"/>
                            </a:rPr>
                          </m:ctrlPr>
                        </m:dPr>
                        <m:e>
                          <m:r>
                            <a:rPr lang="en-CA" sz="1100" b="0" i="1" smtClean="0">
                              <a:latin typeface="Cambria Math" panose="02040503050406030204" pitchFamily="18" charset="0"/>
                              <a:ea typeface="Cambria Math" panose="02040503050406030204" pitchFamily="18" charset="0"/>
                            </a:rPr>
                            <m:t>𝑘</m:t>
                          </m:r>
                          <m:r>
                            <a:rPr lang="en-CA" sz="1100" i="1">
                              <a:latin typeface="Cambria Math" panose="02040503050406030204" pitchFamily="18" charset="0"/>
                              <a:ea typeface="Cambria Math" panose="02040503050406030204" pitchFamily="18" charset="0"/>
                            </a:rPr>
                            <m:t>𝐴</m:t>
                          </m:r>
                        </m:e>
                      </m:d>
                      <m:sSup>
                        <m:sSupPr>
                          <m:ctrlPr>
                            <a:rPr lang="en-CA" sz="1100" i="1">
                              <a:latin typeface="Cambria Math" panose="02040503050406030204" pitchFamily="18" charset="0"/>
                              <a:ea typeface="Cambria Math" panose="02040503050406030204" pitchFamily="18" charset="0"/>
                            </a:rPr>
                          </m:ctrlPr>
                        </m:sSupPr>
                        <m:e>
                          <m:r>
                            <a:rPr lang="en-CA" sz="1100" i="1">
                              <a:latin typeface="Cambria Math" panose="02040503050406030204" pitchFamily="18" charset="0"/>
                              <a:ea typeface="Cambria Math" panose="02040503050406030204" pitchFamily="18" charset="0"/>
                            </a:rPr>
                            <m:t>𝑟</m:t>
                          </m:r>
                        </m:e>
                        <m:sup>
                          <m:r>
                            <a:rPr lang="en-CA" sz="1100" i="1">
                              <a:latin typeface="Cambria Math" panose="02040503050406030204" pitchFamily="18" charset="0"/>
                              <a:ea typeface="Cambria Math" panose="02040503050406030204" pitchFamily="18" charset="0"/>
                            </a:rPr>
                            <m:t>3</m:t>
                          </m:r>
                        </m:sup>
                      </m:sSup>
                      <m:r>
                        <m:rPr>
                          <m:nor/>
                        </m:rPr>
                        <a:rPr lang="en-CA" sz="1100" dirty="0"/>
                        <m:t> </m:t>
                      </m:r>
                    </m:oMath>
                  </m:oMathPara>
                </a14:m>
                <a:endParaRPr lang="en-CA" sz="1100" dirty="0"/>
              </a:p>
              <a:p>
                <a:pPr/>
                <a:br>
                  <a:rPr lang="en-CA" sz="1100" dirty="0"/>
                </a:br>
                <a14:m>
                  <m:oMathPara xmlns:m="http://schemas.openxmlformats.org/officeDocument/2006/math">
                    <m:oMathParaPr>
                      <m:jc m:val="left"/>
                    </m:oMathParaPr>
                    <m:oMath xmlns:m="http://schemas.openxmlformats.org/officeDocument/2006/math">
                      <m:r>
                        <a:rPr lang="en-CA" sz="1100" b="1" i="1" smtClean="0">
                          <a:solidFill>
                            <a:srgbClr val="FF0000"/>
                          </a:solidFill>
                          <a:latin typeface="Cambria Math" panose="02040503050406030204" pitchFamily="18" charset="0"/>
                        </a:rPr>
                        <m:t>𝑺</m:t>
                      </m:r>
                      <m:d>
                        <m:dPr>
                          <m:ctrlPr>
                            <a:rPr lang="en-CA" sz="1100" b="1" i="1">
                              <a:solidFill>
                                <a:srgbClr val="FF0000"/>
                              </a:solidFill>
                              <a:latin typeface="Cambria Math" panose="02040503050406030204" pitchFamily="18" charset="0"/>
                            </a:rPr>
                          </m:ctrlPr>
                        </m:dPr>
                        <m:e>
                          <m:r>
                            <a:rPr lang="en-CA" sz="1100" b="1" i="1">
                              <a:solidFill>
                                <a:srgbClr val="FF0000"/>
                              </a:solidFill>
                              <a:latin typeface="Cambria Math" panose="02040503050406030204" pitchFamily="18" charset="0"/>
                            </a:rPr>
                            <m:t>𝒓</m:t>
                          </m:r>
                        </m:e>
                      </m:d>
                      <m:r>
                        <a:rPr lang="en-CA" sz="1100" b="1" i="1">
                          <a:solidFill>
                            <a:srgbClr val="FF0000"/>
                          </a:solidFill>
                          <a:latin typeface="Cambria Math" panose="02040503050406030204" pitchFamily="18" charset="0"/>
                        </a:rPr>
                        <m:t>=</m:t>
                      </m:r>
                      <m:r>
                        <a:rPr lang="en-CA" sz="1100" b="1" i="1">
                          <a:solidFill>
                            <a:srgbClr val="FF0000"/>
                          </a:solidFill>
                          <a:latin typeface="Cambria Math" panose="02040503050406030204" pitchFamily="18" charset="0"/>
                          <a:ea typeface="Cambria Math" panose="02040503050406030204" pitchFamily="18" charset="0"/>
                        </a:rPr>
                        <m:t>−</m:t>
                      </m:r>
                      <m:d>
                        <m:dPr>
                          <m:ctrlPr>
                            <a:rPr lang="en-CA" sz="1100" b="1" i="1">
                              <a:solidFill>
                                <a:srgbClr val="FF0000"/>
                              </a:solidFill>
                              <a:latin typeface="Cambria Math" panose="02040503050406030204" pitchFamily="18" charset="0"/>
                              <a:ea typeface="Cambria Math" panose="02040503050406030204" pitchFamily="18" charset="0"/>
                            </a:rPr>
                          </m:ctrlPr>
                        </m:dPr>
                        <m:e>
                          <m:r>
                            <a:rPr lang="en-CA" sz="1100" b="1" i="1">
                              <a:solidFill>
                                <a:srgbClr val="FF0000"/>
                              </a:solidFill>
                              <a:latin typeface="Cambria Math" panose="02040503050406030204" pitchFamily="18" charset="0"/>
                              <a:ea typeface="Cambria Math" panose="02040503050406030204" pitchFamily="18" charset="0"/>
                            </a:rPr>
                            <m:t>𝟗</m:t>
                          </m:r>
                          <m:r>
                            <a:rPr lang="en-CA" sz="1100" b="1" i="1">
                              <a:solidFill>
                                <a:srgbClr val="FF0000"/>
                              </a:solidFill>
                              <a:latin typeface="Cambria Math" panose="02040503050406030204" pitchFamily="18" charset="0"/>
                              <a:ea typeface="Cambria Math" panose="02040503050406030204" pitchFamily="18" charset="0"/>
                            </a:rPr>
                            <m:t>𝑫𝑨</m:t>
                          </m:r>
                        </m:e>
                      </m:d>
                      <m:r>
                        <a:rPr lang="en-CA" sz="1100" b="1" i="1">
                          <a:solidFill>
                            <a:srgbClr val="FF0000"/>
                          </a:solidFill>
                          <a:latin typeface="Cambria Math" panose="02040503050406030204" pitchFamily="18" charset="0"/>
                          <a:ea typeface="Cambria Math" panose="02040503050406030204" pitchFamily="18" charset="0"/>
                        </a:rPr>
                        <m:t>𝒓</m:t>
                      </m:r>
                      <m:r>
                        <a:rPr lang="en-CA" sz="1100" b="1" i="1">
                          <a:solidFill>
                            <a:srgbClr val="FF0000"/>
                          </a:solidFill>
                          <a:latin typeface="Cambria Math" panose="02040503050406030204" pitchFamily="18" charset="0"/>
                          <a:ea typeface="Cambria Math" panose="02040503050406030204" pitchFamily="18" charset="0"/>
                        </a:rPr>
                        <m:t>+(</m:t>
                      </m:r>
                      <m:r>
                        <a:rPr lang="en-CA" sz="1100" b="1" i="1">
                          <a:solidFill>
                            <a:srgbClr val="FF0000"/>
                          </a:solidFill>
                          <a:latin typeface="Cambria Math" panose="02040503050406030204" pitchFamily="18" charset="0"/>
                          <a:ea typeface="Cambria Math" panose="02040503050406030204" pitchFamily="18" charset="0"/>
                        </a:rPr>
                        <m:t>𝑲𝑨</m:t>
                      </m:r>
                      <m:r>
                        <a:rPr lang="en-CA" sz="1100" b="1" i="1">
                          <a:solidFill>
                            <a:srgbClr val="FF0000"/>
                          </a:solidFill>
                          <a:latin typeface="Cambria Math" panose="02040503050406030204" pitchFamily="18" charset="0"/>
                          <a:ea typeface="Cambria Math" panose="02040503050406030204" pitchFamily="18" charset="0"/>
                        </a:rPr>
                        <m:t>)</m:t>
                      </m:r>
                      <m:sSup>
                        <m:sSupPr>
                          <m:ctrlPr>
                            <a:rPr lang="en-CA" sz="1100" b="1" i="1">
                              <a:solidFill>
                                <a:srgbClr val="FF0000"/>
                              </a:solidFill>
                              <a:latin typeface="Cambria Math" panose="02040503050406030204" pitchFamily="18" charset="0"/>
                              <a:ea typeface="Cambria Math" panose="02040503050406030204" pitchFamily="18" charset="0"/>
                            </a:rPr>
                          </m:ctrlPr>
                        </m:sSupPr>
                        <m:e>
                          <m:r>
                            <a:rPr lang="en-CA" sz="1100" b="1" i="1">
                              <a:solidFill>
                                <a:srgbClr val="FF0000"/>
                              </a:solidFill>
                              <a:latin typeface="Cambria Math" panose="02040503050406030204" pitchFamily="18" charset="0"/>
                              <a:ea typeface="Cambria Math" panose="02040503050406030204" pitchFamily="18" charset="0"/>
                            </a:rPr>
                            <m:t>𝒓</m:t>
                          </m:r>
                        </m:e>
                        <m:sup>
                          <m:r>
                            <a:rPr lang="en-CA" sz="1100" b="1" i="1">
                              <a:solidFill>
                                <a:srgbClr val="FF0000"/>
                              </a:solidFill>
                              <a:latin typeface="Cambria Math" panose="02040503050406030204" pitchFamily="18" charset="0"/>
                              <a:ea typeface="Cambria Math" panose="02040503050406030204" pitchFamily="18" charset="0"/>
                            </a:rPr>
                            <m:t>𝟑</m:t>
                          </m:r>
                        </m:sup>
                      </m:sSup>
                      <m:r>
                        <m:rPr>
                          <m:nor/>
                        </m:rPr>
                        <a:rPr lang="en-CA" sz="1100" b="1" dirty="0">
                          <a:solidFill>
                            <a:srgbClr val="FF0000"/>
                          </a:solidFill>
                        </a:rPr>
                        <m:t> </m:t>
                      </m:r>
                      <m:r>
                        <m:rPr>
                          <m:nor/>
                        </m:rPr>
                        <a:rPr lang="en-CA" sz="1100" b="1" i="0" dirty="0" smtClean="0">
                          <a:solidFill>
                            <a:srgbClr val="FF0000"/>
                          </a:solidFill>
                        </a:rPr>
                        <m:t>  </m:t>
                      </m:r>
                      <m:r>
                        <m:rPr>
                          <m:nor/>
                        </m:rPr>
                        <a:rPr lang="en-CA" sz="1100" b="1" i="0" dirty="0" smtClean="0">
                          <a:solidFill>
                            <a:schemeClr val="tx1"/>
                          </a:solidFill>
                        </a:rPr>
                        <m:t>(</m:t>
                      </m:r>
                      <m:r>
                        <m:rPr>
                          <m:nor/>
                        </m:rPr>
                        <a:rPr lang="en-CA" sz="1100" b="1" i="0" dirty="0" smtClean="0">
                          <a:solidFill>
                            <a:schemeClr val="tx1"/>
                          </a:solidFill>
                        </a:rPr>
                        <m:t>Source</m:t>
                      </m:r>
                      <m:r>
                        <m:rPr>
                          <m:nor/>
                        </m:rPr>
                        <a:rPr lang="en-CA" sz="1100" b="1" i="0" dirty="0" smtClean="0">
                          <a:solidFill>
                            <a:schemeClr val="tx1"/>
                          </a:solidFill>
                        </a:rPr>
                        <m:t> </m:t>
                      </m:r>
                      <m:r>
                        <m:rPr>
                          <m:nor/>
                        </m:rPr>
                        <a:rPr lang="en-CA" sz="1100" b="1" i="0" dirty="0" smtClean="0">
                          <a:solidFill>
                            <a:schemeClr val="tx1"/>
                          </a:solidFill>
                        </a:rPr>
                        <m:t>term</m:t>
                      </m:r>
                      <m:r>
                        <m:rPr>
                          <m:nor/>
                        </m:rPr>
                        <a:rPr lang="en-CA" sz="1100" b="1" i="0" dirty="0" smtClean="0">
                          <a:solidFill>
                            <a:schemeClr val="tx1"/>
                          </a:solidFill>
                        </a:rPr>
                        <m:t> </m:t>
                      </m:r>
                      <m:r>
                        <m:rPr>
                          <m:nor/>
                        </m:rPr>
                        <a:rPr lang="en-CA" sz="1100" b="1" i="0" dirty="0" smtClean="0">
                          <a:solidFill>
                            <a:schemeClr val="tx1"/>
                          </a:solidFill>
                        </a:rPr>
                        <m:t>at</m:t>
                      </m:r>
                      <m:r>
                        <m:rPr>
                          <m:nor/>
                        </m:rPr>
                        <a:rPr lang="en-CA" sz="1100" b="1" i="0" dirty="0" smtClean="0">
                          <a:solidFill>
                            <a:schemeClr val="tx1"/>
                          </a:solidFill>
                        </a:rPr>
                        <m:t> </m:t>
                      </m:r>
                      <m:r>
                        <m:rPr>
                          <m:nor/>
                        </m:rPr>
                        <a:rPr lang="en-CA" sz="1100" b="1" i="0" dirty="0" smtClean="0">
                          <a:solidFill>
                            <a:schemeClr val="tx1"/>
                          </a:solidFill>
                        </a:rPr>
                        <m:t>steady</m:t>
                      </m:r>
                      <m:r>
                        <m:rPr>
                          <m:nor/>
                        </m:rPr>
                        <a:rPr lang="en-CA" sz="1100" b="1" i="0" dirty="0" smtClean="0">
                          <a:solidFill>
                            <a:schemeClr val="tx1"/>
                          </a:solidFill>
                        </a:rPr>
                        <m:t> </m:t>
                      </m:r>
                      <m:r>
                        <m:rPr>
                          <m:nor/>
                        </m:rPr>
                        <a:rPr lang="en-CA" sz="1100" b="1" i="0" dirty="0" smtClean="0">
                          <a:solidFill>
                            <a:schemeClr val="tx1"/>
                          </a:solidFill>
                        </a:rPr>
                        <m:t>state</m:t>
                      </m:r>
                      <m:r>
                        <m:rPr>
                          <m:nor/>
                        </m:rPr>
                        <a:rPr lang="en-CA" sz="1100" b="1" i="0" dirty="0" smtClean="0">
                          <a:solidFill>
                            <a:schemeClr val="tx1"/>
                          </a:solidFill>
                        </a:rPr>
                        <m:t>)</m:t>
                      </m:r>
                    </m:oMath>
                  </m:oMathPara>
                </a14:m>
                <a:endParaRPr lang="en-CA" sz="1100" b="1" dirty="0">
                  <a:solidFill>
                    <a:srgbClr val="FF0000"/>
                  </a:solidFill>
                </a:endParaRPr>
              </a:p>
              <a:p>
                <a:pPr/>
                <a:br>
                  <a:rPr lang="en-CA" sz="1100" dirty="0"/>
                </a:br>
                <a14:m>
                  <m:oMathPara xmlns:m="http://schemas.openxmlformats.org/officeDocument/2006/math">
                    <m:oMathParaPr>
                      <m:jc m:val="left"/>
                    </m:oMathParaPr>
                    <m:oMath xmlns:m="http://schemas.openxmlformats.org/officeDocument/2006/math">
                      <m:r>
                        <a:rPr lang="en-CA" sz="1100" i="1">
                          <a:latin typeface="Cambria Math" panose="02040503050406030204" pitchFamily="18" charset="0"/>
                        </a:rPr>
                        <m:t>0=</m:t>
                      </m:r>
                      <m:r>
                        <a:rPr lang="en-CA" sz="1100" i="1">
                          <a:latin typeface="Cambria Math" panose="02040503050406030204" pitchFamily="18" charset="0"/>
                        </a:rPr>
                        <m:t>𝐷</m:t>
                      </m:r>
                      <m:d>
                        <m:dPr>
                          <m:begChr m:val="["/>
                          <m:endChr m:val="]"/>
                          <m:ctrlPr>
                            <a:rPr lang="en-CA" sz="1100" i="1">
                              <a:latin typeface="Cambria Math" panose="02040503050406030204" pitchFamily="18" charset="0"/>
                            </a:rPr>
                          </m:ctrlPr>
                        </m:dPr>
                        <m:e>
                          <m:f>
                            <m:fPr>
                              <m:ctrlPr>
                                <a:rPr lang="en-CA" sz="1100" i="1">
                                  <a:latin typeface="Cambria Math" panose="02040503050406030204" pitchFamily="18" charset="0"/>
                                </a:rPr>
                              </m:ctrlPr>
                            </m:fPr>
                            <m:num>
                              <m:r>
                                <a:rPr lang="en-CA" sz="1100" i="1">
                                  <a:latin typeface="Cambria Math" panose="02040503050406030204" pitchFamily="18" charset="0"/>
                                </a:rPr>
                                <m:t>1</m:t>
                              </m:r>
                            </m:num>
                            <m:den>
                              <m:r>
                                <a:rPr lang="en-CA" sz="1100" i="1">
                                  <a:latin typeface="Cambria Math" panose="02040503050406030204" pitchFamily="18" charset="0"/>
                                </a:rPr>
                                <m:t>𝑟</m:t>
                              </m:r>
                            </m:den>
                          </m:f>
                          <m:f>
                            <m:fPr>
                              <m:ctrlPr>
                                <a:rPr lang="en-CA" sz="1100" i="1">
                                  <a:latin typeface="Cambria Math" panose="02040503050406030204" pitchFamily="18" charset="0"/>
                                </a:rPr>
                              </m:ctrlPr>
                            </m:fPr>
                            <m:num>
                              <m:r>
                                <a:rPr lang="en-CA" sz="1100" i="1">
                                  <a:latin typeface="Cambria Math" panose="02040503050406030204" pitchFamily="18" charset="0"/>
                                </a:rPr>
                                <m:t>𝑑</m:t>
                              </m:r>
                            </m:num>
                            <m:den>
                              <m:r>
                                <a:rPr lang="en-CA" sz="1100" i="1">
                                  <a:latin typeface="Cambria Math" panose="02040503050406030204" pitchFamily="18" charset="0"/>
                                </a:rPr>
                                <m:t>𝑑𝑟</m:t>
                              </m:r>
                            </m:den>
                          </m:f>
                          <m:d>
                            <m:dPr>
                              <m:ctrlPr>
                                <a:rPr lang="en-CA" sz="1100" i="1">
                                  <a:latin typeface="Cambria Math" panose="02040503050406030204" pitchFamily="18" charset="0"/>
                                </a:rPr>
                              </m:ctrlPr>
                            </m:dPr>
                            <m:e>
                              <m:r>
                                <a:rPr lang="en-CA" sz="1100" i="1">
                                  <a:latin typeface="Cambria Math" panose="02040503050406030204" pitchFamily="18" charset="0"/>
                                </a:rPr>
                                <m:t>𝑟</m:t>
                              </m:r>
                              <m:f>
                                <m:fPr>
                                  <m:ctrlPr>
                                    <a:rPr lang="en-CA" sz="1100" i="1">
                                      <a:latin typeface="Cambria Math" panose="02040503050406030204" pitchFamily="18" charset="0"/>
                                    </a:rPr>
                                  </m:ctrlPr>
                                </m:fPr>
                                <m:num>
                                  <m:r>
                                    <a:rPr lang="en-CA" sz="1100" i="1">
                                      <a:latin typeface="Cambria Math" panose="02040503050406030204" pitchFamily="18" charset="0"/>
                                    </a:rPr>
                                    <m:t>𝑑</m:t>
                                  </m:r>
                                  <m:sSub>
                                    <m:sSubPr>
                                      <m:ctrlPr>
                                        <a:rPr lang="en-CA" sz="1100" i="1">
                                          <a:latin typeface="Cambria Math" panose="02040503050406030204" pitchFamily="18" charset="0"/>
                                        </a:rPr>
                                      </m:ctrlPr>
                                    </m:sSubPr>
                                    <m:e>
                                      <m:r>
                                        <a:rPr lang="en-CA" sz="1100" i="1">
                                          <a:latin typeface="Cambria Math" panose="02040503050406030204" pitchFamily="18" charset="0"/>
                                        </a:rPr>
                                        <m:t>𝐶</m:t>
                                      </m:r>
                                    </m:e>
                                    <m:sub>
                                      <m:r>
                                        <a:rPr lang="en-CA" sz="1100" i="1">
                                          <a:latin typeface="Cambria Math" panose="02040503050406030204" pitchFamily="18" charset="0"/>
                                        </a:rPr>
                                        <m:t>𝑚</m:t>
                                      </m:r>
                                    </m:sub>
                                  </m:sSub>
                                </m:num>
                                <m:den>
                                  <m:r>
                                    <a:rPr lang="en-CA" sz="1100" i="1">
                                      <a:latin typeface="Cambria Math" panose="02040503050406030204" pitchFamily="18" charset="0"/>
                                    </a:rPr>
                                    <m:t>𝑑𝑟</m:t>
                                  </m:r>
                                </m:den>
                              </m:f>
                            </m:e>
                          </m:d>
                        </m:e>
                      </m:d>
                      <m:r>
                        <a:rPr lang="en-CA" sz="1100" i="1">
                          <a:latin typeface="Cambria Math" panose="02040503050406030204" pitchFamily="18" charset="0"/>
                        </a:rPr>
                        <m:t>−</m:t>
                      </m:r>
                      <m:r>
                        <a:rPr lang="en-CA" sz="1100" i="1">
                          <a:latin typeface="Cambria Math" panose="02040503050406030204" pitchFamily="18" charset="0"/>
                        </a:rPr>
                        <m:t>𝑘</m:t>
                      </m:r>
                      <m:sSub>
                        <m:sSubPr>
                          <m:ctrlPr>
                            <a:rPr lang="en-CA" sz="1100" i="1">
                              <a:latin typeface="Cambria Math" panose="02040503050406030204" pitchFamily="18" charset="0"/>
                            </a:rPr>
                          </m:ctrlPr>
                        </m:sSubPr>
                        <m:e>
                          <m:r>
                            <a:rPr lang="en-CA" sz="1100" i="1">
                              <a:latin typeface="Cambria Math" panose="02040503050406030204" pitchFamily="18" charset="0"/>
                            </a:rPr>
                            <m:t>𝐶</m:t>
                          </m:r>
                        </m:e>
                        <m:sub>
                          <m:r>
                            <a:rPr lang="en-CA" sz="1100" i="1">
                              <a:latin typeface="Cambria Math" panose="02040503050406030204" pitchFamily="18" charset="0"/>
                            </a:rPr>
                            <m:t>𝑚</m:t>
                          </m:r>
                        </m:sub>
                      </m:sSub>
                      <m:r>
                        <a:rPr lang="en-CA" sz="1100" i="1">
                          <a:latin typeface="Cambria Math" panose="02040503050406030204" pitchFamily="18" charset="0"/>
                        </a:rPr>
                        <m:t>−</m:t>
                      </m:r>
                      <m:d>
                        <m:dPr>
                          <m:ctrlPr>
                            <a:rPr lang="en-CA" sz="1100" i="1">
                              <a:latin typeface="Cambria Math" panose="02040503050406030204" pitchFamily="18" charset="0"/>
                            </a:rPr>
                          </m:ctrlPr>
                        </m:dPr>
                        <m:e>
                          <m:r>
                            <a:rPr lang="en-CA" sz="1100" i="1">
                              <a:latin typeface="Cambria Math" panose="02040503050406030204" pitchFamily="18" charset="0"/>
                            </a:rPr>
                            <m:t>9</m:t>
                          </m:r>
                          <m:r>
                            <a:rPr lang="en-CA" sz="1100" i="1">
                              <a:latin typeface="Cambria Math" panose="02040503050406030204" pitchFamily="18" charset="0"/>
                            </a:rPr>
                            <m:t>𝐷𝐴</m:t>
                          </m:r>
                        </m:e>
                      </m:d>
                      <m:r>
                        <a:rPr lang="en-CA" sz="1100" i="1">
                          <a:latin typeface="Cambria Math" panose="02040503050406030204" pitchFamily="18" charset="0"/>
                        </a:rPr>
                        <m:t>𝑟</m:t>
                      </m:r>
                      <m:r>
                        <a:rPr lang="en-CA" sz="1100" i="1">
                          <a:latin typeface="Cambria Math" panose="02040503050406030204" pitchFamily="18" charset="0"/>
                        </a:rPr>
                        <m:t>+</m:t>
                      </m:r>
                      <m:d>
                        <m:dPr>
                          <m:ctrlPr>
                            <a:rPr lang="en-CA" sz="1100" i="1">
                              <a:latin typeface="Cambria Math" panose="02040503050406030204" pitchFamily="18" charset="0"/>
                            </a:rPr>
                          </m:ctrlPr>
                        </m:dPr>
                        <m:e>
                          <m:r>
                            <a:rPr lang="en-CA" sz="1100" i="1">
                              <a:latin typeface="Cambria Math" panose="02040503050406030204" pitchFamily="18" charset="0"/>
                            </a:rPr>
                            <m:t>𝑘𝐴</m:t>
                          </m:r>
                        </m:e>
                      </m:d>
                      <m:sSup>
                        <m:sSupPr>
                          <m:ctrlPr>
                            <a:rPr lang="en-CA" sz="1100" i="1">
                              <a:latin typeface="Cambria Math" panose="02040503050406030204" pitchFamily="18" charset="0"/>
                            </a:rPr>
                          </m:ctrlPr>
                        </m:sSupPr>
                        <m:e>
                          <m:r>
                            <a:rPr lang="en-CA" sz="1100" i="1">
                              <a:latin typeface="Cambria Math" panose="02040503050406030204" pitchFamily="18" charset="0"/>
                            </a:rPr>
                            <m:t>𝑟</m:t>
                          </m:r>
                        </m:e>
                        <m:sup>
                          <m:r>
                            <a:rPr lang="en-CA" sz="1100" i="1">
                              <a:latin typeface="Cambria Math" panose="02040503050406030204" pitchFamily="18" charset="0"/>
                            </a:rPr>
                            <m:t>3</m:t>
                          </m:r>
                        </m:sup>
                      </m:sSup>
                    </m:oMath>
                  </m:oMathPara>
                </a14:m>
                <a:endParaRPr lang="en-CA" sz="1100" dirty="0"/>
              </a:p>
              <a:p>
                <a:br>
                  <a:rPr lang="en-CA" sz="1100" dirty="0"/>
                </a:br>
                <a14:m>
                  <m:oMath xmlns:m="http://schemas.openxmlformats.org/officeDocument/2006/math">
                    <m:r>
                      <a:rPr lang="en-CA" sz="1100" i="1">
                        <a:latin typeface="Cambria Math" panose="02040503050406030204" pitchFamily="18" charset="0"/>
                      </a:rPr>
                      <m:t>0=</m:t>
                    </m:r>
                    <m:r>
                      <a:rPr lang="en-CA" sz="1100" i="1">
                        <a:latin typeface="Cambria Math" panose="02040503050406030204" pitchFamily="18" charset="0"/>
                      </a:rPr>
                      <m:t>𝐷</m:t>
                    </m:r>
                    <m:sSub>
                      <m:sSubPr>
                        <m:ctrlPr>
                          <a:rPr lang="en-CA" sz="1100" i="1">
                            <a:latin typeface="Cambria Math" panose="02040503050406030204" pitchFamily="18" charset="0"/>
                          </a:rPr>
                        </m:ctrlPr>
                      </m:sSubPr>
                      <m:e>
                        <m:r>
                          <a:rPr lang="en-CA" sz="1100" i="1">
                            <a:latin typeface="Cambria Math" panose="02040503050406030204" pitchFamily="18" charset="0"/>
                          </a:rPr>
                          <m:t>𝐶</m:t>
                        </m:r>
                      </m:e>
                      <m:sub>
                        <m:r>
                          <a:rPr lang="en-CA" sz="1100" i="1">
                            <a:latin typeface="Cambria Math" panose="02040503050406030204" pitchFamily="18" charset="0"/>
                          </a:rPr>
                          <m:t>𝑚</m:t>
                        </m:r>
                      </m:sub>
                    </m:sSub>
                    <m:r>
                      <a:rPr lang="en-CA" sz="1100" i="1">
                        <a:latin typeface="Cambria Math" panose="02040503050406030204" pitchFamily="18" charset="0"/>
                      </a:rPr>
                      <m:t>−</m:t>
                    </m:r>
                    <m:r>
                      <a:rPr lang="en-CA" sz="1100" i="1">
                        <a:latin typeface="Cambria Math" panose="02040503050406030204" pitchFamily="18" charset="0"/>
                      </a:rPr>
                      <m:t>𝑘</m:t>
                    </m:r>
                    <m:sSub>
                      <m:sSubPr>
                        <m:ctrlPr>
                          <a:rPr lang="en-CA" sz="1100" i="1">
                            <a:latin typeface="Cambria Math" panose="02040503050406030204" pitchFamily="18" charset="0"/>
                          </a:rPr>
                        </m:ctrlPr>
                      </m:sSubPr>
                      <m:e>
                        <m:r>
                          <a:rPr lang="en-CA" sz="1100" i="1">
                            <a:latin typeface="Cambria Math" panose="02040503050406030204" pitchFamily="18" charset="0"/>
                          </a:rPr>
                          <m:t>𝐶</m:t>
                        </m:r>
                      </m:e>
                      <m:sub>
                        <m:r>
                          <a:rPr lang="en-CA" sz="1100" i="1">
                            <a:latin typeface="Cambria Math" panose="02040503050406030204" pitchFamily="18" charset="0"/>
                          </a:rPr>
                          <m:t>𝑚</m:t>
                        </m:r>
                      </m:sub>
                    </m:sSub>
                    <m:f>
                      <m:fPr>
                        <m:ctrlPr>
                          <a:rPr lang="en-CA" sz="1100" i="1">
                            <a:latin typeface="Cambria Math" panose="02040503050406030204" pitchFamily="18" charset="0"/>
                          </a:rPr>
                        </m:ctrlPr>
                      </m:fPr>
                      <m:num>
                        <m:sSup>
                          <m:sSupPr>
                            <m:ctrlPr>
                              <a:rPr lang="en-CA" sz="1100" i="1">
                                <a:latin typeface="Cambria Math" panose="02040503050406030204" pitchFamily="18" charset="0"/>
                              </a:rPr>
                            </m:ctrlPr>
                          </m:sSupPr>
                          <m:e>
                            <m:r>
                              <a:rPr lang="en-CA" sz="1100" i="1">
                                <a:latin typeface="Cambria Math" panose="02040503050406030204" pitchFamily="18" charset="0"/>
                              </a:rPr>
                              <m:t>𝑟</m:t>
                            </m:r>
                          </m:e>
                          <m:sup>
                            <m:r>
                              <a:rPr lang="en-CA" sz="1100" i="1">
                                <a:latin typeface="Cambria Math" panose="02040503050406030204" pitchFamily="18" charset="0"/>
                              </a:rPr>
                              <m:t>2</m:t>
                            </m:r>
                          </m:sup>
                        </m:sSup>
                      </m:num>
                      <m:den>
                        <m:r>
                          <a:rPr lang="en-CA" sz="1100" i="1">
                            <a:latin typeface="Cambria Math" panose="02040503050406030204" pitchFamily="18" charset="0"/>
                          </a:rPr>
                          <m:t>4</m:t>
                        </m:r>
                      </m:den>
                    </m:f>
                    <m:r>
                      <a:rPr lang="en-CA" sz="1100" i="1">
                        <a:latin typeface="Cambria Math" panose="02040503050406030204" pitchFamily="18" charset="0"/>
                      </a:rPr>
                      <m:t>−9</m:t>
                    </m:r>
                    <m:r>
                      <a:rPr lang="en-CA" sz="1100" i="1">
                        <a:latin typeface="Cambria Math" panose="02040503050406030204" pitchFamily="18" charset="0"/>
                      </a:rPr>
                      <m:t>𝐷𝐴</m:t>
                    </m:r>
                    <m:f>
                      <m:fPr>
                        <m:ctrlPr>
                          <a:rPr lang="en-CA" sz="1100" i="1">
                            <a:latin typeface="Cambria Math" panose="02040503050406030204" pitchFamily="18" charset="0"/>
                          </a:rPr>
                        </m:ctrlPr>
                      </m:fPr>
                      <m:num>
                        <m:sSup>
                          <m:sSupPr>
                            <m:ctrlPr>
                              <a:rPr lang="en-CA" sz="1100" i="1">
                                <a:latin typeface="Cambria Math" panose="02040503050406030204" pitchFamily="18" charset="0"/>
                              </a:rPr>
                            </m:ctrlPr>
                          </m:sSupPr>
                          <m:e>
                            <m:r>
                              <a:rPr lang="en-CA" sz="1100" i="1">
                                <a:latin typeface="Cambria Math" panose="02040503050406030204" pitchFamily="18" charset="0"/>
                              </a:rPr>
                              <m:t>𝑟</m:t>
                            </m:r>
                          </m:e>
                          <m:sup>
                            <m:r>
                              <a:rPr lang="en-CA" sz="1100" i="1">
                                <a:latin typeface="Cambria Math" panose="02040503050406030204" pitchFamily="18" charset="0"/>
                              </a:rPr>
                              <m:t>3</m:t>
                            </m:r>
                          </m:sup>
                        </m:sSup>
                      </m:num>
                      <m:den>
                        <m:r>
                          <a:rPr lang="en-CA" sz="1100" i="1">
                            <a:latin typeface="Cambria Math" panose="02040503050406030204" pitchFamily="18" charset="0"/>
                          </a:rPr>
                          <m:t>9</m:t>
                        </m:r>
                      </m:den>
                    </m:f>
                    <m:r>
                      <a:rPr lang="en-CA" sz="1100" i="1">
                        <a:latin typeface="Cambria Math" panose="02040503050406030204" pitchFamily="18" charset="0"/>
                      </a:rPr>
                      <m:t>+</m:t>
                    </m:r>
                    <m:r>
                      <a:rPr lang="en-CA" sz="1100" i="1">
                        <a:latin typeface="Cambria Math" panose="02040503050406030204" pitchFamily="18" charset="0"/>
                      </a:rPr>
                      <m:t>𝑘𝐴</m:t>
                    </m:r>
                    <m:f>
                      <m:fPr>
                        <m:ctrlPr>
                          <a:rPr lang="en-CA" sz="1100" i="1">
                            <a:latin typeface="Cambria Math" panose="02040503050406030204" pitchFamily="18" charset="0"/>
                          </a:rPr>
                        </m:ctrlPr>
                      </m:fPr>
                      <m:num>
                        <m:sSup>
                          <m:sSupPr>
                            <m:ctrlPr>
                              <a:rPr lang="en-CA" sz="1100" i="1">
                                <a:latin typeface="Cambria Math" panose="02040503050406030204" pitchFamily="18" charset="0"/>
                              </a:rPr>
                            </m:ctrlPr>
                          </m:sSupPr>
                          <m:e>
                            <m:r>
                              <a:rPr lang="en-CA" sz="1100" i="1">
                                <a:latin typeface="Cambria Math" panose="02040503050406030204" pitchFamily="18" charset="0"/>
                              </a:rPr>
                              <m:t>𝑟</m:t>
                            </m:r>
                          </m:e>
                          <m:sup>
                            <m:r>
                              <a:rPr lang="en-CA" sz="1100" i="1">
                                <a:latin typeface="Cambria Math" panose="02040503050406030204" pitchFamily="18" charset="0"/>
                              </a:rPr>
                              <m:t>5</m:t>
                            </m:r>
                          </m:sup>
                        </m:sSup>
                      </m:num>
                      <m:den>
                        <m:r>
                          <a:rPr lang="en-CA" sz="1100" i="1">
                            <a:latin typeface="Cambria Math" panose="02040503050406030204" pitchFamily="18" charset="0"/>
                          </a:rPr>
                          <m:t>25</m:t>
                        </m:r>
                      </m:den>
                    </m:f>
                    <m:r>
                      <a:rPr lang="en-CA" sz="1100" i="1">
                        <a:latin typeface="Cambria Math" panose="02040503050406030204" pitchFamily="18" charset="0"/>
                      </a:rPr>
                      <m:t>+</m:t>
                    </m:r>
                    <m:r>
                      <a:rPr lang="en-CA" sz="1100" i="1">
                        <a:latin typeface="Cambria Math" panose="02040503050406030204" pitchFamily="18" charset="0"/>
                        <a:ea typeface="Cambria Math" panose="02040503050406030204" pitchFamily="18" charset="0"/>
                      </a:rPr>
                      <m:t>𝛽</m:t>
                    </m:r>
                    <m:r>
                      <a:rPr lang="en-CA" sz="1100" i="1">
                        <a:latin typeface="Cambria Math" panose="02040503050406030204" pitchFamily="18" charset="0"/>
                        <a:ea typeface="Cambria Math" panose="02040503050406030204" pitchFamily="18" charset="0"/>
                      </a:rPr>
                      <m:t>1</m:t>
                    </m:r>
                    <m:func>
                      <m:funcPr>
                        <m:ctrlPr>
                          <a:rPr lang="en-CA" sz="1100" i="1">
                            <a:latin typeface="Cambria Math" panose="02040503050406030204" pitchFamily="18" charset="0"/>
                            <a:ea typeface="Cambria Math" panose="02040503050406030204" pitchFamily="18" charset="0"/>
                          </a:rPr>
                        </m:ctrlPr>
                      </m:funcPr>
                      <m:fName>
                        <m:r>
                          <m:rPr>
                            <m:sty m:val="p"/>
                          </m:rPr>
                          <a:rPr lang="en-CA" sz="1100">
                            <a:latin typeface="Cambria Math" panose="02040503050406030204" pitchFamily="18" charset="0"/>
                            <a:ea typeface="Cambria Math" panose="02040503050406030204" pitchFamily="18" charset="0"/>
                          </a:rPr>
                          <m:t>ln</m:t>
                        </m:r>
                      </m:fName>
                      <m:e>
                        <m:d>
                          <m:dPr>
                            <m:ctrlPr>
                              <a:rPr lang="en-CA" sz="1100" i="1">
                                <a:latin typeface="Cambria Math" panose="02040503050406030204" pitchFamily="18" charset="0"/>
                                <a:ea typeface="Cambria Math" panose="02040503050406030204" pitchFamily="18" charset="0"/>
                              </a:rPr>
                            </m:ctrlPr>
                          </m:dPr>
                          <m:e>
                            <m:r>
                              <a:rPr lang="en-CA" sz="1100" i="1">
                                <a:latin typeface="Cambria Math" panose="02040503050406030204" pitchFamily="18" charset="0"/>
                                <a:ea typeface="Cambria Math" panose="02040503050406030204" pitchFamily="18" charset="0"/>
                              </a:rPr>
                              <m:t>𝑟</m:t>
                            </m:r>
                          </m:e>
                        </m:d>
                      </m:e>
                    </m:func>
                    <m:r>
                      <a:rPr lang="en-CA" sz="1100" i="1">
                        <a:latin typeface="Cambria Math" panose="02040503050406030204" pitchFamily="18" charset="0"/>
                        <a:ea typeface="Cambria Math" panose="02040503050406030204" pitchFamily="18" charset="0"/>
                      </a:rPr>
                      <m:t>+</m:t>
                    </m:r>
                    <m:r>
                      <a:rPr lang="en-CA" sz="1100" i="1">
                        <a:latin typeface="Cambria Math" panose="02040503050406030204" pitchFamily="18" charset="0"/>
                        <a:ea typeface="Cambria Math" panose="02040503050406030204" pitchFamily="18" charset="0"/>
                      </a:rPr>
                      <m:t>𝛽</m:t>
                    </m:r>
                    <m:r>
                      <a:rPr lang="en-CA" sz="1100" i="1">
                        <a:latin typeface="Cambria Math" panose="02040503050406030204" pitchFamily="18" charset="0"/>
                        <a:ea typeface="Cambria Math" panose="02040503050406030204" pitchFamily="18" charset="0"/>
                      </a:rPr>
                      <m:t>2</m:t>
                    </m:r>
                  </m:oMath>
                </a14:m>
                <a:r>
                  <a:rPr lang="en-CA" sz="1100" dirty="0"/>
                  <a:t>   </a:t>
                </a:r>
                <a:r>
                  <a:rPr lang="en-CA" sz="1100" b="1" dirty="0"/>
                  <a:t>(where </a:t>
                </a:r>
                <a14:m>
                  <m:oMath xmlns:m="http://schemas.openxmlformats.org/officeDocument/2006/math">
                    <m:r>
                      <a:rPr lang="en-CA" sz="1100" b="1" i="1" smtClean="0">
                        <a:latin typeface="Cambria Math" panose="02040503050406030204" pitchFamily="18" charset="0"/>
                        <a:ea typeface="Cambria Math" panose="02040503050406030204" pitchFamily="18" charset="0"/>
                      </a:rPr>
                      <m:t>𝜷</m:t>
                    </m:r>
                    <m:r>
                      <a:rPr lang="en-CA" sz="1100" b="1" i="1" smtClean="0">
                        <a:latin typeface="Cambria Math" panose="02040503050406030204" pitchFamily="18" charset="0"/>
                        <a:ea typeface="Cambria Math" panose="02040503050406030204" pitchFamily="18" charset="0"/>
                      </a:rPr>
                      <m:t>𝟏</m:t>
                    </m:r>
                  </m:oMath>
                </a14:m>
                <a:r>
                  <a:rPr lang="en-CA" sz="1100" dirty="0"/>
                  <a:t> </a:t>
                </a:r>
                <a:r>
                  <a:rPr lang="en-CA" sz="1100" b="1" dirty="0"/>
                  <a:t>and </a:t>
                </a:r>
                <a14:m>
                  <m:oMath xmlns:m="http://schemas.openxmlformats.org/officeDocument/2006/math">
                    <m:r>
                      <a:rPr lang="en-CA" sz="1100" b="1" i="1" smtClean="0">
                        <a:latin typeface="Cambria Math" panose="02040503050406030204" pitchFamily="18" charset="0"/>
                        <a:ea typeface="Cambria Math" panose="02040503050406030204" pitchFamily="18" charset="0"/>
                      </a:rPr>
                      <m:t>𝜷</m:t>
                    </m:r>
                    <m:r>
                      <a:rPr lang="en-CA" sz="1100" b="1" i="1" smtClean="0">
                        <a:latin typeface="Cambria Math" panose="02040503050406030204" pitchFamily="18" charset="0"/>
                        <a:ea typeface="Cambria Math" panose="02040503050406030204" pitchFamily="18" charset="0"/>
                      </a:rPr>
                      <m:t>𝟐</m:t>
                    </m:r>
                    <m:r>
                      <a:rPr lang="en-CA" sz="1100" b="1" i="1" smtClean="0">
                        <a:latin typeface="Cambria Math" panose="02040503050406030204" pitchFamily="18" charset="0"/>
                        <a:ea typeface="Cambria Math" panose="02040503050406030204" pitchFamily="18" charset="0"/>
                      </a:rPr>
                      <m:t> </m:t>
                    </m:r>
                  </m:oMath>
                </a14:m>
                <a:r>
                  <a:rPr lang="en-CA" sz="1100" b="1" dirty="0"/>
                  <a:t>are integration constants)</a:t>
                </a:r>
              </a:p>
              <a:p>
                <a:endParaRPr lang="en-CA" sz="1100" dirty="0"/>
              </a:p>
              <a:p>
                <a:endParaRPr lang="en-CA" sz="1100" dirty="0"/>
              </a:p>
              <a:p>
                <a:endParaRPr lang="en-CA" sz="1100" dirty="0"/>
              </a:p>
              <a:p>
                <a:endParaRPr lang="en-CA" sz="1100" dirty="0"/>
              </a:p>
              <a:p>
                <a:endParaRPr lang="en-CA" sz="1100" dirty="0"/>
              </a:p>
              <a:p>
                <a:endParaRPr lang="en-CA" sz="1100" dirty="0"/>
              </a:p>
              <a:p>
                <a:endParaRPr lang="en-CA" sz="1100" dirty="0"/>
              </a:p>
              <a:p>
                <a:endParaRPr lang="en-CA" sz="1100" dirty="0"/>
              </a:p>
            </p:txBody>
          </p:sp>
        </mc:Choice>
        <mc:Fallback>
          <p:sp>
            <p:nvSpPr>
              <p:cNvPr id="10" name="TextBox 9">
                <a:extLst>
                  <a:ext uri="{FF2B5EF4-FFF2-40B4-BE49-F238E27FC236}">
                    <a16:creationId xmlns:a16="http://schemas.microsoft.com/office/drawing/2014/main" id="{9CEDB90E-4BF8-9592-E140-94F80BF3D6A0}"/>
                  </a:ext>
                </a:extLst>
              </p:cNvPr>
              <p:cNvSpPr txBox="1">
                <a:spLocks noRot="1" noChangeAspect="1" noMove="1" noResize="1" noEditPoints="1" noAdjustHandles="1" noChangeArrowheads="1" noChangeShapeType="1" noTextEdit="1"/>
              </p:cNvSpPr>
              <p:nvPr/>
            </p:nvSpPr>
            <p:spPr>
              <a:xfrm>
                <a:off x="1140744" y="1462340"/>
                <a:ext cx="6074811" cy="5623142"/>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8906F42-BBD5-0EC4-176F-EBC6286F9C86}"/>
                  </a:ext>
                </a:extLst>
              </p:cNvPr>
              <p:cNvSpPr txBox="1"/>
              <p:nvPr/>
            </p:nvSpPr>
            <p:spPr>
              <a:xfrm>
                <a:off x="7762764" y="2290760"/>
                <a:ext cx="4299180" cy="313374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CA" sz="1100" b="0" i="1" smtClean="0">
                          <a:latin typeface="Cambria Math" panose="02040503050406030204" pitchFamily="18" charset="0"/>
                        </a:rPr>
                        <m:t>𝐴𝑠</m:t>
                      </m:r>
                      <m:sSub>
                        <m:sSubPr>
                          <m:ctrlPr>
                            <a:rPr lang="en-CA" sz="1100" i="1">
                              <a:latin typeface="Cambria Math" panose="02040503050406030204" pitchFamily="18" charset="0"/>
                            </a:rPr>
                          </m:ctrlPr>
                        </m:sSubPr>
                        <m:e>
                          <m:r>
                            <a:rPr lang="en-CA" sz="1100" b="0" i="1" smtClean="0">
                              <a:latin typeface="Cambria Math" panose="02040503050406030204" pitchFamily="18" charset="0"/>
                            </a:rPr>
                            <m:t> </m:t>
                          </m:r>
                          <m:r>
                            <a:rPr lang="en-CA" sz="1100" i="1">
                              <a:latin typeface="Cambria Math" panose="02040503050406030204" pitchFamily="18" charset="0"/>
                            </a:rPr>
                            <m:t>𝐶</m:t>
                          </m:r>
                        </m:e>
                        <m:sub>
                          <m:r>
                            <a:rPr lang="en-CA" sz="1100" i="1">
                              <a:latin typeface="Cambria Math" panose="02040503050406030204" pitchFamily="18" charset="0"/>
                            </a:rPr>
                            <m:t>𝑚</m:t>
                          </m:r>
                        </m:sub>
                      </m:sSub>
                      <m:r>
                        <a:rPr lang="en-CA" sz="1100" b="0" i="1" smtClean="0">
                          <a:latin typeface="Cambria Math" panose="02040503050406030204" pitchFamily="18" charset="0"/>
                        </a:rPr>
                        <m:t>=</m:t>
                      </m:r>
                      <m:sSub>
                        <m:sSubPr>
                          <m:ctrlPr>
                            <a:rPr lang="en-CA" sz="1100" i="1">
                              <a:latin typeface="Cambria Math" panose="02040503050406030204" pitchFamily="18" charset="0"/>
                            </a:rPr>
                          </m:ctrlPr>
                        </m:sSubPr>
                        <m:e>
                          <m:r>
                            <a:rPr lang="en-CA" sz="1100" i="1">
                              <a:latin typeface="Cambria Math" panose="02040503050406030204" pitchFamily="18" charset="0"/>
                            </a:rPr>
                            <m:t>𝐶</m:t>
                          </m:r>
                        </m:e>
                        <m:sub>
                          <m:r>
                            <a:rPr lang="en-CA" sz="1100" i="1">
                              <a:latin typeface="Cambria Math" panose="02040503050406030204" pitchFamily="18" charset="0"/>
                            </a:rPr>
                            <m:t>𝑒</m:t>
                          </m:r>
                        </m:sub>
                      </m:sSub>
                      <m:r>
                        <a:rPr lang="en-CA" sz="1100" b="0" i="1" smtClean="0">
                          <a:latin typeface="Cambria Math" panose="02040503050406030204" pitchFamily="18" charset="0"/>
                        </a:rPr>
                        <m:t> </m:t>
                      </m:r>
                      <m:r>
                        <a:rPr lang="en-CA" sz="1100" b="0" i="1" smtClean="0">
                          <a:latin typeface="Cambria Math" panose="02040503050406030204" pitchFamily="18" charset="0"/>
                        </a:rPr>
                        <m:t>𝑎𝑡</m:t>
                      </m:r>
                      <m:r>
                        <a:rPr lang="en-CA" sz="1100" b="0" i="1" smtClean="0">
                          <a:latin typeface="Cambria Math" panose="02040503050406030204" pitchFamily="18" charset="0"/>
                        </a:rPr>
                        <m:t> </m:t>
                      </m:r>
                      <m:r>
                        <a:rPr lang="en-CA" sz="1100" b="0" i="1" smtClean="0">
                          <a:latin typeface="Cambria Math" panose="02040503050406030204" pitchFamily="18" charset="0"/>
                        </a:rPr>
                        <m:t>𝑟</m:t>
                      </m:r>
                      <m:r>
                        <a:rPr lang="en-CA" sz="1100" b="0" i="1" smtClean="0">
                          <a:latin typeface="Cambria Math" panose="02040503050406030204" pitchFamily="18" charset="0"/>
                        </a:rPr>
                        <m:t>=</m:t>
                      </m:r>
                      <m:r>
                        <a:rPr lang="en-CA" sz="1100" b="0" i="1" smtClean="0">
                          <a:latin typeface="Cambria Math" panose="02040503050406030204" pitchFamily="18" charset="0"/>
                        </a:rPr>
                        <m:t>𝑅</m:t>
                      </m:r>
                      <m:r>
                        <a:rPr lang="en-CA" sz="1100" b="0" i="1" smtClean="0">
                          <a:latin typeface="Cambria Math" panose="02040503050406030204" pitchFamily="18" charset="0"/>
                        </a:rPr>
                        <m:t>;</m:t>
                      </m:r>
                    </m:oMath>
                  </m:oMathPara>
                </a14:m>
                <a:endParaRPr lang="en-CA" sz="1100" b="0" dirty="0"/>
              </a:p>
              <a:p>
                <a:pPr/>
                <a:br>
                  <a:rPr lang="en-CA" sz="1100" b="0" dirty="0"/>
                </a:br>
                <a14:m>
                  <m:oMathPara xmlns:m="http://schemas.openxmlformats.org/officeDocument/2006/math">
                    <m:oMathParaPr>
                      <m:jc m:val="left"/>
                    </m:oMathParaPr>
                    <m:oMath xmlns:m="http://schemas.openxmlformats.org/officeDocument/2006/math">
                      <m:r>
                        <a:rPr lang="en-CA" sz="1100" b="0" i="1" smtClean="0">
                          <a:latin typeface="Cambria Math" panose="02040503050406030204" pitchFamily="18" charset="0"/>
                          <a:ea typeface="Cambria Math" panose="02040503050406030204" pitchFamily="18" charset="0"/>
                        </a:rPr>
                        <m:t>𝛽</m:t>
                      </m:r>
                      <m:r>
                        <a:rPr lang="en-CA" sz="1100" b="0" i="1" smtClean="0">
                          <a:latin typeface="Cambria Math" panose="02040503050406030204" pitchFamily="18" charset="0"/>
                          <a:ea typeface="Cambria Math" panose="02040503050406030204" pitchFamily="18" charset="0"/>
                        </a:rPr>
                        <m:t>2=</m:t>
                      </m:r>
                      <m:r>
                        <a:rPr lang="en-CA" sz="1100" b="0" i="1" smtClean="0">
                          <a:latin typeface="Cambria Math" panose="02040503050406030204" pitchFamily="18" charset="0"/>
                          <a:ea typeface="Cambria Math" panose="02040503050406030204" pitchFamily="18" charset="0"/>
                        </a:rPr>
                        <m:t>𝑘</m:t>
                      </m:r>
                      <m:sSub>
                        <m:sSubPr>
                          <m:ctrlPr>
                            <a:rPr lang="en-CA" sz="1100" i="1" smtClean="0">
                              <a:latin typeface="Cambria Math" panose="02040503050406030204" pitchFamily="18" charset="0"/>
                            </a:rPr>
                          </m:ctrlPr>
                        </m:sSubPr>
                        <m:e>
                          <m:r>
                            <a:rPr lang="en-CA" sz="1100" i="1">
                              <a:latin typeface="Cambria Math" panose="02040503050406030204" pitchFamily="18" charset="0"/>
                            </a:rPr>
                            <m:t>𝐶</m:t>
                          </m:r>
                        </m:e>
                        <m:sub>
                          <m:r>
                            <a:rPr lang="en-CA" sz="1100" b="0" i="1" smtClean="0">
                              <a:latin typeface="Cambria Math" panose="02040503050406030204" pitchFamily="18" charset="0"/>
                            </a:rPr>
                            <m:t>𝑒</m:t>
                          </m:r>
                        </m:sub>
                      </m:sSub>
                      <m:f>
                        <m:fPr>
                          <m:ctrlPr>
                            <a:rPr lang="en-CA" sz="1100" b="0" i="1" smtClean="0">
                              <a:latin typeface="Cambria Math" panose="02040503050406030204" pitchFamily="18" charset="0"/>
                              <a:ea typeface="Cambria Math" panose="02040503050406030204" pitchFamily="18" charset="0"/>
                            </a:rPr>
                          </m:ctrlPr>
                        </m:fPr>
                        <m:num>
                          <m:sSup>
                            <m:sSupPr>
                              <m:ctrlPr>
                                <a:rPr lang="en-CA" sz="1100" b="0" i="1" smtClean="0">
                                  <a:latin typeface="Cambria Math" panose="02040503050406030204" pitchFamily="18" charset="0"/>
                                  <a:ea typeface="Cambria Math" panose="02040503050406030204" pitchFamily="18" charset="0"/>
                                </a:rPr>
                              </m:ctrlPr>
                            </m:sSupPr>
                            <m:e>
                              <m:r>
                                <a:rPr lang="en-CA" sz="1100" b="0" i="1" smtClean="0">
                                  <a:latin typeface="Cambria Math" panose="02040503050406030204" pitchFamily="18" charset="0"/>
                                  <a:ea typeface="Cambria Math" panose="02040503050406030204" pitchFamily="18" charset="0"/>
                                </a:rPr>
                                <m:t>𝑅</m:t>
                              </m:r>
                            </m:e>
                            <m:sup>
                              <m:r>
                                <a:rPr lang="en-CA" sz="1100" b="0" i="1" smtClean="0">
                                  <a:latin typeface="Cambria Math" panose="02040503050406030204" pitchFamily="18" charset="0"/>
                                  <a:ea typeface="Cambria Math" panose="02040503050406030204" pitchFamily="18" charset="0"/>
                                </a:rPr>
                                <m:t>2</m:t>
                              </m:r>
                            </m:sup>
                          </m:sSup>
                        </m:num>
                        <m:den>
                          <m:r>
                            <a:rPr lang="en-CA" sz="1100" b="0" i="1" smtClean="0">
                              <a:latin typeface="Cambria Math" panose="02040503050406030204" pitchFamily="18" charset="0"/>
                              <a:ea typeface="Cambria Math" panose="02040503050406030204" pitchFamily="18" charset="0"/>
                            </a:rPr>
                            <m:t>4</m:t>
                          </m:r>
                        </m:den>
                      </m:f>
                      <m:r>
                        <a:rPr lang="en-CA" sz="1100" b="0" i="1" smtClean="0">
                          <a:latin typeface="Cambria Math" panose="02040503050406030204" pitchFamily="18" charset="0"/>
                          <a:ea typeface="Cambria Math" panose="02040503050406030204" pitchFamily="18" charset="0"/>
                        </a:rPr>
                        <m:t>−</m:t>
                      </m:r>
                      <m:r>
                        <a:rPr lang="en-CA" sz="1100" b="0" i="1" smtClean="0">
                          <a:latin typeface="Cambria Math" panose="02040503050406030204" pitchFamily="18" charset="0"/>
                          <a:ea typeface="Cambria Math" panose="02040503050406030204" pitchFamily="18" charset="0"/>
                        </a:rPr>
                        <m:t>𝐷</m:t>
                      </m:r>
                      <m:sSub>
                        <m:sSubPr>
                          <m:ctrlPr>
                            <a:rPr lang="en-CA" sz="1100" i="1">
                              <a:latin typeface="Cambria Math" panose="02040503050406030204" pitchFamily="18" charset="0"/>
                            </a:rPr>
                          </m:ctrlPr>
                        </m:sSubPr>
                        <m:e>
                          <m:r>
                            <a:rPr lang="en-CA" sz="1100" i="1">
                              <a:latin typeface="Cambria Math" panose="02040503050406030204" pitchFamily="18" charset="0"/>
                            </a:rPr>
                            <m:t>𝐶</m:t>
                          </m:r>
                        </m:e>
                        <m:sub>
                          <m:r>
                            <a:rPr lang="en-CA" sz="1100" i="1">
                              <a:latin typeface="Cambria Math" panose="02040503050406030204" pitchFamily="18" charset="0"/>
                            </a:rPr>
                            <m:t>𝑒</m:t>
                          </m:r>
                        </m:sub>
                      </m:sSub>
                      <m:r>
                        <a:rPr lang="en-CA" sz="1100" b="0" i="1" smtClean="0">
                          <a:latin typeface="Cambria Math" panose="02040503050406030204" pitchFamily="18" charset="0"/>
                          <a:ea typeface="Cambria Math" panose="02040503050406030204" pitchFamily="18" charset="0"/>
                        </a:rPr>
                        <m:t>+</m:t>
                      </m:r>
                      <m:d>
                        <m:dPr>
                          <m:ctrlPr>
                            <a:rPr lang="en-CA" sz="1100" b="0" i="1" smtClean="0">
                              <a:latin typeface="Cambria Math" panose="02040503050406030204" pitchFamily="18" charset="0"/>
                              <a:ea typeface="Cambria Math" panose="02040503050406030204" pitchFamily="18" charset="0"/>
                            </a:rPr>
                          </m:ctrlPr>
                        </m:dPr>
                        <m:e>
                          <m:r>
                            <a:rPr lang="en-CA" sz="1100" b="0" i="1" smtClean="0">
                              <a:latin typeface="Cambria Math" panose="02040503050406030204" pitchFamily="18" charset="0"/>
                              <a:ea typeface="Cambria Math" panose="02040503050406030204" pitchFamily="18" charset="0"/>
                            </a:rPr>
                            <m:t>9</m:t>
                          </m:r>
                          <m:r>
                            <a:rPr lang="en-CA" sz="1100" b="0" i="1" smtClean="0">
                              <a:latin typeface="Cambria Math" panose="02040503050406030204" pitchFamily="18" charset="0"/>
                              <a:ea typeface="Cambria Math" panose="02040503050406030204" pitchFamily="18" charset="0"/>
                            </a:rPr>
                            <m:t>𝐷𝐴</m:t>
                          </m:r>
                        </m:e>
                      </m:d>
                      <m:f>
                        <m:fPr>
                          <m:ctrlPr>
                            <a:rPr lang="en-CA" sz="1100" b="0" i="1" smtClean="0">
                              <a:latin typeface="Cambria Math" panose="02040503050406030204" pitchFamily="18" charset="0"/>
                              <a:ea typeface="Cambria Math" panose="02040503050406030204" pitchFamily="18" charset="0"/>
                            </a:rPr>
                          </m:ctrlPr>
                        </m:fPr>
                        <m:num>
                          <m:sSup>
                            <m:sSupPr>
                              <m:ctrlPr>
                                <a:rPr lang="en-CA" sz="1100" b="0" i="1" smtClean="0">
                                  <a:latin typeface="Cambria Math" panose="02040503050406030204" pitchFamily="18" charset="0"/>
                                  <a:ea typeface="Cambria Math" panose="02040503050406030204" pitchFamily="18" charset="0"/>
                                </a:rPr>
                              </m:ctrlPr>
                            </m:sSupPr>
                            <m:e>
                              <m:r>
                                <a:rPr lang="en-CA" sz="1100" b="0" i="1" smtClean="0">
                                  <a:latin typeface="Cambria Math" panose="02040503050406030204" pitchFamily="18" charset="0"/>
                                  <a:ea typeface="Cambria Math" panose="02040503050406030204" pitchFamily="18" charset="0"/>
                                </a:rPr>
                                <m:t>𝑅</m:t>
                              </m:r>
                            </m:e>
                            <m:sup>
                              <m:r>
                                <a:rPr lang="en-CA" sz="1100" b="0" i="1" smtClean="0">
                                  <a:latin typeface="Cambria Math" panose="02040503050406030204" pitchFamily="18" charset="0"/>
                                  <a:ea typeface="Cambria Math" panose="02040503050406030204" pitchFamily="18" charset="0"/>
                                </a:rPr>
                                <m:t>3</m:t>
                              </m:r>
                            </m:sup>
                          </m:sSup>
                        </m:num>
                        <m:den>
                          <m:r>
                            <a:rPr lang="en-CA" sz="1100" b="0" i="1" smtClean="0">
                              <a:latin typeface="Cambria Math" panose="02040503050406030204" pitchFamily="18" charset="0"/>
                              <a:ea typeface="Cambria Math" panose="02040503050406030204" pitchFamily="18" charset="0"/>
                            </a:rPr>
                            <m:t>9</m:t>
                          </m:r>
                        </m:den>
                      </m:f>
                      <m:r>
                        <a:rPr lang="en-CA" sz="1100" b="0" i="1" smtClean="0">
                          <a:latin typeface="Cambria Math" panose="02040503050406030204" pitchFamily="18" charset="0"/>
                          <a:ea typeface="Cambria Math" panose="02040503050406030204" pitchFamily="18" charset="0"/>
                        </a:rPr>
                        <m:t>−</m:t>
                      </m:r>
                      <m:d>
                        <m:dPr>
                          <m:ctrlPr>
                            <a:rPr lang="en-CA" sz="1100" b="0" i="1" smtClean="0">
                              <a:latin typeface="Cambria Math" panose="02040503050406030204" pitchFamily="18" charset="0"/>
                              <a:ea typeface="Cambria Math" panose="02040503050406030204" pitchFamily="18" charset="0"/>
                            </a:rPr>
                          </m:ctrlPr>
                        </m:dPr>
                        <m:e>
                          <m:r>
                            <a:rPr lang="en-CA" sz="1100" b="0" i="1" smtClean="0">
                              <a:latin typeface="Cambria Math" panose="02040503050406030204" pitchFamily="18" charset="0"/>
                              <a:ea typeface="Cambria Math" panose="02040503050406030204" pitchFamily="18" charset="0"/>
                            </a:rPr>
                            <m:t>𝑘𝐴</m:t>
                          </m:r>
                        </m:e>
                      </m:d>
                      <m:f>
                        <m:fPr>
                          <m:ctrlPr>
                            <a:rPr lang="en-CA" sz="1100" b="0" i="1" smtClean="0">
                              <a:latin typeface="Cambria Math" panose="02040503050406030204" pitchFamily="18" charset="0"/>
                              <a:ea typeface="Cambria Math" panose="02040503050406030204" pitchFamily="18" charset="0"/>
                            </a:rPr>
                          </m:ctrlPr>
                        </m:fPr>
                        <m:num>
                          <m:sSup>
                            <m:sSupPr>
                              <m:ctrlPr>
                                <a:rPr lang="en-CA" sz="1100" b="0" i="1" smtClean="0">
                                  <a:latin typeface="Cambria Math" panose="02040503050406030204" pitchFamily="18" charset="0"/>
                                  <a:ea typeface="Cambria Math" panose="02040503050406030204" pitchFamily="18" charset="0"/>
                                </a:rPr>
                              </m:ctrlPr>
                            </m:sSupPr>
                            <m:e>
                              <m:r>
                                <a:rPr lang="en-CA" sz="1100" b="0" i="1" smtClean="0">
                                  <a:latin typeface="Cambria Math" panose="02040503050406030204" pitchFamily="18" charset="0"/>
                                  <a:ea typeface="Cambria Math" panose="02040503050406030204" pitchFamily="18" charset="0"/>
                                </a:rPr>
                                <m:t>𝑅</m:t>
                              </m:r>
                            </m:e>
                            <m:sup>
                              <m:r>
                                <a:rPr lang="en-CA" sz="1100" b="0" i="1" smtClean="0">
                                  <a:latin typeface="Cambria Math" panose="02040503050406030204" pitchFamily="18" charset="0"/>
                                  <a:ea typeface="Cambria Math" panose="02040503050406030204" pitchFamily="18" charset="0"/>
                                </a:rPr>
                                <m:t>5</m:t>
                              </m:r>
                            </m:sup>
                          </m:sSup>
                        </m:num>
                        <m:den>
                          <m:r>
                            <a:rPr lang="en-CA" sz="1100" b="0" i="1" smtClean="0">
                              <a:latin typeface="Cambria Math" panose="02040503050406030204" pitchFamily="18" charset="0"/>
                              <a:ea typeface="Cambria Math" panose="02040503050406030204" pitchFamily="18" charset="0"/>
                            </a:rPr>
                            <m:t>25</m:t>
                          </m:r>
                        </m:den>
                      </m:f>
                    </m:oMath>
                  </m:oMathPara>
                </a14:m>
                <a:endParaRPr lang="en-CA" sz="1100" b="0" dirty="0">
                  <a:ea typeface="Cambria Math" panose="02040503050406030204" pitchFamily="18" charset="0"/>
                </a:endParaRPr>
              </a:p>
              <a:p>
                <a:pPr/>
                <a:br>
                  <a:rPr lang="en-CA" sz="1100" b="0" dirty="0">
                    <a:ea typeface="Cambria Math" panose="02040503050406030204" pitchFamily="18" charset="0"/>
                  </a:rPr>
                </a:br>
                <a14:m>
                  <m:oMathPara xmlns:m="http://schemas.openxmlformats.org/officeDocument/2006/math">
                    <m:oMathParaPr>
                      <m:jc m:val="left"/>
                    </m:oMathParaPr>
                    <m:oMath xmlns:m="http://schemas.openxmlformats.org/officeDocument/2006/math">
                      <m:r>
                        <a:rPr lang="en-CA" sz="1100" b="1" i="1" smtClean="0">
                          <a:solidFill>
                            <a:srgbClr val="FF0000"/>
                          </a:solidFill>
                          <a:latin typeface="Cambria Math" panose="02040503050406030204" pitchFamily="18" charset="0"/>
                          <a:ea typeface="Cambria Math" panose="02040503050406030204" pitchFamily="18" charset="0"/>
                        </a:rPr>
                        <m:t>𝜷</m:t>
                      </m:r>
                      <m:r>
                        <a:rPr lang="en-CA" sz="1100" b="1" i="1" smtClean="0">
                          <a:solidFill>
                            <a:srgbClr val="FF0000"/>
                          </a:solidFill>
                          <a:latin typeface="Cambria Math" panose="02040503050406030204" pitchFamily="18" charset="0"/>
                          <a:ea typeface="Cambria Math" panose="02040503050406030204" pitchFamily="18" charset="0"/>
                        </a:rPr>
                        <m:t>𝟐</m:t>
                      </m:r>
                      <m:r>
                        <a:rPr lang="en-CA" sz="1100" b="1" i="1" smtClean="0">
                          <a:solidFill>
                            <a:srgbClr val="FF0000"/>
                          </a:solidFill>
                          <a:latin typeface="Cambria Math" panose="02040503050406030204" pitchFamily="18" charset="0"/>
                          <a:ea typeface="Cambria Math" panose="02040503050406030204" pitchFamily="18" charset="0"/>
                        </a:rPr>
                        <m:t>=</m:t>
                      </m:r>
                      <m:sSub>
                        <m:sSubPr>
                          <m:ctrlPr>
                            <a:rPr lang="en-CA" sz="1100" b="1" i="1" smtClean="0">
                              <a:solidFill>
                                <a:srgbClr val="FF0000"/>
                              </a:solidFill>
                              <a:latin typeface="Cambria Math" panose="02040503050406030204" pitchFamily="18" charset="0"/>
                            </a:rPr>
                          </m:ctrlPr>
                        </m:sSubPr>
                        <m:e>
                          <m:r>
                            <a:rPr lang="en-CA" sz="1100" b="1" i="1">
                              <a:solidFill>
                                <a:srgbClr val="FF0000"/>
                              </a:solidFill>
                              <a:latin typeface="Cambria Math" panose="02040503050406030204" pitchFamily="18" charset="0"/>
                            </a:rPr>
                            <m:t>𝑪</m:t>
                          </m:r>
                        </m:e>
                        <m:sub>
                          <m:r>
                            <a:rPr lang="en-CA" sz="1100" b="1" i="1">
                              <a:solidFill>
                                <a:srgbClr val="FF0000"/>
                              </a:solidFill>
                              <a:latin typeface="Cambria Math" panose="02040503050406030204" pitchFamily="18" charset="0"/>
                            </a:rPr>
                            <m:t>𝒆</m:t>
                          </m:r>
                        </m:sub>
                      </m:sSub>
                      <m:d>
                        <m:dPr>
                          <m:ctrlPr>
                            <a:rPr lang="en-CA" sz="1100" b="1" i="1" smtClean="0">
                              <a:solidFill>
                                <a:srgbClr val="FF0000"/>
                              </a:solidFill>
                              <a:latin typeface="Cambria Math" panose="02040503050406030204" pitchFamily="18" charset="0"/>
                              <a:ea typeface="Cambria Math" panose="02040503050406030204" pitchFamily="18" charset="0"/>
                            </a:rPr>
                          </m:ctrlPr>
                        </m:dPr>
                        <m:e>
                          <m:f>
                            <m:fPr>
                              <m:ctrlPr>
                                <a:rPr lang="en-CA" sz="1100" b="1" i="1" smtClean="0">
                                  <a:solidFill>
                                    <a:srgbClr val="FF0000"/>
                                  </a:solidFill>
                                  <a:latin typeface="Cambria Math" panose="02040503050406030204" pitchFamily="18" charset="0"/>
                                  <a:ea typeface="Cambria Math" panose="02040503050406030204" pitchFamily="18" charset="0"/>
                                </a:rPr>
                              </m:ctrlPr>
                            </m:fPr>
                            <m:num>
                              <m:r>
                                <a:rPr lang="en-CA" sz="1100" b="1" i="1" smtClean="0">
                                  <a:solidFill>
                                    <a:srgbClr val="FF0000"/>
                                  </a:solidFill>
                                  <a:latin typeface="Cambria Math" panose="02040503050406030204" pitchFamily="18" charset="0"/>
                                  <a:ea typeface="Cambria Math" panose="02040503050406030204" pitchFamily="18" charset="0"/>
                                </a:rPr>
                                <m:t>𝒌</m:t>
                              </m:r>
                              <m:sSup>
                                <m:sSupPr>
                                  <m:ctrlPr>
                                    <a:rPr lang="en-CA" sz="1100" b="1" i="1" smtClean="0">
                                      <a:solidFill>
                                        <a:srgbClr val="FF0000"/>
                                      </a:solidFill>
                                      <a:latin typeface="Cambria Math" panose="02040503050406030204" pitchFamily="18" charset="0"/>
                                      <a:ea typeface="Cambria Math" panose="02040503050406030204" pitchFamily="18" charset="0"/>
                                    </a:rPr>
                                  </m:ctrlPr>
                                </m:sSupPr>
                                <m:e>
                                  <m:r>
                                    <a:rPr lang="en-CA" sz="1100" b="1" i="1" smtClean="0">
                                      <a:solidFill>
                                        <a:srgbClr val="FF0000"/>
                                      </a:solidFill>
                                      <a:latin typeface="Cambria Math" panose="02040503050406030204" pitchFamily="18" charset="0"/>
                                      <a:ea typeface="Cambria Math" panose="02040503050406030204" pitchFamily="18" charset="0"/>
                                    </a:rPr>
                                    <m:t>𝑹</m:t>
                                  </m:r>
                                </m:e>
                                <m:sup>
                                  <m:r>
                                    <a:rPr lang="en-CA" sz="1100" b="1" i="1" smtClean="0">
                                      <a:solidFill>
                                        <a:srgbClr val="FF0000"/>
                                      </a:solidFill>
                                      <a:latin typeface="Cambria Math" panose="02040503050406030204" pitchFamily="18" charset="0"/>
                                      <a:ea typeface="Cambria Math" panose="02040503050406030204" pitchFamily="18" charset="0"/>
                                    </a:rPr>
                                    <m:t>𝟐</m:t>
                                  </m:r>
                                </m:sup>
                              </m:sSup>
                            </m:num>
                            <m:den>
                              <m:r>
                                <a:rPr lang="en-CA" sz="1100" b="1" i="1" smtClean="0">
                                  <a:solidFill>
                                    <a:srgbClr val="FF0000"/>
                                  </a:solidFill>
                                  <a:latin typeface="Cambria Math" panose="02040503050406030204" pitchFamily="18" charset="0"/>
                                  <a:ea typeface="Cambria Math" panose="02040503050406030204" pitchFamily="18" charset="0"/>
                                </a:rPr>
                                <m:t>𝟒</m:t>
                              </m:r>
                            </m:den>
                          </m:f>
                          <m:r>
                            <a:rPr lang="en-CA" sz="1100" b="1" i="1" smtClean="0">
                              <a:solidFill>
                                <a:srgbClr val="FF0000"/>
                              </a:solidFill>
                              <a:latin typeface="Cambria Math" panose="02040503050406030204" pitchFamily="18" charset="0"/>
                              <a:ea typeface="Cambria Math" panose="02040503050406030204" pitchFamily="18" charset="0"/>
                            </a:rPr>
                            <m:t>−</m:t>
                          </m:r>
                          <m:r>
                            <a:rPr lang="en-CA" sz="1100" b="1" i="1" smtClean="0">
                              <a:solidFill>
                                <a:srgbClr val="FF0000"/>
                              </a:solidFill>
                              <a:latin typeface="Cambria Math" panose="02040503050406030204" pitchFamily="18" charset="0"/>
                              <a:ea typeface="Cambria Math" panose="02040503050406030204" pitchFamily="18" charset="0"/>
                            </a:rPr>
                            <m:t>𝑫</m:t>
                          </m:r>
                        </m:e>
                      </m:d>
                      <m:r>
                        <a:rPr lang="en-CA" sz="1100" b="1" i="1" smtClean="0">
                          <a:solidFill>
                            <a:srgbClr val="FF0000"/>
                          </a:solidFill>
                          <a:latin typeface="Cambria Math" panose="02040503050406030204" pitchFamily="18" charset="0"/>
                          <a:ea typeface="Cambria Math" panose="02040503050406030204" pitchFamily="18" charset="0"/>
                        </a:rPr>
                        <m:t>+</m:t>
                      </m:r>
                      <m:r>
                        <a:rPr lang="en-CA" sz="1100" b="1" i="1" smtClean="0">
                          <a:solidFill>
                            <a:srgbClr val="FF0000"/>
                          </a:solidFill>
                          <a:latin typeface="Cambria Math" panose="02040503050406030204" pitchFamily="18" charset="0"/>
                          <a:ea typeface="Cambria Math" panose="02040503050406030204" pitchFamily="18" charset="0"/>
                        </a:rPr>
                        <m:t>𝑨</m:t>
                      </m:r>
                      <m:sSup>
                        <m:sSupPr>
                          <m:ctrlPr>
                            <a:rPr lang="en-CA" sz="1100" b="1" i="1" smtClean="0">
                              <a:solidFill>
                                <a:srgbClr val="FF0000"/>
                              </a:solidFill>
                              <a:latin typeface="Cambria Math" panose="02040503050406030204" pitchFamily="18" charset="0"/>
                              <a:ea typeface="Cambria Math" panose="02040503050406030204" pitchFamily="18" charset="0"/>
                            </a:rPr>
                          </m:ctrlPr>
                        </m:sSupPr>
                        <m:e>
                          <m:r>
                            <a:rPr lang="en-CA" sz="1100" b="1" i="1" smtClean="0">
                              <a:solidFill>
                                <a:srgbClr val="FF0000"/>
                              </a:solidFill>
                              <a:latin typeface="Cambria Math" panose="02040503050406030204" pitchFamily="18" charset="0"/>
                              <a:ea typeface="Cambria Math" panose="02040503050406030204" pitchFamily="18" charset="0"/>
                            </a:rPr>
                            <m:t>𝑹</m:t>
                          </m:r>
                        </m:e>
                        <m:sup>
                          <m:r>
                            <a:rPr lang="en-CA" sz="1100" b="1" i="1" smtClean="0">
                              <a:solidFill>
                                <a:srgbClr val="FF0000"/>
                              </a:solidFill>
                              <a:latin typeface="Cambria Math" panose="02040503050406030204" pitchFamily="18" charset="0"/>
                              <a:ea typeface="Cambria Math" panose="02040503050406030204" pitchFamily="18" charset="0"/>
                            </a:rPr>
                            <m:t>𝟑</m:t>
                          </m:r>
                        </m:sup>
                      </m:sSup>
                      <m:d>
                        <m:dPr>
                          <m:ctrlPr>
                            <a:rPr lang="en-CA" sz="1100" b="1" i="1" smtClean="0">
                              <a:solidFill>
                                <a:srgbClr val="FF0000"/>
                              </a:solidFill>
                              <a:latin typeface="Cambria Math" panose="02040503050406030204" pitchFamily="18" charset="0"/>
                              <a:ea typeface="Cambria Math" panose="02040503050406030204" pitchFamily="18" charset="0"/>
                            </a:rPr>
                          </m:ctrlPr>
                        </m:dPr>
                        <m:e>
                          <m:r>
                            <a:rPr lang="en-CA" sz="1100" b="1" i="1" smtClean="0">
                              <a:solidFill>
                                <a:srgbClr val="FF0000"/>
                              </a:solidFill>
                              <a:latin typeface="Cambria Math" panose="02040503050406030204" pitchFamily="18" charset="0"/>
                              <a:ea typeface="Cambria Math" panose="02040503050406030204" pitchFamily="18" charset="0"/>
                            </a:rPr>
                            <m:t>𝑫</m:t>
                          </m:r>
                          <m:r>
                            <a:rPr lang="en-CA" sz="1100" b="1" i="1" smtClean="0">
                              <a:solidFill>
                                <a:srgbClr val="FF0000"/>
                              </a:solidFill>
                              <a:latin typeface="Cambria Math" panose="02040503050406030204" pitchFamily="18" charset="0"/>
                              <a:ea typeface="Cambria Math" panose="02040503050406030204" pitchFamily="18" charset="0"/>
                            </a:rPr>
                            <m:t>−</m:t>
                          </m:r>
                          <m:f>
                            <m:fPr>
                              <m:ctrlPr>
                                <a:rPr lang="en-CA" sz="1100" b="1" i="1" smtClean="0">
                                  <a:solidFill>
                                    <a:srgbClr val="FF0000"/>
                                  </a:solidFill>
                                  <a:latin typeface="Cambria Math" panose="02040503050406030204" pitchFamily="18" charset="0"/>
                                  <a:ea typeface="Cambria Math" panose="02040503050406030204" pitchFamily="18" charset="0"/>
                                </a:rPr>
                              </m:ctrlPr>
                            </m:fPr>
                            <m:num>
                              <m:r>
                                <a:rPr lang="en-CA" sz="1100" b="1" i="1" smtClean="0">
                                  <a:solidFill>
                                    <a:srgbClr val="FF0000"/>
                                  </a:solidFill>
                                  <a:latin typeface="Cambria Math" panose="02040503050406030204" pitchFamily="18" charset="0"/>
                                  <a:ea typeface="Cambria Math" panose="02040503050406030204" pitchFamily="18" charset="0"/>
                                </a:rPr>
                                <m:t>𝒌</m:t>
                              </m:r>
                              <m:sSup>
                                <m:sSupPr>
                                  <m:ctrlPr>
                                    <a:rPr lang="en-CA" sz="1100" b="1" i="1" smtClean="0">
                                      <a:solidFill>
                                        <a:srgbClr val="FF0000"/>
                                      </a:solidFill>
                                      <a:latin typeface="Cambria Math" panose="02040503050406030204" pitchFamily="18" charset="0"/>
                                      <a:ea typeface="Cambria Math" panose="02040503050406030204" pitchFamily="18" charset="0"/>
                                    </a:rPr>
                                  </m:ctrlPr>
                                </m:sSupPr>
                                <m:e>
                                  <m:r>
                                    <a:rPr lang="en-CA" sz="1100" b="1" i="1" smtClean="0">
                                      <a:solidFill>
                                        <a:srgbClr val="FF0000"/>
                                      </a:solidFill>
                                      <a:latin typeface="Cambria Math" panose="02040503050406030204" pitchFamily="18" charset="0"/>
                                      <a:ea typeface="Cambria Math" panose="02040503050406030204" pitchFamily="18" charset="0"/>
                                    </a:rPr>
                                    <m:t>𝑹</m:t>
                                  </m:r>
                                </m:e>
                                <m:sup>
                                  <m:r>
                                    <a:rPr lang="en-CA" sz="1100" b="1" i="1" smtClean="0">
                                      <a:solidFill>
                                        <a:srgbClr val="FF0000"/>
                                      </a:solidFill>
                                      <a:latin typeface="Cambria Math" panose="02040503050406030204" pitchFamily="18" charset="0"/>
                                      <a:ea typeface="Cambria Math" panose="02040503050406030204" pitchFamily="18" charset="0"/>
                                    </a:rPr>
                                    <m:t>𝟐</m:t>
                                  </m:r>
                                </m:sup>
                              </m:sSup>
                            </m:num>
                            <m:den>
                              <m:r>
                                <a:rPr lang="en-CA" sz="1100" b="1" i="1" smtClean="0">
                                  <a:solidFill>
                                    <a:srgbClr val="FF0000"/>
                                  </a:solidFill>
                                  <a:latin typeface="Cambria Math" panose="02040503050406030204" pitchFamily="18" charset="0"/>
                                  <a:ea typeface="Cambria Math" panose="02040503050406030204" pitchFamily="18" charset="0"/>
                                </a:rPr>
                                <m:t>𝟐𝟓</m:t>
                              </m:r>
                            </m:den>
                          </m:f>
                        </m:e>
                      </m:d>
                    </m:oMath>
                  </m:oMathPara>
                </a14:m>
                <a:endParaRPr lang="en-CA" sz="1100" b="1" dirty="0">
                  <a:ea typeface="Cambria Math" panose="02040503050406030204" pitchFamily="18" charset="0"/>
                </a:endParaRPr>
              </a:p>
              <a:p>
                <a:pPr/>
                <a:br>
                  <a:rPr lang="en-CA" sz="1100" b="0" dirty="0">
                    <a:ea typeface="Cambria Math" panose="02040503050406030204" pitchFamily="18" charset="0"/>
                  </a:rPr>
                </a:br>
                <a14:m>
                  <m:oMathPara xmlns:m="http://schemas.openxmlformats.org/officeDocument/2006/math">
                    <m:oMathParaPr>
                      <m:jc m:val="left"/>
                    </m:oMathParaPr>
                    <m:oMath xmlns:m="http://schemas.openxmlformats.org/officeDocument/2006/math">
                      <m:r>
                        <a:rPr lang="en-CA" sz="1100" b="0" i="1" smtClean="0">
                          <a:latin typeface="Cambria Math" panose="02040503050406030204" pitchFamily="18" charset="0"/>
                          <a:ea typeface="Cambria Math" panose="02040503050406030204" pitchFamily="18" charset="0"/>
                        </a:rPr>
                        <m:t>0=</m:t>
                      </m:r>
                      <m:sSub>
                        <m:sSubPr>
                          <m:ctrlPr>
                            <a:rPr lang="en-CA" sz="1100" i="1">
                              <a:latin typeface="Cambria Math" panose="02040503050406030204" pitchFamily="18" charset="0"/>
                            </a:rPr>
                          </m:ctrlPr>
                        </m:sSubPr>
                        <m:e>
                          <m:r>
                            <a:rPr lang="en-CA" sz="1100" i="1">
                              <a:latin typeface="Cambria Math" panose="02040503050406030204" pitchFamily="18" charset="0"/>
                            </a:rPr>
                            <m:t>𝐶</m:t>
                          </m:r>
                        </m:e>
                        <m:sub>
                          <m:r>
                            <a:rPr lang="en-CA" sz="1100" i="1">
                              <a:latin typeface="Cambria Math" panose="02040503050406030204" pitchFamily="18" charset="0"/>
                            </a:rPr>
                            <m:t>𝑚</m:t>
                          </m:r>
                        </m:sub>
                      </m:sSub>
                      <m:d>
                        <m:dPr>
                          <m:ctrlPr>
                            <a:rPr lang="en-CA" sz="1100" b="0" i="1" smtClean="0">
                              <a:latin typeface="Cambria Math" panose="02040503050406030204" pitchFamily="18" charset="0"/>
                              <a:ea typeface="Cambria Math" panose="02040503050406030204" pitchFamily="18" charset="0"/>
                            </a:rPr>
                          </m:ctrlPr>
                        </m:dPr>
                        <m:e>
                          <m:r>
                            <a:rPr lang="en-CA" sz="1100" b="0" i="1" smtClean="0">
                              <a:latin typeface="Cambria Math" panose="02040503050406030204" pitchFamily="18" charset="0"/>
                              <a:ea typeface="Cambria Math" panose="02040503050406030204" pitchFamily="18" charset="0"/>
                            </a:rPr>
                            <m:t>𝐷</m:t>
                          </m:r>
                          <m:r>
                            <a:rPr lang="en-CA" sz="1100" b="0" i="1" smtClean="0">
                              <a:latin typeface="Cambria Math" panose="02040503050406030204" pitchFamily="18" charset="0"/>
                              <a:ea typeface="Cambria Math" panose="02040503050406030204" pitchFamily="18" charset="0"/>
                            </a:rPr>
                            <m:t>−</m:t>
                          </m:r>
                          <m:f>
                            <m:fPr>
                              <m:ctrlPr>
                                <a:rPr lang="en-CA" sz="1100" b="0" i="1" smtClean="0">
                                  <a:latin typeface="Cambria Math" panose="02040503050406030204" pitchFamily="18" charset="0"/>
                                  <a:ea typeface="Cambria Math" panose="02040503050406030204" pitchFamily="18" charset="0"/>
                                </a:rPr>
                              </m:ctrlPr>
                            </m:fPr>
                            <m:num>
                              <m:r>
                                <a:rPr lang="en-CA" sz="1100" b="0" i="1" smtClean="0">
                                  <a:latin typeface="Cambria Math" panose="02040503050406030204" pitchFamily="18" charset="0"/>
                                  <a:ea typeface="Cambria Math" panose="02040503050406030204" pitchFamily="18" charset="0"/>
                                </a:rPr>
                                <m:t>𝑘</m:t>
                              </m:r>
                              <m:sSup>
                                <m:sSupPr>
                                  <m:ctrlPr>
                                    <a:rPr lang="en-CA" sz="1100" b="0" i="1" smtClean="0">
                                      <a:latin typeface="Cambria Math" panose="02040503050406030204" pitchFamily="18" charset="0"/>
                                      <a:ea typeface="Cambria Math" panose="02040503050406030204" pitchFamily="18" charset="0"/>
                                    </a:rPr>
                                  </m:ctrlPr>
                                </m:sSupPr>
                                <m:e>
                                  <m:r>
                                    <a:rPr lang="en-CA" sz="1100" b="0" i="1" smtClean="0">
                                      <a:latin typeface="Cambria Math" panose="02040503050406030204" pitchFamily="18" charset="0"/>
                                      <a:ea typeface="Cambria Math" panose="02040503050406030204" pitchFamily="18" charset="0"/>
                                    </a:rPr>
                                    <m:t>𝑟</m:t>
                                  </m:r>
                                </m:e>
                                <m:sup>
                                  <m:r>
                                    <a:rPr lang="en-CA" sz="1100" b="0" i="1" smtClean="0">
                                      <a:latin typeface="Cambria Math" panose="02040503050406030204" pitchFamily="18" charset="0"/>
                                      <a:ea typeface="Cambria Math" panose="02040503050406030204" pitchFamily="18" charset="0"/>
                                    </a:rPr>
                                    <m:t>2</m:t>
                                  </m:r>
                                </m:sup>
                              </m:sSup>
                            </m:num>
                            <m:den>
                              <m:r>
                                <a:rPr lang="en-CA" sz="1100" b="0" i="1" smtClean="0">
                                  <a:latin typeface="Cambria Math" panose="02040503050406030204" pitchFamily="18" charset="0"/>
                                  <a:ea typeface="Cambria Math" panose="02040503050406030204" pitchFamily="18" charset="0"/>
                                </a:rPr>
                                <m:t>4</m:t>
                              </m:r>
                            </m:den>
                          </m:f>
                        </m:e>
                      </m:d>
                      <m:r>
                        <a:rPr lang="en-CA" sz="1100" b="0" i="1" smtClean="0">
                          <a:latin typeface="Cambria Math" panose="02040503050406030204" pitchFamily="18" charset="0"/>
                          <a:ea typeface="Cambria Math" panose="02040503050406030204" pitchFamily="18" charset="0"/>
                        </a:rPr>
                        <m:t>−</m:t>
                      </m:r>
                      <m:r>
                        <a:rPr lang="en-CA" sz="1100" b="0" i="1" smtClean="0">
                          <a:latin typeface="Cambria Math" panose="02040503050406030204" pitchFamily="18" charset="0"/>
                          <a:ea typeface="Cambria Math" panose="02040503050406030204" pitchFamily="18" charset="0"/>
                        </a:rPr>
                        <m:t>𝐴</m:t>
                      </m:r>
                      <m:sSup>
                        <m:sSupPr>
                          <m:ctrlPr>
                            <a:rPr lang="en-CA" sz="1100" b="0" i="1" smtClean="0">
                              <a:latin typeface="Cambria Math" panose="02040503050406030204" pitchFamily="18" charset="0"/>
                              <a:ea typeface="Cambria Math" panose="02040503050406030204" pitchFamily="18" charset="0"/>
                            </a:rPr>
                          </m:ctrlPr>
                        </m:sSupPr>
                        <m:e>
                          <m:r>
                            <a:rPr lang="en-CA" sz="1100" b="0" i="1" smtClean="0">
                              <a:latin typeface="Cambria Math" panose="02040503050406030204" pitchFamily="18" charset="0"/>
                              <a:ea typeface="Cambria Math" panose="02040503050406030204" pitchFamily="18" charset="0"/>
                            </a:rPr>
                            <m:t>𝑟</m:t>
                          </m:r>
                        </m:e>
                        <m:sup>
                          <m:r>
                            <a:rPr lang="en-CA" sz="1100" b="0" i="1" smtClean="0">
                              <a:latin typeface="Cambria Math" panose="02040503050406030204" pitchFamily="18" charset="0"/>
                              <a:ea typeface="Cambria Math" panose="02040503050406030204" pitchFamily="18" charset="0"/>
                            </a:rPr>
                            <m:t>3</m:t>
                          </m:r>
                        </m:sup>
                      </m:sSup>
                      <m:d>
                        <m:dPr>
                          <m:ctrlPr>
                            <a:rPr lang="en-CA" sz="1100" b="0" i="1" smtClean="0">
                              <a:latin typeface="Cambria Math" panose="02040503050406030204" pitchFamily="18" charset="0"/>
                              <a:ea typeface="Cambria Math" panose="02040503050406030204" pitchFamily="18" charset="0"/>
                            </a:rPr>
                          </m:ctrlPr>
                        </m:dPr>
                        <m:e>
                          <m:r>
                            <a:rPr lang="en-CA" sz="1100" b="0" i="1" smtClean="0">
                              <a:latin typeface="Cambria Math" panose="02040503050406030204" pitchFamily="18" charset="0"/>
                              <a:ea typeface="Cambria Math" panose="02040503050406030204" pitchFamily="18" charset="0"/>
                            </a:rPr>
                            <m:t>𝐷</m:t>
                          </m:r>
                          <m:r>
                            <a:rPr lang="en-CA" sz="1100" b="0" i="1" smtClean="0">
                              <a:latin typeface="Cambria Math" panose="02040503050406030204" pitchFamily="18" charset="0"/>
                              <a:ea typeface="Cambria Math" panose="02040503050406030204" pitchFamily="18" charset="0"/>
                            </a:rPr>
                            <m:t>−</m:t>
                          </m:r>
                          <m:f>
                            <m:fPr>
                              <m:ctrlPr>
                                <a:rPr lang="en-CA" sz="1100" b="0" i="1" smtClean="0">
                                  <a:latin typeface="Cambria Math" panose="02040503050406030204" pitchFamily="18" charset="0"/>
                                  <a:ea typeface="Cambria Math" panose="02040503050406030204" pitchFamily="18" charset="0"/>
                                </a:rPr>
                              </m:ctrlPr>
                            </m:fPr>
                            <m:num>
                              <m:r>
                                <a:rPr lang="en-CA" sz="1100" b="0" i="1" smtClean="0">
                                  <a:latin typeface="Cambria Math" panose="02040503050406030204" pitchFamily="18" charset="0"/>
                                  <a:ea typeface="Cambria Math" panose="02040503050406030204" pitchFamily="18" charset="0"/>
                                </a:rPr>
                                <m:t>𝑘</m:t>
                              </m:r>
                              <m:sSup>
                                <m:sSupPr>
                                  <m:ctrlPr>
                                    <a:rPr lang="en-CA" sz="1100" b="0" i="1" smtClean="0">
                                      <a:latin typeface="Cambria Math" panose="02040503050406030204" pitchFamily="18" charset="0"/>
                                      <a:ea typeface="Cambria Math" panose="02040503050406030204" pitchFamily="18" charset="0"/>
                                    </a:rPr>
                                  </m:ctrlPr>
                                </m:sSupPr>
                                <m:e>
                                  <m:r>
                                    <a:rPr lang="en-CA" sz="1100" b="0" i="1" smtClean="0">
                                      <a:latin typeface="Cambria Math" panose="02040503050406030204" pitchFamily="18" charset="0"/>
                                      <a:ea typeface="Cambria Math" panose="02040503050406030204" pitchFamily="18" charset="0"/>
                                    </a:rPr>
                                    <m:t>𝑟</m:t>
                                  </m:r>
                                </m:e>
                                <m:sup>
                                  <m:r>
                                    <a:rPr lang="en-CA" sz="1100" b="0" i="1" smtClean="0">
                                      <a:latin typeface="Cambria Math" panose="02040503050406030204" pitchFamily="18" charset="0"/>
                                      <a:ea typeface="Cambria Math" panose="02040503050406030204" pitchFamily="18" charset="0"/>
                                    </a:rPr>
                                    <m:t>2</m:t>
                                  </m:r>
                                </m:sup>
                              </m:sSup>
                            </m:num>
                            <m:den>
                              <m:r>
                                <a:rPr lang="en-CA" sz="1100" b="0" i="1" smtClean="0">
                                  <a:latin typeface="Cambria Math" panose="02040503050406030204" pitchFamily="18" charset="0"/>
                                  <a:ea typeface="Cambria Math" panose="02040503050406030204" pitchFamily="18" charset="0"/>
                                </a:rPr>
                                <m:t>25</m:t>
                              </m:r>
                            </m:den>
                          </m:f>
                        </m:e>
                      </m:d>
                      <m:r>
                        <a:rPr lang="en-CA" sz="1100" b="0" i="1" smtClean="0">
                          <a:latin typeface="Cambria Math" panose="02040503050406030204" pitchFamily="18" charset="0"/>
                          <a:ea typeface="Cambria Math" panose="02040503050406030204" pitchFamily="18" charset="0"/>
                        </a:rPr>
                        <m:t>+</m:t>
                      </m:r>
                      <m:r>
                        <a:rPr lang="en-CA" sz="1100" b="0" i="1" smtClean="0">
                          <a:latin typeface="Cambria Math" panose="02040503050406030204" pitchFamily="18" charset="0"/>
                          <a:ea typeface="Cambria Math" panose="02040503050406030204" pitchFamily="18" charset="0"/>
                        </a:rPr>
                        <m:t>𝛽</m:t>
                      </m:r>
                      <m:r>
                        <a:rPr lang="en-CA" sz="1100" b="0" i="1" smtClean="0">
                          <a:latin typeface="Cambria Math" panose="02040503050406030204" pitchFamily="18" charset="0"/>
                          <a:ea typeface="Cambria Math" panose="02040503050406030204" pitchFamily="18" charset="0"/>
                        </a:rPr>
                        <m:t>2</m:t>
                      </m:r>
                    </m:oMath>
                  </m:oMathPara>
                </a14:m>
                <a:endParaRPr lang="en-CA" sz="1100" b="0" dirty="0">
                  <a:ea typeface="Cambria Math" panose="02040503050406030204" pitchFamily="18" charset="0"/>
                </a:endParaRPr>
              </a:p>
              <a:p>
                <a:pPr/>
                <a:br>
                  <a:rPr lang="en-CA" sz="1100" b="0" dirty="0">
                    <a:ea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CA" sz="1100" i="1" smtClean="0">
                              <a:solidFill>
                                <a:srgbClr val="FF0000"/>
                              </a:solidFill>
                              <a:latin typeface="Cambria Math" panose="02040503050406030204" pitchFamily="18" charset="0"/>
                            </a:rPr>
                          </m:ctrlPr>
                        </m:sSubPr>
                        <m:e>
                          <m:r>
                            <a:rPr lang="en-CA" sz="1100" i="1">
                              <a:solidFill>
                                <a:srgbClr val="FF0000"/>
                              </a:solidFill>
                              <a:latin typeface="Cambria Math" panose="02040503050406030204" pitchFamily="18" charset="0"/>
                            </a:rPr>
                            <m:t>𝐶</m:t>
                          </m:r>
                        </m:e>
                        <m:sub>
                          <m:r>
                            <a:rPr lang="en-CA" sz="1100" i="1">
                              <a:solidFill>
                                <a:srgbClr val="FF0000"/>
                              </a:solidFill>
                              <a:latin typeface="Cambria Math" panose="02040503050406030204" pitchFamily="18" charset="0"/>
                            </a:rPr>
                            <m:t>𝑚</m:t>
                          </m:r>
                        </m:sub>
                      </m:sSub>
                      <m:r>
                        <a:rPr lang="en-CA" sz="1100" b="1" i="1" smtClean="0">
                          <a:solidFill>
                            <a:srgbClr val="FF0000"/>
                          </a:solidFill>
                          <a:latin typeface="Cambria Math" panose="02040503050406030204" pitchFamily="18" charset="0"/>
                          <a:ea typeface="Cambria Math" panose="02040503050406030204" pitchFamily="18" charset="0"/>
                        </a:rPr>
                        <m:t>= </m:t>
                      </m:r>
                      <m:f>
                        <m:fPr>
                          <m:ctrlPr>
                            <a:rPr lang="en-CA" sz="1100" b="1" i="1" smtClean="0">
                              <a:solidFill>
                                <a:srgbClr val="FF0000"/>
                              </a:solidFill>
                              <a:latin typeface="Cambria Math" panose="02040503050406030204" pitchFamily="18" charset="0"/>
                              <a:ea typeface="Cambria Math" panose="02040503050406030204" pitchFamily="18" charset="0"/>
                            </a:rPr>
                          </m:ctrlPr>
                        </m:fPr>
                        <m:num>
                          <m:r>
                            <a:rPr lang="en-CA" sz="1100" b="1" i="1" smtClean="0">
                              <a:solidFill>
                                <a:srgbClr val="FF0000"/>
                              </a:solidFill>
                              <a:latin typeface="Cambria Math" panose="02040503050406030204" pitchFamily="18" charset="0"/>
                              <a:ea typeface="Cambria Math" panose="02040503050406030204" pitchFamily="18" charset="0"/>
                            </a:rPr>
                            <m:t>𝟏</m:t>
                          </m:r>
                        </m:num>
                        <m:den>
                          <m:r>
                            <a:rPr lang="en-CA" sz="1100" b="1" i="1" smtClean="0">
                              <a:solidFill>
                                <a:srgbClr val="FF0000"/>
                              </a:solidFill>
                              <a:latin typeface="Cambria Math" panose="02040503050406030204" pitchFamily="18" charset="0"/>
                              <a:ea typeface="Cambria Math" panose="02040503050406030204" pitchFamily="18" charset="0"/>
                            </a:rPr>
                            <m:t>𝑫</m:t>
                          </m:r>
                          <m:r>
                            <a:rPr lang="en-CA" sz="1100" b="1" i="1" smtClean="0">
                              <a:solidFill>
                                <a:srgbClr val="FF0000"/>
                              </a:solidFill>
                              <a:latin typeface="Cambria Math" panose="02040503050406030204" pitchFamily="18" charset="0"/>
                              <a:ea typeface="Cambria Math" panose="02040503050406030204" pitchFamily="18" charset="0"/>
                            </a:rPr>
                            <m:t>−</m:t>
                          </m:r>
                          <m:f>
                            <m:fPr>
                              <m:ctrlPr>
                                <a:rPr lang="en-CA" sz="1100" b="1" i="1" smtClean="0">
                                  <a:solidFill>
                                    <a:srgbClr val="FF0000"/>
                                  </a:solidFill>
                                  <a:latin typeface="Cambria Math" panose="02040503050406030204" pitchFamily="18" charset="0"/>
                                  <a:ea typeface="Cambria Math" panose="02040503050406030204" pitchFamily="18" charset="0"/>
                                </a:rPr>
                              </m:ctrlPr>
                            </m:fPr>
                            <m:num>
                              <m:r>
                                <a:rPr lang="en-CA" sz="1100" b="1" i="1" smtClean="0">
                                  <a:solidFill>
                                    <a:srgbClr val="FF0000"/>
                                  </a:solidFill>
                                  <a:latin typeface="Cambria Math" panose="02040503050406030204" pitchFamily="18" charset="0"/>
                                  <a:ea typeface="Cambria Math" panose="02040503050406030204" pitchFamily="18" charset="0"/>
                                </a:rPr>
                                <m:t>𝒌</m:t>
                              </m:r>
                              <m:sSup>
                                <m:sSupPr>
                                  <m:ctrlPr>
                                    <a:rPr lang="en-CA" sz="1100" b="1" i="1" smtClean="0">
                                      <a:solidFill>
                                        <a:srgbClr val="FF0000"/>
                                      </a:solidFill>
                                      <a:latin typeface="Cambria Math" panose="02040503050406030204" pitchFamily="18" charset="0"/>
                                      <a:ea typeface="Cambria Math" panose="02040503050406030204" pitchFamily="18" charset="0"/>
                                    </a:rPr>
                                  </m:ctrlPr>
                                </m:sSupPr>
                                <m:e>
                                  <m:r>
                                    <a:rPr lang="en-CA" sz="1100" b="1" i="1" smtClean="0">
                                      <a:solidFill>
                                        <a:srgbClr val="FF0000"/>
                                      </a:solidFill>
                                      <a:latin typeface="Cambria Math" panose="02040503050406030204" pitchFamily="18" charset="0"/>
                                      <a:ea typeface="Cambria Math" panose="02040503050406030204" pitchFamily="18" charset="0"/>
                                    </a:rPr>
                                    <m:t>𝒓</m:t>
                                  </m:r>
                                </m:e>
                                <m:sup>
                                  <m:r>
                                    <a:rPr lang="en-CA" sz="1100" b="1" i="1" smtClean="0">
                                      <a:solidFill>
                                        <a:srgbClr val="FF0000"/>
                                      </a:solidFill>
                                      <a:latin typeface="Cambria Math" panose="02040503050406030204" pitchFamily="18" charset="0"/>
                                      <a:ea typeface="Cambria Math" panose="02040503050406030204" pitchFamily="18" charset="0"/>
                                    </a:rPr>
                                    <m:t>𝟐</m:t>
                                  </m:r>
                                </m:sup>
                              </m:sSup>
                            </m:num>
                            <m:den>
                              <m:r>
                                <a:rPr lang="en-CA" sz="1100" b="1" i="1" smtClean="0">
                                  <a:solidFill>
                                    <a:srgbClr val="FF0000"/>
                                  </a:solidFill>
                                  <a:latin typeface="Cambria Math" panose="02040503050406030204" pitchFamily="18" charset="0"/>
                                  <a:ea typeface="Cambria Math" panose="02040503050406030204" pitchFamily="18" charset="0"/>
                                </a:rPr>
                                <m:t>𝟒</m:t>
                              </m:r>
                            </m:den>
                          </m:f>
                        </m:den>
                      </m:f>
                      <m:r>
                        <a:rPr lang="en-CA" sz="1100" b="1" i="1" smtClean="0">
                          <a:solidFill>
                            <a:srgbClr val="FF0000"/>
                          </a:solidFill>
                          <a:latin typeface="Cambria Math" panose="02040503050406030204" pitchFamily="18" charset="0"/>
                          <a:ea typeface="Cambria Math" panose="02040503050406030204" pitchFamily="18" charset="0"/>
                        </a:rPr>
                        <m:t>(</m:t>
                      </m:r>
                      <m:r>
                        <a:rPr lang="en-CA" sz="1100" b="1" i="1" smtClean="0">
                          <a:solidFill>
                            <a:srgbClr val="FF0000"/>
                          </a:solidFill>
                          <a:latin typeface="Cambria Math" panose="02040503050406030204" pitchFamily="18" charset="0"/>
                          <a:ea typeface="Cambria Math" panose="02040503050406030204" pitchFamily="18" charset="0"/>
                        </a:rPr>
                        <m:t>𝑨</m:t>
                      </m:r>
                      <m:sSup>
                        <m:sSupPr>
                          <m:ctrlPr>
                            <a:rPr lang="en-CA" sz="1100" b="1" i="1" smtClean="0">
                              <a:solidFill>
                                <a:srgbClr val="FF0000"/>
                              </a:solidFill>
                              <a:latin typeface="Cambria Math" panose="02040503050406030204" pitchFamily="18" charset="0"/>
                              <a:ea typeface="Cambria Math" panose="02040503050406030204" pitchFamily="18" charset="0"/>
                            </a:rPr>
                          </m:ctrlPr>
                        </m:sSupPr>
                        <m:e>
                          <m:r>
                            <a:rPr lang="en-CA" sz="1100" b="1" i="1" smtClean="0">
                              <a:solidFill>
                                <a:srgbClr val="FF0000"/>
                              </a:solidFill>
                              <a:latin typeface="Cambria Math" panose="02040503050406030204" pitchFamily="18" charset="0"/>
                              <a:ea typeface="Cambria Math" panose="02040503050406030204" pitchFamily="18" charset="0"/>
                            </a:rPr>
                            <m:t>𝒓</m:t>
                          </m:r>
                        </m:e>
                        <m:sup>
                          <m:r>
                            <a:rPr lang="en-CA" sz="1100" b="1" i="1" smtClean="0">
                              <a:solidFill>
                                <a:srgbClr val="FF0000"/>
                              </a:solidFill>
                              <a:latin typeface="Cambria Math" panose="02040503050406030204" pitchFamily="18" charset="0"/>
                              <a:ea typeface="Cambria Math" panose="02040503050406030204" pitchFamily="18" charset="0"/>
                            </a:rPr>
                            <m:t>𝟑</m:t>
                          </m:r>
                        </m:sup>
                      </m:sSup>
                      <m:d>
                        <m:dPr>
                          <m:ctrlPr>
                            <a:rPr lang="en-CA" sz="1100" b="1" i="1" smtClean="0">
                              <a:solidFill>
                                <a:srgbClr val="FF0000"/>
                              </a:solidFill>
                              <a:latin typeface="Cambria Math" panose="02040503050406030204" pitchFamily="18" charset="0"/>
                              <a:ea typeface="Cambria Math" panose="02040503050406030204" pitchFamily="18" charset="0"/>
                            </a:rPr>
                          </m:ctrlPr>
                        </m:dPr>
                        <m:e>
                          <m:r>
                            <a:rPr lang="en-CA" sz="1100" b="1" i="1" smtClean="0">
                              <a:solidFill>
                                <a:srgbClr val="FF0000"/>
                              </a:solidFill>
                              <a:latin typeface="Cambria Math" panose="02040503050406030204" pitchFamily="18" charset="0"/>
                              <a:ea typeface="Cambria Math" panose="02040503050406030204" pitchFamily="18" charset="0"/>
                            </a:rPr>
                            <m:t>𝑫</m:t>
                          </m:r>
                          <m:r>
                            <a:rPr lang="en-CA" sz="1100" b="1" i="1" smtClean="0">
                              <a:solidFill>
                                <a:srgbClr val="FF0000"/>
                              </a:solidFill>
                              <a:latin typeface="Cambria Math" panose="02040503050406030204" pitchFamily="18" charset="0"/>
                              <a:ea typeface="Cambria Math" panose="02040503050406030204" pitchFamily="18" charset="0"/>
                            </a:rPr>
                            <m:t>−</m:t>
                          </m:r>
                          <m:f>
                            <m:fPr>
                              <m:ctrlPr>
                                <a:rPr lang="en-CA" sz="1100" b="1" i="1" smtClean="0">
                                  <a:solidFill>
                                    <a:srgbClr val="FF0000"/>
                                  </a:solidFill>
                                  <a:latin typeface="Cambria Math" panose="02040503050406030204" pitchFamily="18" charset="0"/>
                                  <a:ea typeface="Cambria Math" panose="02040503050406030204" pitchFamily="18" charset="0"/>
                                </a:rPr>
                              </m:ctrlPr>
                            </m:fPr>
                            <m:num>
                              <m:r>
                                <a:rPr lang="en-CA" sz="1100" b="1" i="1" smtClean="0">
                                  <a:solidFill>
                                    <a:srgbClr val="FF0000"/>
                                  </a:solidFill>
                                  <a:latin typeface="Cambria Math" panose="02040503050406030204" pitchFamily="18" charset="0"/>
                                  <a:ea typeface="Cambria Math" panose="02040503050406030204" pitchFamily="18" charset="0"/>
                                </a:rPr>
                                <m:t>𝒌</m:t>
                              </m:r>
                              <m:sSup>
                                <m:sSupPr>
                                  <m:ctrlPr>
                                    <a:rPr lang="en-CA" sz="1100" b="1" i="1" smtClean="0">
                                      <a:solidFill>
                                        <a:srgbClr val="FF0000"/>
                                      </a:solidFill>
                                      <a:latin typeface="Cambria Math" panose="02040503050406030204" pitchFamily="18" charset="0"/>
                                      <a:ea typeface="Cambria Math" panose="02040503050406030204" pitchFamily="18" charset="0"/>
                                    </a:rPr>
                                  </m:ctrlPr>
                                </m:sSupPr>
                                <m:e>
                                  <m:r>
                                    <a:rPr lang="en-CA" sz="1100" b="1" i="1" smtClean="0">
                                      <a:solidFill>
                                        <a:srgbClr val="FF0000"/>
                                      </a:solidFill>
                                      <a:latin typeface="Cambria Math" panose="02040503050406030204" pitchFamily="18" charset="0"/>
                                      <a:ea typeface="Cambria Math" panose="02040503050406030204" pitchFamily="18" charset="0"/>
                                    </a:rPr>
                                    <m:t>𝒓</m:t>
                                  </m:r>
                                </m:e>
                                <m:sup>
                                  <m:r>
                                    <a:rPr lang="en-CA" sz="1100" b="1" i="1" smtClean="0">
                                      <a:solidFill>
                                        <a:srgbClr val="FF0000"/>
                                      </a:solidFill>
                                      <a:latin typeface="Cambria Math" panose="02040503050406030204" pitchFamily="18" charset="0"/>
                                      <a:ea typeface="Cambria Math" panose="02040503050406030204" pitchFamily="18" charset="0"/>
                                    </a:rPr>
                                    <m:t>𝟐</m:t>
                                  </m:r>
                                </m:sup>
                              </m:sSup>
                            </m:num>
                            <m:den>
                              <m:r>
                                <a:rPr lang="en-CA" sz="1100" b="1" i="1" smtClean="0">
                                  <a:solidFill>
                                    <a:srgbClr val="FF0000"/>
                                  </a:solidFill>
                                  <a:latin typeface="Cambria Math" panose="02040503050406030204" pitchFamily="18" charset="0"/>
                                  <a:ea typeface="Cambria Math" panose="02040503050406030204" pitchFamily="18" charset="0"/>
                                </a:rPr>
                                <m:t>𝟐𝟓</m:t>
                              </m:r>
                            </m:den>
                          </m:f>
                        </m:e>
                      </m:d>
                      <m:r>
                        <a:rPr lang="en-CA" sz="1100" b="1" i="1" smtClean="0">
                          <a:solidFill>
                            <a:srgbClr val="FF0000"/>
                          </a:solidFill>
                          <a:latin typeface="Cambria Math" panose="02040503050406030204" pitchFamily="18" charset="0"/>
                          <a:ea typeface="Cambria Math" panose="02040503050406030204" pitchFamily="18" charset="0"/>
                        </a:rPr>
                        <m:t>−</m:t>
                      </m:r>
                      <m:r>
                        <a:rPr lang="en-CA" sz="1100" b="1" i="1" smtClean="0">
                          <a:solidFill>
                            <a:srgbClr val="FF0000"/>
                          </a:solidFill>
                          <a:latin typeface="Cambria Math" panose="02040503050406030204" pitchFamily="18" charset="0"/>
                          <a:ea typeface="Cambria Math" panose="02040503050406030204" pitchFamily="18" charset="0"/>
                        </a:rPr>
                        <m:t>𝜷</m:t>
                      </m:r>
                      <m:r>
                        <a:rPr lang="en-CA" sz="1100" b="1" i="1" smtClean="0">
                          <a:solidFill>
                            <a:srgbClr val="FF0000"/>
                          </a:solidFill>
                          <a:latin typeface="Cambria Math" panose="02040503050406030204" pitchFamily="18" charset="0"/>
                          <a:ea typeface="Cambria Math" panose="02040503050406030204" pitchFamily="18" charset="0"/>
                        </a:rPr>
                        <m:t>𝟐</m:t>
                      </m:r>
                      <m:r>
                        <a:rPr lang="en-CA" sz="1100" b="1" i="1" smtClean="0">
                          <a:solidFill>
                            <a:srgbClr val="FF0000"/>
                          </a:solidFill>
                          <a:latin typeface="Cambria Math" panose="02040503050406030204" pitchFamily="18" charset="0"/>
                          <a:ea typeface="Cambria Math" panose="02040503050406030204" pitchFamily="18" charset="0"/>
                        </a:rPr>
                        <m:t>)</m:t>
                      </m:r>
                    </m:oMath>
                  </m:oMathPara>
                </a14:m>
                <a:endParaRPr lang="en-CA" sz="1100" b="1" dirty="0">
                  <a:solidFill>
                    <a:srgbClr val="FF0000"/>
                  </a:solidFill>
                  <a:ea typeface="Cambria Math" panose="02040503050406030204" pitchFamily="18" charset="0"/>
                </a:endParaRPr>
              </a:p>
              <a:p>
                <a:endParaRPr lang="en-CA" sz="1100" dirty="0">
                  <a:ea typeface="Cambria Math" panose="02040503050406030204" pitchFamily="18" charset="0"/>
                </a:endParaRPr>
              </a:p>
              <a:p>
                <a:br>
                  <a:rPr lang="en-CA" sz="1100" b="0" dirty="0">
                    <a:ea typeface="Cambria Math" panose="02040503050406030204" pitchFamily="18" charset="0"/>
                  </a:rPr>
                </a:br>
                <a:br>
                  <a:rPr lang="en-CA" sz="1100" b="0" dirty="0">
                    <a:ea typeface="Cambria Math" panose="02040503050406030204" pitchFamily="18" charset="0"/>
                  </a:rPr>
                </a:br>
                <a:endParaRPr lang="en-CA" sz="1100" b="0" dirty="0">
                  <a:ea typeface="Cambria Math" panose="02040503050406030204" pitchFamily="18" charset="0"/>
                </a:endParaRPr>
              </a:p>
            </p:txBody>
          </p:sp>
        </mc:Choice>
        <mc:Fallback>
          <p:sp>
            <p:nvSpPr>
              <p:cNvPr id="12" name="TextBox 11">
                <a:extLst>
                  <a:ext uri="{FF2B5EF4-FFF2-40B4-BE49-F238E27FC236}">
                    <a16:creationId xmlns:a16="http://schemas.microsoft.com/office/drawing/2014/main" id="{B8906F42-BBD5-0EC4-176F-EBC6286F9C86}"/>
                  </a:ext>
                </a:extLst>
              </p:cNvPr>
              <p:cNvSpPr txBox="1">
                <a:spLocks noRot="1" noChangeAspect="1" noMove="1" noResize="1" noEditPoints="1" noAdjustHandles="1" noChangeArrowheads="1" noChangeShapeType="1" noTextEdit="1"/>
              </p:cNvSpPr>
              <p:nvPr/>
            </p:nvSpPr>
            <p:spPr>
              <a:xfrm>
                <a:off x="7762764" y="2290760"/>
                <a:ext cx="4299180" cy="3133743"/>
              </a:xfrm>
              <a:prstGeom prst="rect">
                <a:avLst/>
              </a:prstGeom>
              <a:blipFill>
                <a:blip r:embed="rId5"/>
                <a:stretch>
                  <a:fillRect l="-1558"/>
                </a:stretch>
              </a:blipFill>
            </p:spPr>
            <p:txBody>
              <a:bodyPr/>
              <a:lstStyle/>
              <a:p>
                <a:r>
                  <a:rPr lang="en-CA">
                    <a:noFill/>
                  </a:rPr>
                  <a:t> </a:t>
                </a:r>
              </a:p>
            </p:txBody>
          </p:sp>
        </mc:Fallback>
      </mc:AlternateContent>
      <p:sp>
        <p:nvSpPr>
          <p:cNvPr id="13" name="Rectangle 12">
            <a:extLst>
              <a:ext uri="{FF2B5EF4-FFF2-40B4-BE49-F238E27FC236}">
                <a16:creationId xmlns:a16="http://schemas.microsoft.com/office/drawing/2014/main" id="{628FC0DC-3A17-84A7-7BE6-2F9D6D928278}"/>
              </a:ext>
            </a:extLst>
          </p:cNvPr>
          <p:cNvSpPr/>
          <p:nvPr/>
        </p:nvSpPr>
        <p:spPr>
          <a:xfrm>
            <a:off x="7301758" y="1982260"/>
            <a:ext cx="3430134" cy="289348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TextBox 16">
            <a:extLst>
              <a:ext uri="{FF2B5EF4-FFF2-40B4-BE49-F238E27FC236}">
                <a16:creationId xmlns:a16="http://schemas.microsoft.com/office/drawing/2014/main" id="{8D92BF0F-CC40-D461-85A3-0C0B537E07F4}"/>
              </a:ext>
            </a:extLst>
          </p:cNvPr>
          <p:cNvSpPr txBox="1"/>
          <p:nvPr/>
        </p:nvSpPr>
        <p:spPr>
          <a:xfrm>
            <a:off x="8066760" y="1982260"/>
            <a:ext cx="6256214" cy="261610"/>
          </a:xfrm>
          <a:prstGeom prst="rect">
            <a:avLst/>
          </a:prstGeom>
          <a:noFill/>
        </p:spPr>
        <p:txBody>
          <a:bodyPr wrap="square">
            <a:spAutoFit/>
          </a:bodyPr>
          <a:lstStyle/>
          <a:p>
            <a:r>
              <a:rPr lang="en-CA" sz="1100" b="1"/>
              <a:t>Applying Boundary Conditions</a:t>
            </a:r>
            <a:endParaRPr lang="en-CA" sz="1100"/>
          </a:p>
        </p:txBody>
      </p:sp>
      <p:sp>
        <p:nvSpPr>
          <p:cNvPr id="3" name="Slide Number Placeholder 2">
            <a:extLst>
              <a:ext uri="{FF2B5EF4-FFF2-40B4-BE49-F238E27FC236}">
                <a16:creationId xmlns:a16="http://schemas.microsoft.com/office/drawing/2014/main" id="{E70A942C-E371-EDEC-5D21-9C7FC91ABFF0}"/>
              </a:ext>
            </a:extLst>
          </p:cNvPr>
          <p:cNvSpPr>
            <a:spLocks noGrp="1"/>
          </p:cNvSpPr>
          <p:nvPr>
            <p:ph type="sldNum" sz="quarter" idx="12"/>
          </p:nvPr>
        </p:nvSpPr>
        <p:spPr/>
        <p:txBody>
          <a:bodyPr/>
          <a:lstStyle/>
          <a:p>
            <a:r>
              <a:rPr lang="en-CA" dirty="0"/>
              <a:t>6</a:t>
            </a:r>
          </a:p>
        </p:txBody>
      </p:sp>
    </p:spTree>
    <p:extLst>
      <p:ext uri="{BB962C8B-B14F-4D97-AF65-F5344CB8AC3E}">
        <p14:creationId xmlns:p14="http://schemas.microsoft.com/office/powerpoint/2010/main" val="1053659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F90E8-BABD-6A2F-5432-433899954532}"/>
            </a:ext>
          </a:extLst>
        </p:cNvPr>
        <p:cNvGrpSpPr/>
        <p:nvPr/>
      </p:nvGrpSpPr>
      <p:grpSpPr>
        <a:xfrm>
          <a:off x="0" y="0"/>
          <a:ext cx="0" cy="0"/>
          <a:chOff x="0" y="0"/>
          <a:chExt cx="0" cy="0"/>
        </a:xfrm>
      </p:grpSpPr>
      <p:sp>
        <p:nvSpPr>
          <p:cNvPr id="28" name="Title 1">
            <a:extLst>
              <a:ext uri="{FF2B5EF4-FFF2-40B4-BE49-F238E27FC236}">
                <a16:creationId xmlns:a16="http://schemas.microsoft.com/office/drawing/2014/main" id="{9D2674A9-D9F6-03B0-06FB-7B026281E8EA}"/>
              </a:ext>
            </a:extLst>
          </p:cNvPr>
          <p:cNvSpPr txBox="1">
            <a:spLocks/>
          </p:cNvSpPr>
          <p:nvPr/>
        </p:nvSpPr>
        <p:spPr>
          <a:xfrm>
            <a:off x="323850" y="37354"/>
            <a:ext cx="12192000" cy="11457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Bell Gothic Std Black" panose="020B0706020202040204" pitchFamily="34" charset="0"/>
                <a:ea typeface="CMU Sans Serif" panose="02000603000000000000" pitchFamily="2" charset="0"/>
                <a:cs typeface="CMU Sans Serif" panose="02000603000000000000" pitchFamily="2" charset="0"/>
              </a:rPr>
              <a:t>B. CONVERGENCE ANALYSIS – </a:t>
            </a:r>
            <a:r>
              <a:rPr lang="en-US" sz="2400" b="1" dirty="0">
                <a:latin typeface="Bell Gothic Std Black" panose="020B0706020202040204" pitchFamily="34" charset="0"/>
                <a:ea typeface="CMU Sans Serif" panose="02000603000000000000" pitchFamily="2" charset="0"/>
                <a:cs typeface="CMU Sans Serif" panose="02000603000000000000" pitchFamily="2" charset="0"/>
              </a:rPr>
              <a:t>Method of Manufactured Solutions (MMS)</a:t>
            </a:r>
            <a:endParaRPr lang="en-US" sz="2800" b="1" dirty="0">
              <a:latin typeface="Bell Gothic Std Black" panose="020B0706020202040204" pitchFamily="34" charset="0"/>
              <a:ea typeface="CMU Sans Serif" panose="02000603000000000000" pitchFamily="2" charset="0"/>
              <a:cs typeface="CMU Sans Serif" panose="02000603000000000000" pitchFamily="2" charset="0"/>
            </a:endParaRPr>
          </a:p>
        </p:txBody>
      </p:sp>
      <p:pic>
        <p:nvPicPr>
          <p:cNvPr id="4" name="Picture 3" descr="A logo with a bee in a gear&#10;&#10;Description automatically generated">
            <a:extLst>
              <a:ext uri="{FF2B5EF4-FFF2-40B4-BE49-F238E27FC236}">
                <a16:creationId xmlns:a16="http://schemas.microsoft.com/office/drawing/2014/main" id="{3F759B1C-A92C-926E-7672-ED6327A028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5" y="5877671"/>
            <a:ext cx="924485" cy="942975"/>
          </a:xfrm>
          <a:prstGeom prst="rect">
            <a:avLst/>
          </a:prstGeom>
        </p:spPr>
      </p:pic>
      <p:sp>
        <p:nvSpPr>
          <p:cNvPr id="10" name="TextBox 9">
            <a:extLst>
              <a:ext uri="{FF2B5EF4-FFF2-40B4-BE49-F238E27FC236}">
                <a16:creationId xmlns:a16="http://schemas.microsoft.com/office/drawing/2014/main" id="{5F424CBA-9A46-B1C8-9BAB-61894CA25C7D}"/>
              </a:ext>
            </a:extLst>
          </p:cNvPr>
          <p:cNvSpPr txBox="1"/>
          <p:nvPr/>
        </p:nvSpPr>
        <p:spPr>
          <a:xfrm>
            <a:off x="323850" y="1074014"/>
            <a:ext cx="6256214" cy="369332"/>
          </a:xfrm>
          <a:prstGeom prst="rect">
            <a:avLst/>
          </a:prstGeom>
          <a:noFill/>
        </p:spPr>
        <p:txBody>
          <a:bodyPr wrap="square">
            <a:spAutoFit/>
          </a:bodyPr>
          <a:lstStyle/>
          <a:p>
            <a:r>
              <a:rPr lang="en-CA" b="1" i="1" dirty="0">
                <a:latin typeface="Aptos" panose="020B0004020202020204" pitchFamily="34" charset="0"/>
              </a:rPr>
              <a:t>c. Results and observations</a:t>
            </a:r>
          </a:p>
        </p:txBody>
      </p:sp>
      <p:grpSp>
        <p:nvGrpSpPr>
          <p:cNvPr id="8" name="Group 7">
            <a:extLst>
              <a:ext uri="{FF2B5EF4-FFF2-40B4-BE49-F238E27FC236}">
                <a16:creationId xmlns:a16="http://schemas.microsoft.com/office/drawing/2014/main" id="{237D6AA9-753B-E86F-0529-6A43D7D9EC1F}"/>
              </a:ext>
            </a:extLst>
          </p:cNvPr>
          <p:cNvGrpSpPr/>
          <p:nvPr/>
        </p:nvGrpSpPr>
        <p:grpSpPr>
          <a:xfrm>
            <a:off x="2123924" y="3287653"/>
            <a:ext cx="7944151" cy="3251260"/>
            <a:chOff x="2031224" y="3196910"/>
            <a:chExt cx="7837859" cy="3199411"/>
          </a:xfrm>
        </p:grpSpPr>
        <p:pic>
          <p:nvPicPr>
            <p:cNvPr id="13" name="Picture 12" descr="A graph of a function of size&#10;&#10;Description automatically generated with medium confidence">
              <a:extLst>
                <a:ext uri="{FF2B5EF4-FFF2-40B4-BE49-F238E27FC236}">
                  <a16:creationId xmlns:a16="http://schemas.microsoft.com/office/drawing/2014/main" id="{1EA8EB88-882A-C8D5-C904-946BE4B1A2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1224" y="3196910"/>
              <a:ext cx="3905095" cy="3199411"/>
            </a:xfrm>
            <a:prstGeom prst="rect">
              <a:avLst/>
            </a:prstGeom>
          </p:spPr>
        </p:pic>
        <p:pic>
          <p:nvPicPr>
            <p:cNvPr id="2" name="Picture 1" descr="A graph of a function of time step&#10;&#10;Description automatically generated">
              <a:extLst>
                <a:ext uri="{FF2B5EF4-FFF2-40B4-BE49-F238E27FC236}">
                  <a16:creationId xmlns:a16="http://schemas.microsoft.com/office/drawing/2014/main" id="{CA03E0A9-2C76-13B6-0523-0E3BCD87B3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6319" y="3196910"/>
              <a:ext cx="3932764" cy="3199411"/>
            </a:xfrm>
            <a:prstGeom prst="rect">
              <a:avLst/>
            </a:prstGeom>
          </p:spPr>
        </p:pic>
      </p:grpSp>
      <p:sp>
        <p:nvSpPr>
          <p:cNvPr id="7" name="TextBox 6">
            <a:extLst>
              <a:ext uri="{FF2B5EF4-FFF2-40B4-BE49-F238E27FC236}">
                <a16:creationId xmlns:a16="http://schemas.microsoft.com/office/drawing/2014/main" id="{BC816130-9CC4-FA84-337E-B8ADEF947093}"/>
              </a:ext>
            </a:extLst>
          </p:cNvPr>
          <p:cNvSpPr txBox="1"/>
          <p:nvPr/>
        </p:nvSpPr>
        <p:spPr>
          <a:xfrm>
            <a:off x="632985" y="1555810"/>
            <a:ext cx="10941600" cy="1815882"/>
          </a:xfrm>
          <a:prstGeom prst="rect">
            <a:avLst/>
          </a:prstGeom>
          <a:noFill/>
        </p:spPr>
        <p:txBody>
          <a:bodyPr wrap="square" rtlCol="0">
            <a:spAutoFit/>
          </a:bodyPr>
          <a:lstStyle/>
          <a:p>
            <a:pPr algn="just"/>
            <a:r>
              <a:rPr lang="en-CA" sz="1400" dirty="0">
                <a:latin typeface="Aptos" panose="020B0004020202020204" pitchFamily="34" charset="0"/>
              </a:rPr>
              <a:t>The temporal and spatial convergence analyses resulted in orders of convergence very close to what was expected, which respectively were a 1</a:t>
            </a:r>
            <a:r>
              <a:rPr lang="en-CA" sz="1400" baseline="30000" dirty="0">
                <a:latin typeface="Aptos" panose="020B0004020202020204" pitchFamily="34" charset="0"/>
              </a:rPr>
              <a:t>st</a:t>
            </a:r>
            <a:r>
              <a:rPr lang="en-CA" sz="1400" dirty="0">
                <a:latin typeface="Aptos" panose="020B0004020202020204" pitchFamily="34" charset="0"/>
              </a:rPr>
              <a:t> and 2</a:t>
            </a:r>
            <a:r>
              <a:rPr lang="en-CA" sz="1400" baseline="30000" dirty="0">
                <a:latin typeface="Aptos" panose="020B0004020202020204" pitchFamily="34" charset="0"/>
              </a:rPr>
              <a:t>nd</a:t>
            </a:r>
            <a:r>
              <a:rPr lang="en-CA" sz="1400" dirty="0">
                <a:latin typeface="Aptos" panose="020B0004020202020204" pitchFamily="34" charset="0"/>
              </a:rPr>
              <a:t> order convergence in time and space. There exists a small noticeable difference between the expected temporal order of the numerical scheme and the order measured in the convergence analysis. This can be attributed to the accuracy of the method through which temporal error was computed. The 2-D solution space was mapped on a 2</a:t>
            </a:r>
            <a:r>
              <a:rPr lang="en-CA" sz="1400" baseline="30000" dirty="0">
                <a:latin typeface="Aptos" panose="020B0004020202020204" pitchFamily="34" charset="0"/>
              </a:rPr>
              <a:t>nd</a:t>
            </a:r>
            <a:r>
              <a:rPr lang="en-CA" sz="1400" dirty="0">
                <a:latin typeface="Aptos" panose="020B0004020202020204" pitchFamily="34" charset="0"/>
              </a:rPr>
              <a:t> degree bivariate spline to simplify the process of error computation. We acknowledge that the use of a more rigorous method could have led to smaller measured temporal errors. Conversely, the spatial order of convergence falls within ±1% of the numerical scheme’s spatial order. The spatial convergence analysis does not suffer from the same issue as the temporal analysis as the steady-state analytical solution was used as the reference for error computation.</a:t>
            </a:r>
          </a:p>
          <a:p>
            <a:pPr marL="342900" indent="-342900" algn="just">
              <a:buFont typeface="Arial" panose="020B0604020202020204" pitchFamily="34" charset="0"/>
              <a:buChar char="•"/>
            </a:pPr>
            <a:endParaRPr lang="en-CA" sz="1400" dirty="0">
              <a:latin typeface="Aptos" panose="020B0004020202020204" pitchFamily="34" charset="0"/>
            </a:endParaRPr>
          </a:p>
        </p:txBody>
      </p:sp>
      <p:sp>
        <p:nvSpPr>
          <p:cNvPr id="9" name="Slide Number Placeholder 8">
            <a:extLst>
              <a:ext uri="{FF2B5EF4-FFF2-40B4-BE49-F238E27FC236}">
                <a16:creationId xmlns:a16="http://schemas.microsoft.com/office/drawing/2014/main" id="{91A2B45E-76DC-C8CE-9122-A9F763A2D383}"/>
              </a:ext>
            </a:extLst>
          </p:cNvPr>
          <p:cNvSpPr>
            <a:spLocks noGrp="1"/>
          </p:cNvSpPr>
          <p:nvPr>
            <p:ph type="sldNum" sz="quarter" idx="12"/>
          </p:nvPr>
        </p:nvSpPr>
        <p:spPr/>
        <p:txBody>
          <a:bodyPr/>
          <a:lstStyle/>
          <a:p>
            <a:r>
              <a:rPr lang="en-CA" dirty="0"/>
              <a:t>7</a:t>
            </a:r>
          </a:p>
        </p:txBody>
      </p:sp>
    </p:spTree>
    <p:extLst>
      <p:ext uri="{BB962C8B-B14F-4D97-AF65-F5344CB8AC3E}">
        <p14:creationId xmlns:p14="http://schemas.microsoft.com/office/powerpoint/2010/main" val="596353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72B18-597F-5284-B3A6-C444A8B6485A}"/>
            </a:ext>
          </a:extLst>
        </p:cNvPr>
        <p:cNvGrpSpPr/>
        <p:nvPr/>
      </p:nvGrpSpPr>
      <p:grpSpPr>
        <a:xfrm>
          <a:off x="0" y="0"/>
          <a:ext cx="0" cy="0"/>
          <a:chOff x="0" y="0"/>
          <a:chExt cx="0" cy="0"/>
        </a:xfrm>
      </p:grpSpPr>
      <p:sp>
        <p:nvSpPr>
          <p:cNvPr id="28" name="Title 1">
            <a:extLst>
              <a:ext uri="{FF2B5EF4-FFF2-40B4-BE49-F238E27FC236}">
                <a16:creationId xmlns:a16="http://schemas.microsoft.com/office/drawing/2014/main" id="{C1D058BB-DE31-60ED-0181-6AF08C7A9ECE}"/>
              </a:ext>
            </a:extLst>
          </p:cNvPr>
          <p:cNvSpPr txBox="1">
            <a:spLocks/>
          </p:cNvSpPr>
          <p:nvPr/>
        </p:nvSpPr>
        <p:spPr>
          <a:xfrm>
            <a:off x="323850" y="37354"/>
            <a:ext cx="12192000" cy="11457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a:latin typeface="Bell Gothic Std Black" panose="020B0706020202040204" pitchFamily="34" charset="0"/>
                <a:ea typeface="CMU Sans Serif" panose="02000603000000000000" pitchFamily="2" charset="0"/>
                <a:cs typeface="CMU Sans Serif" panose="02000603000000000000" pitchFamily="2" charset="0"/>
              </a:rPr>
              <a:t>C. CONCLUSION</a:t>
            </a:r>
          </a:p>
        </p:txBody>
      </p:sp>
      <p:pic>
        <p:nvPicPr>
          <p:cNvPr id="4" name="Picture 3" descr="A logo with a bee in a gear&#10;&#10;Description automatically generated">
            <a:extLst>
              <a:ext uri="{FF2B5EF4-FFF2-40B4-BE49-F238E27FC236}">
                <a16:creationId xmlns:a16="http://schemas.microsoft.com/office/drawing/2014/main" id="{2494DD65-AE4B-6D0C-09BC-581C5E9C1E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5" y="5877671"/>
            <a:ext cx="924485" cy="942975"/>
          </a:xfrm>
          <a:prstGeom prst="rect">
            <a:avLst/>
          </a:prstGeom>
        </p:spPr>
      </p:pic>
      <p:sp>
        <p:nvSpPr>
          <p:cNvPr id="5" name="Slide Number Placeholder 4">
            <a:extLst>
              <a:ext uri="{FF2B5EF4-FFF2-40B4-BE49-F238E27FC236}">
                <a16:creationId xmlns:a16="http://schemas.microsoft.com/office/drawing/2014/main" id="{B8CD4152-A1C5-D8C3-BD70-E3E1A3ED0349}"/>
              </a:ext>
            </a:extLst>
          </p:cNvPr>
          <p:cNvSpPr>
            <a:spLocks noGrp="1"/>
          </p:cNvSpPr>
          <p:nvPr>
            <p:ph type="sldNum" sz="quarter" idx="12"/>
          </p:nvPr>
        </p:nvSpPr>
        <p:spPr/>
        <p:txBody>
          <a:bodyPr/>
          <a:lstStyle/>
          <a:p>
            <a:r>
              <a:rPr lang="en-CA" dirty="0"/>
              <a:t>8</a:t>
            </a:r>
          </a:p>
        </p:txBody>
      </p:sp>
      <p:sp>
        <p:nvSpPr>
          <p:cNvPr id="7" name="TextBox 6">
            <a:extLst>
              <a:ext uri="{FF2B5EF4-FFF2-40B4-BE49-F238E27FC236}">
                <a16:creationId xmlns:a16="http://schemas.microsoft.com/office/drawing/2014/main" id="{1289B70E-2597-CEEA-414D-B7A854B50188}"/>
              </a:ext>
            </a:extLst>
          </p:cNvPr>
          <p:cNvSpPr txBox="1"/>
          <p:nvPr/>
        </p:nvSpPr>
        <p:spPr>
          <a:xfrm>
            <a:off x="632985" y="1555810"/>
            <a:ext cx="10941600" cy="3754874"/>
          </a:xfrm>
          <a:prstGeom prst="rect">
            <a:avLst/>
          </a:prstGeom>
          <a:noFill/>
        </p:spPr>
        <p:txBody>
          <a:bodyPr wrap="square" rtlCol="0">
            <a:spAutoFit/>
          </a:bodyPr>
          <a:lstStyle/>
          <a:p>
            <a:pPr algn="just"/>
            <a:r>
              <a:rPr lang="en-CA" sz="1400" dirty="0">
                <a:latin typeface="Aptos" panose="020B0004020202020204" pitchFamily="34" charset="0"/>
              </a:rPr>
              <a:t>It can be concluded that both the MMS and MNP have their benefits and drawbacks. </a:t>
            </a:r>
          </a:p>
          <a:p>
            <a:pPr algn="just"/>
            <a:endParaRPr lang="en-CA" sz="1400" dirty="0">
              <a:latin typeface="Aptos" panose="020B0004020202020204" pitchFamily="34" charset="0"/>
            </a:endParaRPr>
          </a:p>
          <a:p>
            <a:pPr marL="285750" indent="-285750" algn="just">
              <a:buFont typeface="Arial" panose="020B0604020202020204" pitchFamily="34" charset="0"/>
              <a:buChar char="•"/>
            </a:pPr>
            <a:r>
              <a:rPr lang="en-CA" sz="1400" dirty="0">
                <a:latin typeface="Aptos" panose="020B0004020202020204" pitchFamily="34" charset="0"/>
              </a:rPr>
              <a:t>The MMS is certainly more precise as it does not rely on some form of numerical interpolation to compute the analytical solution and necessary source term.</a:t>
            </a:r>
          </a:p>
          <a:p>
            <a:pPr marL="285750" indent="-285750" algn="just">
              <a:buFont typeface="Arial" panose="020B0604020202020204" pitchFamily="34" charset="0"/>
              <a:buChar char="•"/>
            </a:pPr>
            <a:endParaRPr lang="en-CA" sz="1400" dirty="0">
              <a:latin typeface="Aptos" panose="020B0004020202020204" pitchFamily="34" charset="0"/>
            </a:endParaRPr>
          </a:p>
          <a:p>
            <a:pPr marL="285750" indent="-285750" algn="just">
              <a:buFont typeface="Arial" panose="020B0604020202020204" pitchFamily="34" charset="0"/>
              <a:buChar char="•"/>
            </a:pPr>
            <a:r>
              <a:rPr lang="en-CA" sz="1400" dirty="0">
                <a:latin typeface="Aptos" panose="020B0004020202020204" pitchFamily="34" charset="0"/>
              </a:rPr>
              <a:t>For the same reason as stated above, the MMS is also less computationally complex and requires less resources.</a:t>
            </a:r>
          </a:p>
          <a:p>
            <a:pPr marL="285750" indent="-285750" algn="just">
              <a:buFont typeface="Arial" panose="020B0604020202020204" pitchFamily="34" charset="0"/>
              <a:buChar char="•"/>
            </a:pPr>
            <a:endParaRPr lang="en-CA" sz="1400" dirty="0">
              <a:latin typeface="Aptos" panose="020B0004020202020204" pitchFamily="34" charset="0"/>
            </a:endParaRPr>
          </a:p>
          <a:p>
            <a:pPr marL="285750" indent="-285750" algn="just">
              <a:buFont typeface="Arial" panose="020B0604020202020204" pitchFamily="34" charset="0"/>
              <a:buChar char="•"/>
            </a:pPr>
            <a:r>
              <a:rPr lang="en-CA" sz="1400" dirty="0">
                <a:latin typeface="Aptos" panose="020B0004020202020204" pitchFamily="34" charset="0"/>
              </a:rPr>
              <a:t>While being less precise and requiring more computational resources, the MNP has the advantage of being applicable to problems too complex to derive the source term analytically as one would do with the MMS.</a:t>
            </a:r>
          </a:p>
          <a:p>
            <a:pPr marL="285750" indent="-285750" algn="just">
              <a:buFont typeface="Arial" panose="020B0604020202020204" pitchFamily="34" charset="0"/>
              <a:buChar char="•"/>
            </a:pPr>
            <a:endParaRPr lang="en-CA" sz="1400" dirty="0">
              <a:latin typeface="Aptos" panose="020B0004020202020204" pitchFamily="34" charset="0"/>
            </a:endParaRPr>
          </a:p>
          <a:p>
            <a:pPr marL="285750" indent="-285750" algn="just">
              <a:buFont typeface="Arial" panose="020B0604020202020204" pitchFamily="34" charset="0"/>
              <a:buChar char="•"/>
            </a:pPr>
            <a:r>
              <a:rPr lang="en-CA" sz="1400" dirty="0">
                <a:latin typeface="Aptos" panose="020B0004020202020204" pitchFamily="34" charset="0"/>
              </a:rPr>
              <a:t>With respect to the MNP convergence analysis, the orders of convergence measured with the MMS were significantly closer to the temporal and spatial orders of the numerical scheme. While not measured, the computational time required for the convergence analyses was much larger with the MNP than for the MMS.</a:t>
            </a:r>
          </a:p>
          <a:p>
            <a:pPr marL="285750" indent="-285750" algn="just">
              <a:buFont typeface="Arial" panose="020B0604020202020204" pitchFamily="34" charset="0"/>
              <a:buChar char="•"/>
            </a:pPr>
            <a:endParaRPr lang="en-CA" sz="1400" dirty="0">
              <a:latin typeface="Aptos" panose="020B0004020202020204" pitchFamily="34" charset="0"/>
            </a:endParaRPr>
          </a:p>
          <a:p>
            <a:pPr marL="285750" indent="-285750" algn="just">
              <a:buFont typeface="Arial" panose="020B0604020202020204" pitchFamily="34" charset="0"/>
              <a:buChar char="•"/>
            </a:pPr>
            <a:r>
              <a:rPr lang="en-CA" sz="1400" dirty="0">
                <a:latin typeface="Aptos" panose="020B0004020202020204" pitchFamily="34" charset="0"/>
              </a:rPr>
              <a:t>Given that a scripting/coding framework for conducting these analyses is already completed, it would be much easier to conduct the MNP on a new problem as the computation of the source term with this method is trivial.</a:t>
            </a:r>
          </a:p>
          <a:p>
            <a:pPr marL="285750" indent="-285750" algn="just">
              <a:buFont typeface="Arial" panose="020B0604020202020204" pitchFamily="34" charset="0"/>
              <a:buChar char="•"/>
            </a:pPr>
            <a:endParaRPr lang="en-CA" sz="1400" dirty="0">
              <a:latin typeface="Aptos" panose="020B0004020202020204" pitchFamily="34" charset="0"/>
            </a:endParaRPr>
          </a:p>
        </p:txBody>
      </p:sp>
      <p:sp>
        <p:nvSpPr>
          <p:cNvPr id="8" name="TextBox 7">
            <a:extLst>
              <a:ext uri="{FF2B5EF4-FFF2-40B4-BE49-F238E27FC236}">
                <a16:creationId xmlns:a16="http://schemas.microsoft.com/office/drawing/2014/main" id="{F2CC2CF8-A86F-305B-1F2E-DAFBC757E888}"/>
              </a:ext>
            </a:extLst>
          </p:cNvPr>
          <p:cNvSpPr txBox="1"/>
          <p:nvPr/>
        </p:nvSpPr>
        <p:spPr>
          <a:xfrm>
            <a:off x="323850" y="1074014"/>
            <a:ext cx="6256214" cy="369332"/>
          </a:xfrm>
          <a:prstGeom prst="rect">
            <a:avLst/>
          </a:prstGeom>
          <a:noFill/>
        </p:spPr>
        <p:txBody>
          <a:bodyPr wrap="square">
            <a:spAutoFit/>
          </a:bodyPr>
          <a:lstStyle/>
          <a:p>
            <a:r>
              <a:rPr lang="en-CA" b="1" i="1" dirty="0">
                <a:latin typeface="Aptos" panose="020B0004020202020204" pitchFamily="34" charset="0"/>
              </a:rPr>
              <a:t>Comparison between MMS &amp; MNP</a:t>
            </a:r>
          </a:p>
        </p:txBody>
      </p:sp>
    </p:spTree>
    <p:extLst>
      <p:ext uri="{BB962C8B-B14F-4D97-AF65-F5344CB8AC3E}">
        <p14:creationId xmlns:p14="http://schemas.microsoft.com/office/powerpoint/2010/main" val="641538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1150</Words>
  <Application>Microsoft Office PowerPoint</Application>
  <PresentationFormat>Widescreen</PresentationFormat>
  <Paragraphs>114</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Aptos</vt:lpstr>
      <vt:lpstr>Arial</vt:lpstr>
      <vt:lpstr>Bell Gothic Std Black</vt:lpstr>
      <vt:lpstr>Calibri</vt:lpstr>
      <vt:lpstr>Calibri Light</vt:lpstr>
      <vt:lpstr>Cambria Math</vt:lpstr>
      <vt:lpstr>CMU Sans 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Ria Zachariah</dc:creator>
  <cp:lastModifiedBy>Simon Paquette</cp:lastModifiedBy>
  <cp:revision>2</cp:revision>
  <dcterms:created xsi:type="dcterms:W3CDTF">2024-02-07T19:03:34Z</dcterms:created>
  <dcterms:modified xsi:type="dcterms:W3CDTF">2024-03-06T09:56:53Z</dcterms:modified>
</cp:coreProperties>
</file>