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359" r:id="rId3"/>
    <p:sldId id="360" r:id="rId4"/>
    <p:sldId id="361" r:id="rId5"/>
    <p:sldId id="362" r:id="rId6"/>
    <p:sldId id="367" r:id="rId7"/>
    <p:sldId id="364" r:id="rId8"/>
    <p:sldId id="365" r:id="rId9"/>
    <p:sldId id="30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0136D-09F2-4B73-A3C6-4E704451FA1C}" v="6093" dt="2024-03-25T04:40:43.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100" d="100"/>
          <a:sy n="100" d="100"/>
        </p:scale>
        <p:origin x="45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95158-02DB-43FB-9485-C9DE73DE9D3B}" type="datetimeFigureOut">
              <a:rPr lang="en-CA" smtClean="0"/>
              <a:t>2024-03-22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5E54B-24F3-46DA-91E9-24971049103C}" type="slidenum">
              <a:rPr lang="en-CA" smtClean="0"/>
              <a:t>‹#›</a:t>
            </a:fld>
            <a:endParaRPr lang="en-CA"/>
          </a:p>
        </p:txBody>
      </p:sp>
    </p:spTree>
    <p:extLst>
      <p:ext uri="{BB962C8B-B14F-4D97-AF65-F5344CB8AC3E}">
        <p14:creationId xmlns:p14="http://schemas.microsoft.com/office/powerpoint/2010/main" val="247220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B7290B0-E28B-4B3A-8837-27DC4817C6C2}" type="slidenum">
              <a:rPr lang="en-CA" smtClean="0"/>
              <a:t>1</a:t>
            </a:fld>
            <a:endParaRPr lang="en-CA"/>
          </a:p>
        </p:txBody>
      </p:sp>
    </p:spTree>
    <p:extLst>
      <p:ext uri="{BB962C8B-B14F-4D97-AF65-F5344CB8AC3E}">
        <p14:creationId xmlns:p14="http://schemas.microsoft.com/office/powerpoint/2010/main" val="250069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2</a:t>
            </a:fld>
            <a:endParaRPr lang="en-CA"/>
          </a:p>
        </p:txBody>
      </p:sp>
    </p:spTree>
    <p:extLst>
      <p:ext uri="{BB962C8B-B14F-4D97-AF65-F5344CB8AC3E}">
        <p14:creationId xmlns:p14="http://schemas.microsoft.com/office/powerpoint/2010/main" val="404654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0A981-CF8B-835B-99AA-D21F2FDD5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10EF3-FDDE-88C0-F9BC-2F3FFEF06D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37BE1-33AA-E931-0166-BFE8F1E7ECB0}"/>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D3EEC900-34C3-6DB7-9D1E-56B1CBCBB5FC}"/>
              </a:ext>
            </a:extLst>
          </p:cNvPr>
          <p:cNvSpPr>
            <a:spLocks noGrp="1"/>
          </p:cNvSpPr>
          <p:nvPr>
            <p:ph type="sldNum" sz="quarter" idx="5"/>
          </p:nvPr>
        </p:nvSpPr>
        <p:spPr/>
        <p:txBody>
          <a:bodyPr/>
          <a:lstStyle/>
          <a:p>
            <a:fld id="{EB7290B0-E28B-4B3A-8837-27DC4817C6C2}" type="slidenum">
              <a:rPr lang="en-CA" smtClean="0"/>
              <a:t>3</a:t>
            </a:fld>
            <a:endParaRPr lang="en-CA"/>
          </a:p>
        </p:txBody>
      </p:sp>
    </p:spTree>
    <p:extLst>
      <p:ext uri="{BB962C8B-B14F-4D97-AF65-F5344CB8AC3E}">
        <p14:creationId xmlns:p14="http://schemas.microsoft.com/office/powerpoint/2010/main" val="37865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4</a:t>
            </a:fld>
            <a:endParaRPr lang="en-CA"/>
          </a:p>
        </p:txBody>
      </p:sp>
    </p:spTree>
    <p:extLst>
      <p:ext uri="{BB962C8B-B14F-4D97-AF65-F5344CB8AC3E}">
        <p14:creationId xmlns:p14="http://schemas.microsoft.com/office/powerpoint/2010/main" val="38015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0A981-CF8B-835B-99AA-D21F2FDD5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10EF3-FDDE-88C0-F9BC-2F3FFEF06D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37BE1-33AA-E931-0166-BFE8F1E7ECB0}"/>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D3EEC900-34C3-6DB7-9D1E-56B1CBCBB5FC}"/>
              </a:ext>
            </a:extLst>
          </p:cNvPr>
          <p:cNvSpPr>
            <a:spLocks noGrp="1"/>
          </p:cNvSpPr>
          <p:nvPr>
            <p:ph type="sldNum" sz="quarter" idx="5"/>
          </p:nvPr>
        </p:nvSpPr>
        <p:spPr/>
        <p:txBody>
          <a:bodyPr/>
          <a:lstStyle/>
          <a:p>
            <a:fld id="{EB7290B0-E28B-4B3A-8837-27DC4817C6C2}" type="slidenum">
              <a:rPr lang="en-CA" smtClean="0"/>
              <a:t>5</a:t>
            </a:fld>
            <a:endParaRPr lang="en-CA"/>
          </a:p>
        </p:txBody>
      </p:sp>
    </p:spTree>
    <p:extLst>
      <p:ext uri="{BB962C8B-B14F-4D97-AF65-F5344CB8AC3E}">
        <p14:creationId xmlns:p14="http://schemas.microsoft.com/office/powerpoint/2010/main" val="177591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6</a:t>
            </a:fld>
            <a:endParaRPr lang="en-CA"/>
          </a:p>
        </p:txBody>
      </p:sp>
    </p:spTree>
    <p:extLst>
      <p:ext uri="{BB962C8B-B14F-4D97-AF65-F5344CB8AC3E}">
        <p14:creationId xmlns:p14="http://schemas.microsoft.com/office/powerpoint/2010/main" val="206182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7</a:t>
            </a:fld>
            <a:endParaRPr lang="en-CA"/>
          </a:p>
        </p:txBody>
      </p:sp>
    </p:spTree>
    <p:extLst>
      <p:ext uri="{BB962C8B-B14F-4D97-AF65-F5344CB8AC3E}">
        <p14:creationId xmlns:p14="http://schemas.microsoft.com/office/powerpoint/2010/main" val="366257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8</a:t>
            </a:fld>
            <a:endParaRPr lang="en-CA"/>
          </a:p>
        </p:txBody>
      </p:sp>
    </p:spTree>
    <p:extLst>
      <p:ext uri="{BB962C8B-B14F-4D97-AF65-F5344CB8AC3E}">
        <p14:creationId xmlns:p14="http://schemas.microsoft.com/office/powerpoint/2010/main" val="164202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E374-FED6-CACB-0D91-B78A262FC3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FC7E703-5368-8C75-173E-97B2E14B3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0E50DC8-6553-26FF-5194-3F9557E7B399}"/>
              </a:ext>
            </a:extLst>
          </p:cNvPr>
          <p:cNvSpPr>
            <a:spLocks noGrp="1"/>
          </p:cNvSpPr>
          <p:nvPr>
            <p:ph type="dt" sz="half" idx="10"/>
          </p:nvPr>
        </p:nvSpPr>
        <p:spPr/>
        <p:txBody>
          <a:bodyPr/>
          <a:lstStyle/>
          <a:p>
            <a:fld id="{C2FFAD46-150B-4C63-AC74-1DD194403433}" type="datetime1">
              <a:rPr lang="en-CA" smtClean="0"/>
              <a:t>2024-03-22</a:t>
            </a:fld>
            <a:endParaRPr lang="en-CA"/>
          </a:p>
        </p:txBody>
      </p:sp>
      <p:sp>
        <p:nvSpPr>
          <p:cNvPr id="5" name="Footer Placeholder 4">
            <a:extLst>
              <a:ext uri="{FF2B5EF4-FFF2-40B4-BE49-F238E27FC236}">
                <a16:creationId xmlns:a16="http://schemas.microsoft.com/office/drawing/2014/main" id="{BCAD0EC4-FFF6-E694-4204-8CD3DC9F61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238B55-91A4-329A-92CE-D93BDDC97F0A}"/>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172319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EE9E-A31B-082B-33E0-9717333A5C4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CCD81FA-05FA-1927-9650-24F35D50AA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D48922-203C-C7D6-EE7C-769A45204119}"/>
              </a:ext>
            </a:extLst>
          </p:cNvPr>
          <p:cNvSpPr>
            <a:spLocks noGrp="1"/>
          </p:cNvSpPr>
          <p:nvPr>
            <p:ph type="dt" sz="half" idx="10"/>
          </p:nvPr>
        </p:nvSpPr>
        <p:spPr/>
        <p:txBody>
          <a:bodyPr/>
          <a:lstStyle/>
          <a:p>
            <a:fld id="{BFC4FA3B-B9E6-4CA3-9359-7628F8D70AE2}" type="datetime1">
              <a:rPr lang="en-CA" smtClean="0"/>
              <a:t>2024-03-22</a:t>
            </a:fld>
            <a:endParaRPr lang="en-CA"/>
          </a:p>
        </p:txBody>
      </p:sp>
      <p:sp>
        <p:nvSpPr>
          <p:cNvPr id="5" name="Footer Placeholder 4">
            <a:extLst>
              <a:ext uri="{FF2B5EF4-FFF2-40B4-BE49-F238E27FC236}">
                <a16:creationId xmlns:a16="http://schemas.microsoft.com/office/drawing/2014/main" id="{1540D899-338B-8907-6ED8-F366810A84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740B09-5E9C-8E7E-F385-86AB57BECEA7}"/>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254538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3AF94-B2DA-AE93-DBD1-3BE7D553DA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E63A23-246F-5753-A0B4-2D92B32445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127028-D992-85E2-D025-6B23912456A7}"/>
              </a:ext>
            </a:extLst>
          </p:cNvPr>
          <p:cNvSpPr>
            <a:spLocks noGrp="1"/>
          </p:cNvSpPr>
          <p:nvPr>
            <p:ph type="dt" sz="half" idx="10"/>
          </p:nvPr>
        </p:nvSpPr>
        <p:spPr/>
        <p:txBody>
          <a:bodyPr/>
          <a:lstStyle/>
          <a:p>
            <a:fld id="{04DC2123-720E-4B60-92C6-F7AB9E2A7062}" type="datetime1">
              <a:rPr lang="en-CA" smtClean="0"/>
              <a:t>2024-03-22</a:t>
            </a:fld>
            <a:endParaRPr lang="en-CA"/>
          </a:p>
        </p:txBody>
      </p:sp>
      <p:sp>
        <p:nvSpPr>
          <p:cNvPr id="5" name="Footer Placeholder 4">
            <a:extLst>
              <a:ext uri="{FF2B5EF4-FFF2-40B4-BE49-F238E27FC236}">
                <a16:creationId xmlns:a16="http://schemas.microsoft.com/office/drawing/2014/main" id="{F6499875-4E02-CADA-E7CE-1E283465EF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44B93E-4EBC-C2F0-E3A2-579E93E7BCC8}"/>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303519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7529-A843-7C7A-B8A6-E21D7AB695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C78C43-DFB8-3741-49CC-2771D522E7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25CD97-F96B-8506-CB6E-92EB28562C76}"/>
              </a:ext>
            </a:extLst>
          </p:cNvPr>
          <p:cNvSpPr>
            <a:spLocks noGrp="1"/>
          </p:cNvSpPr>
          <p:nvPr>
            <p:ph type="dt" sz="half" idx="10"/>
          </p:nvPr>
        </p:nvSpPr>
        <p:spPr/>
        <p:txBody>
          <a:bodyPr/>
          <a:lstStyle/>
          <a:p>
            <a:fld id="{D8E53C4D-098F-4CE2-B935-A92185344392}" type="datetime1">
              <a:rPr lang="en-CA" smtClean="0"/>
              <a:t>2024-03-22</a:t>
            </a:fld>
            <a:endParaRPr lang="en-CA"/>
          </a:p>
        </p:txBody>
      </p:sp>
      <p:sp>
        <p:nvSpPr>
          <p:cNvPr id="5" name="Footer Placeholder 4">
            <a:extLst>
              <a:ext uri="{FF2B5EF4-FFF2-40B4-BE49-F238E27FC236}">
                <a16:creationId xmlns:a16="http://schemas.microsoft.com/office/drawing/2014/main" id="{A1BA4C18-C82A-7657-1542-46E98E0800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B01B19-5763-CDDD-8FA7-ABBA34F672A8}"/>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316157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F513-05FC-5C80-1782-B6BD3938A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685B9A-3D43-032B-CC76-2C2CADBC89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ED76AE-5F04-6F2C-A8A9-8DE12FB717B2}"/>
              </a:ext>
            </a:extLst>
          </p:cNvPr>
          <p:cNvSpPr>
            <a:spLocks noGrp="1"/>
          </p:cNvSpPr>
          <p:nvPr>
            <p:ph type="dt" sz="half" idx="10"/>
          </p:nvPr>
        </p:nvSpPr>
        <p:spPr/>
        <p:txBody>
          <a:bodyPr/>
          <a:lstStyle/>
          <a:p>
            <a:fld id="{89E5B83E-C678-43C4-9509-ADBBE6D0B6F5}" type="datetime1">
              <a:rPr lang="en-CA" smtClean="0"/>
              <a:t>2024-03-22</a:t>
            </a:fld>
            <a:endParaRPr lang="en-CA"/>
          </a:p>
        </p:txBody>
      </p:sp>
      <p:sp>
        <p:nvSpPr>
          <p:cNvPr id="5" name="Footer Placeholder 4">
            <a:extLst>
              <a:ext uri="{FF2B5EF4-FFF2-40B4-BE49-F238E27FC236}">
                <a16:creationId xmlns:a16="http://schemas.microsoft.com/office/drawing/2014/main" id="{EFE0EC45-8BF5-A071-63DA-7218C977A9D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60FB02-9353-FA35-B785-69370A12C370}"/>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162676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AD77-2B36-E98E-4AA2-C546155EEE0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9A88A8C-19D5-7B00-18B9-FCB8BAF5F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24DE6A9-B23E-08CA-5DCD-61E300D77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A0F4740-3EBF-6363-62E9-86C9620644C3}"/>
              </a:ext>
            </a:extLst>
          </p:cNvPr>
          <p:cNvSpPr>
            <a:spLocks noGrp="1"/>
          </p:cNvSpPr>
          <p:nvPr>
            <p:ph type="dt" sz="half" idx="10"/>
          </p:nvPr>
        </p:nvSpPr>
        <p:spPr/>
        <p:txBody>
          <a:bodyPr/>
          <a:lstStyle/>
          <a:p>
            <a:fld id="{A9A61577-AC9B-491E-8441-19DF825A5732}" type="datetime1">
              <a:rPr lang="en-CA" smtClean="0"/>
              <a:t>2024-03-22</a:t>
            </a:fld>
            <a:endParaRPr lang="en-CA"/>
          </a:p>
        </p:txBody>
      </p:sp>
      <p:sp>
        <p:nvSpPr>
          <p:cNvPr id="6" name="Footer Placeholder 5">
            <a:extLst>
              <a:ext uri="{FF2B5EF4-FFF2-40B4-BE49-F238E27FC236}">
                <a16:creationId xmlns:a16="http://schemas.microsoft.com/office/drawing/2014/main" id="{BB427FBF-B683-55AA-437F-3D05631A0A1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307281F-3E68-8D24-F1C3-D749A20A2825}"/>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3680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6772-52F7-25C2-AC50-AFB15B0A629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EEEA21-4D8B-B8BF-3106-D04C7EDF0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9B2115-ACA2-7535-AA5A-E2F53131D6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8B762BA-525C-169F-65F9-C2F5CEB41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3ACF8-FCA7-C3F9-F55E-6912C725B7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08CFB0B-49CB-5CD0-CBFE-23419FDBFF32}"/>
              </a:ext>
            </a:extLst>
          </p:cNvPr>
          <p:cNvSpPr>
            <a:spLocks noGrp="1"/>
          </p:cNvSpPr>
          <p:nvPr>
            <p:ph type="dt" sz="half" idx="10"/>
          </p:nvPr>
        </p:nvSpPr>
        <p:spPr/>
        <p:txBody>
          <a:bodyPr/>
          <a:lstStyle/>
          <a:p>
            <a:fld id="{5D0A112C-C77B-44A9-9450-6B46538110DB}" type="datetime1">
              <a:rPr lang="en-CA" smtClean="0"/>
              <a:t>2024-03-22</a:t>
            </a:fld>
            <a:endParaRPr lang="en-CA"/>
          </a:p>
        </p:txBody>
      </p:sp>
      <p:sp>
        <p:nvSpPr>
          <p:cNvPr id="8" name="Footer Placeholder 7">
            <a:extLst>
              <a:ext uri="{FF2B5EF4-FFF2-40B4-BE49-F238E27FC236}">
                <a16:creationId xmlns:a16="http://schemas.microsoft.com/office/drawing/2014/main" id="{79B579C0-D78E-0258-308D-AFDB9D92899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3F41C3-9853-08C0-2C9B-0429CAC9198E}"/>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351223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4416-553D-1ED0-535F-0E91A2FD641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CDDEB18-6BC6-E49F-7CE7-B4C7E9DB6195}"/>
              </a:ext>
            </a:extLst>
          </p:cNvPr>
          <p:cNvSpPr>
            <a:spLocks noGrp="1"/>
          </p:cNvSpPr>
          <p:nvPr>
            <p:ph type="dt" sz="half" idx="10"/>
          </p:nvPr>
        </p:nvSpPr>
        <p:spPr/>
        <p:txBody>
          <a:bodyPr/>
          <a:lstStyle/>
          <a:p>
            <a:fld id="{B71B1A08-6110-4555-82B8-BF6EC2156BA6}" type="datetime1">
              <a:rPr lang="en-CA" smtClean="0"/>
              <a:t>2024-03-22</a:t>
            </a:fld>
            <a:endParaRPr lang="en-CA"/>
          </a:p>
        </p:txBody>
      </p:sp>
      <p:sp>
        <p:nvSpPr>
          <p:cNvPr id="4" name="Footer Placeholder 3">
            <a:extLst>
              <a:ext uri="{FF2B5EF4-FFF2-40B4-BE49-F238E27FC236}">
                <a16:creationId xmlns:a16="http://schemas.microsoft.com/office/drawing/2014/main" id="{20F08B26-5A12-C19F-1FE7-E4E254C70A2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D397564-506F-B2DC-E118-8C7AD3C4DD11}"/>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197633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7375F-2AF7-5724-95E6-B4F73BE8D475}"/>
              </a:ext>
            </a:extLst>
          </p:cNvPr>
          <p:cNvSpPr>
            <a:spLocks noGrp="1"/>
          </p:cNvSpPr>
          <p:nvPr>
            <p:ph type="dt" sz="half" idx="10"/>
          </p:nvPr>
        </p:nvSpPr>
        <p:spPr/>
        <p:txBody>
          <a:bodyPr/>
          <a:lstStyle/>
          <a:p>
            <a:fld id="{8ADFB507-16DA-4C93-A478-91BF27FDBABD}" type="datetime1">
              <a:rPr lang="en-CA" smtClean="0"/>
              <a:t>2024-03-22</a:t>
            </a:fld>
            <a:endParaRPr lang="en-CA"/>
          </a:p>
        </p:txBody>
      </p:sp>
      <p:sp>
        <p:nvSpPr>
          <p:cNvPr id="3" name="Footer Placeholder 2">
            <a:extLst>
              <a:ext uri="{FF2B5EF4-FFF2-40B4-BE49-F238E27FC236}">
                <a16:creationId xmlns:a16="http://schemas.microsoft.com/office/drawing/2014/main" id="{D4A4EEC9-6C36-086C-AA3D-68CDD685058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861A55F-70BD-FE8A-FBB1-ABFD552E1D16}"/>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56874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10E4-96AC-7B7C-0842-F6189E3E8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6BEBF59-62F8-2898-F742-C4262B8C9E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2377C0A-DBE3-6444-CBDC-4DC0D9298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07001-F930-AF48-3D8E-0B0F4D6F8950}"/>
              </a:ext>
            </a:extLst>
          </p:cNvPr>
          <p:cNvSpPr>
            <a:spLocks noGrp="1"/>
          </p:cNvSpPr>
          <p:nvPr>
            <p:ph type="dt" sz="half" idx="10"/>
          </p:nvPr>
        </p:nvSpPr>
        <p:spPr/>
        <p:txBody>
          <a:bodyPr/>
          <a:lstStyle/>
          <a:p>
            <a:fld id="{8D444A8B-45FC-4F79-88DF-CEA443530C68}" type="datetime1">
              <a:rPr lang="en-CA" smtClean="0"/>
              <a:t>2024-03-22</a:t>
            </a:fld>
            <a:endParaRPr lang="en-CA"/>
          </a:p>
        </p:txBody>
      </p:sp>
      <p:sp>
        <p:nvSpPr>
          <p:cNvPr id="6" name="Footer Placeholder 5">
            <a:extLst>
              <a:ext uri="{FF2B5EF4-FFF2-40B4-BE49-F238E27FC236}">
                <a16:creationId xmlns:a16="http://schemas.microsoft.com/office/drawing/2014/main" id="{36454A42-F591-C55B-BDDD-8117A0A275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2DAD0FA-A20B-6A95-593C-C7F8B3D70AB1}"/>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4228823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8B57-3B93-C643-5002-E5BC6F0F7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1D31207-6CC6-C24F-6C9C-5C58A4A30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F882CE-B4D8-D17E-7273-2C2AC8722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DA4A3-2952-A767-37CB-C29F1F6535B7}"/>
              </a:ext>
            </a:extLst>
          </p:cNvPr>
          <p:cNvSpPr>
            <a:spLocks noGrp="1"/>
          </p:cNvSpPr>
          <p:nvPr>
            <p:ph type="dt" sz="half" idx="10"/>
          </p:nvPr>
        </p:nvSpPr>
        <p:spPr/>
        <p:txBody>
          <a:bodyPr/>
          <a:lstStyle/>
          <a:p>
            <a:fld id="{FA42A9C8-34D7-49A2-9172-5F37AD1760C8}" type="datetime1">
              <a:rPr lang="en-CA" smtClean="0"/>
              <a:t>2024-03-22</a:t>
            </a:fld>
            <a:endParaRPr lang="en-CA"/>
          </a:p>
        </p:txBody>
      </p:sp>
      <p:sp>
        <p:nvSpPr>
          <p:cNvPr id="6" name="Footer Placeholder 5">
            <a:extLst>
              <a:ext uri="{FF2B5EF4-FFF2-40B4-BE49-F238E27FC236}">
                <a16:creationId xmlns:a16="http://schemas.microsoft.com/office/drawing/2014/main" id="{00A4E3E5-6E91-549B-C224-553BD4FC81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8EA6447-69AD-2B53-39CC-D8B8AB0E14F2}"/>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242471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865CF-56BF-92B8-1E8F-4295039FF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225D75-2A70-5B20-1EFD-205D2137A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C130DE-8EF7-BEC5-E024-E803220CA7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2629EA-3D8D-48CD-81EE-0C7D1817282D}" type="datetime1">
              <a:rPr lang="en-CA" smtClean="0"/>
              <a:t>2024-03-22</a:t>
            </a:fld>
            <a:endParaRPr lang="en-CA"/>
          </a:p>
        </p:txBody>
      </p:sp>
      <p:sp>
        <p:nvSpPr>
          <p:cNvPr id="5" name="Footer Placeholder 4">
            <a:extLst>
              <a:ext uri="{FF2B5EF4-FFF2-40B4-BE49-F238E27FC236}">
                <a16:creationId xmlns:a16="http://schemas.microsoft.com/office/drawing/2014/main" id="{724FCC3E-FBC2-48C5-8592-989498232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E66BE09-7B58-6C3C-3BB7-2579A87EE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C1223B-8CCF-4977-9E71-76A2BF368F2A}" type="slidenum">
              <a:rPr lang="en-CA" smtClean="0"/>
              <a:t>‹#›</a:t>
            </a:fld>
            <a:endParaRPr lang="en-CA"/>
          </a:p>
        </p:txBody>
      </p:sp>
    </p:spTree>
    <p:extLst>
      <p:ext uri="{BB962C8B-B14F-4D97-AF65-F5344CB8AC3E}">
        <p14:creationId xmlns:p14="http://schemas.microsoft.com/office/powerpoint/2010/main" val="2431022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arolali22/MEC8211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9BD94A-34A2-C44B-9E99-0099504AC164}"/>
              </a:ext>
            </a:extLst>
          </p:cNvPr>
          <p:cNvSpPr>
            <a:spLocks noGrp="1"/>
          </p:cNvSpPr>
          <p:nvPr>
            <p:ph type="subTitle" idx="1"/>
          </p:nvPr>
        </p:nvSpPr>
        <p:spPr>
          <a:xfrm>
            <a:off x="2301103" y="3368064"/>
            <a:ext cx="7580878" cy="2406455"/>
          </a:xfrm>
        </p:spPr>
        <p:txBody>
          <a:bodyPr vert="horz" lIns="91440" tIns="45720" rIns="91440" bIns="45720" rtlCol="0" anchor="t">
            <a:noAutofit/>
          </a:bodyPr>
          <a:lstStyle/>
          <a:p>
            <a:r>
              <a:rPr lang="en-US" sz="2000" b="1" dirty="0">
                <a:latin typeface="CMU Sans Serif"/>
                <a:ea typeface="CMU Sans Serif" panose="02000603000000000000" pitchFamily="2" charset="0"/>
                <a:cs typeface="CMU Sans Serif" panose="02000603000000000000" pitchFamily="2" charset="0"/>
              </a:rPr>
              <a:t>David Vidal</a:t>
            </a:r>
          </a:p>
          <a:p>
            <a:endParaRPr lang="en-US" sz="2000" b="1" dirty="0">
              <a:latin typeface="CMU Sans Serif" panose="02000603000000000000" pitchFamily="2" charset="0"/>
              <a:ea typeface="CMU Sans Serif" panose="02000603000000000000" pitchFamily="2" charset="0"/>
              <a:cs typeface="CMU Sans Serif" panose="02000603000000000000" pitchFamily="2" charset="0"/>
            </a:endParaRPr>
          </a:p>
          <a:p>
            <a:r>
              <a:rPr lang="en-US" sz="2000" b="1" dirty="0">
                <a:latin typeface="CMU Sans Serif"/>
                <a:ea typeface="CMU Sans Serif" panose="02000603000000000000" pitchFamily="2" charset="0"/>
                <a:cs typeface="CMU Sans Serif" panose="02000603000000000000" pitchFamily="2" charset="0"/>
              </a:rPr>
              <a:t>S. Paquette-Greenbaum, R. Zachariah, &amp; K. A. N. Lippert</a:t>
            </a:r>
          </a:p>
          <a:p>
            <a:endParaRPr lang="en-US" sz="2000" b="1" dirty="0">
              <a:latin typeface="CMU Sans Serif" panose="02000603000000000000" pitchFamily="2" charset="0"/>
              <a:ea typeface="CMU Sans Serif" panose="02000603000000000000" pitchFamily="2" charset="0"/>
              <a:cs typeface="CMU Sans Serif" panose="02000603000000000000" pitchFamily="2" charset="0"/>
            </a:endParaRPr>
          </a:p>
          <a:p>
            <a:r>
              <a:rPr lang="en-US" sz="1600" b="1" dirty="0">
                <a:latin typeface="CMU Sans Serif"/>
                <a:ea typeface="CMU Sans Serif" panose="02000603000000000000" pitchFamily="2" charset="0"/>
                <a:cs typeface="CMU Sans Serif" panose="02000603000000000000" pitchFamily="2" charset="0"/>
              </a:rPr>
              <a:t>March 25</a:t>
            </a:r>
            <a:r>
              <a:rPr lang="en-US" sz="1600" b="1" baseline="30000" dirty="0">
                <a:latin typeface="CMU Sans Serif"/>
                <a:ea typeface="CMU Sans Serif" panose="02000603000000000000" pitchFamily="2" charset="0"/>
                <a:cs typeface="CMU Sans Serif" panose="02000603000000000000" pitchFamily="2" charset="0"/>
              </a:rPr>
              <a:t>th</a:t>
            </a:r>
            <a:r>
              <a:rPr lang="en-US" sz="1600" b="1" dirty="0">
                <a:latin typeface="CMU Sans Serif"/>
                <a:ea typeface="CMU Sans Serif" panose="02000603000000000000" pitchFamily="2" charset="0"/>
                <a:cs typeface="CMU Sans Serif" panose="02000603000000000000" pitchFamily="2" charset="0"/>
              </a:rPr>
              <a:t> 2024</a:t>
            </a:r>
          </a:p>
          <a:p>
            <a:endParaRPr lang="en-US" sz="100" b="1" dirty="0">
              <a:solidFill>
                <a:srgbClr val="FF0000"/>
              </a:solidFill>
              <a:latin typeface="CMU Sans Serif"/>
              <a:ea typeface="CMU Sans Serif" panose="02000603000000000000" pitchFamily="2" charset="0"/>
              <a:cs typeface="CMU Sans Serif" panose="02000603000000000000" pitchFamily="2" charset="0"/>
            </a:endParaRPr>
          </a:p>
          <a:p>
            <a:r>
              <a:rPr lang="en-US" sz="1200" dirty="0">
                <a:latin typeface="CMU Sans Serif" panose="02000603000000000000" pitchFamily="2" charset="0"/>
                <a:ea typeface="CMU Sans Serif" panose="02000603000000000000" pitchFamily="2" charset="0"/>
                <a:cs typeface="CMU Sans Serif" panose="02000603000000000000" pitchFamily="2" charset="0"/>
                <a:hlinkClick r:id="rId3"/>
              </a:rPr>
              <a:t>https://github.com/karolali22/MEC8211_PROJECT</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a:p>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8" name="Title 1">
            <a:extLst>
              <a:ext uri="{FF2B5EF4-FFF2-40B4-BE49-F238E27FC236}">
                <a16:creationId xmlns:a16="http://schemas.microsoft.com/office/drawing/2014/main" id="{FE6311EA-858E-136B-F102-CA67261E5EF7}"/>
              </a:ext>
            </a:extLst>
          </p:cNvPr>
          <p:cNvSpPr txBox="1">
            <a:spLocks/>
          </p:cNvSpPr>
          <p:nvPr/>
        </p:nvSpPr>
        <p:spPr>
          <a:xfrm>
            <a:off x="-135424" y="1146943"/>
            <a:ext cx="1245393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400" dirty="0">
                <a:latin typeface="Bell Gothic Std Black" panose="020B0706020202040204" pitchFamily="34" charset="0"/>
                <a:ea typeface="CMU Sans Serif" panose="02000603000000000000" pitchFamily="2" charset="0"/>
                <a:cs typeface="CMU Sans Serif" panose="02000603000000000000" pitchFamily="2" charset="0"/>
              </a:rPr>
              <a:t>Vérification et Validation en Modélisation Numérique</a:t>
            </a:r>
            <a:endParaRPr lang="en-US" sz="2400" dirty="0">
              <a:latin typeface="Bell Gothic Std Black" panose="020B0706020202040204" pitchFamily="34" charset="0"/>
              <a:ea typeface="CMU Sans Serif" panose="02000603000000000000" pitchFamily="2" charset="0"/>
              <a:cs typeface="CMU Sans Serif" panose="02000603000000000000" pitchFamily="2" charset="0"/>
            </a:endParaRPr>
          </a:p>
        </p:txBody>
      </p:sp>
      <p:sp>
        <p:nvSpPr>
          <p:cNvPr id="31" name="Title 1">
            <a:extLst>
              <a:ext uri="{FF2B5EF4-FFF2-40B4-BE49-F238E27FC236}">
                <a16:creationId xmlns:a16="http://schemas.microsoft.com/office/drawing/2014/main" id="{8F58E13B-2619-00BF-BF99-2DE0F3F3F61C}"/>
              </a:ext>
            </a:extLst>
          </p:cNvPr>
          <p:cNvSpPr txBox="1">
            <a:spLocks/>
          </p:cNvSpPr>
          <p:nvPr/>
        </p:nvSpPr>
        <p:spPr>
          <a:xfrm>
            <a:off x="213468" y="356985"/>
            <a:ext cx="1175614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Bell Gothic Std Black" panose="020B0706020202040204" pitchFamily="34" charset="0"/>
                <a:ea typeface="CMU Sans Serif" panose="02000603000000000000" pitchFamily="2" charset="0"/>
                <a:cs typeface="CMU Sans Serif" panose="02000603000000000000" pitchFamily="2" charset="0"/>
              </a:rPr>
              <a:t>Devoir 3 </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E9F20894-4D1F-C35F-FC0C-8A7013BC5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97422"/>
            <a:ext cx="4236527" cy="960578"/>
          </a:xfrm>
          <a:prstGeom prst="rect">
            <a:avLst/>
          </a:prstGeom>
        </p:spPr>
      </p:pic>
      <p:sp>
        <p:nvSpPr>
          <p:cNvPr id="7" name="Title 1">
            <a:extLst>
              <a:ext uri="{FF2B5EF4-FFF2-40B4-BE49-F238E27FC236}">
                <a16:creationId xmlns:a16="http://schemas.microsoft.com/office/drawing/2014/main" id="{FF9D09CA-9CD9-5CAC-A8CD-D63AF0E37EEB}"/>
              </a:ext>
            </a:extLst>
          </p:cNvPr>
          <p:cNvSpPr txBox="1">
            <a:spLocks/>
          </p:cNvSpPr>
          <p:nvPr/>
        </p:nvSpPr>
        <p:spPr>
          <a:xfrm>
            <a:off x="-135426" y="1591314"/>
            <a:ext cx="1245393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2400" b="0" i="0" u="none" strike="noStrike" baseline="0" dirty="0">
                <a:latin typeface="Bell Gothic Std Black" panose="020B0806020202040204" pitchFamily="34" charset="0"/>
              </a:rPr>
              <a:t>Validation</a:t>
            </a:r>
            <a:endParaRPr lang="en-US" sz="2400" dirty="0">
              <a:latin typeface="Bell Gothic Std Black" panose="020B0806020202040204" pitchFamily="34" charset="0"/>
              <a:ea typeface="CMU Sans Serif" panose="02000603000000000000" pitchFamily="2" charset="0"/>
              <a:cs typeface="CMU Sans Serif" panose="02000603000000000000" pitchFamily="2" charset="0"/>
            </a:endParaRPr>
          </a:p>
        </p:txBody>
      </p:sp>
      <p:cxnSp>
        <p:nvCxnSpPr>
          <p:cNvPr id="9" name="Straight Connector 8">
            <a:extLst>
              <a:ext uri="{FF2B5EF4-FFF2-40B4-BE49-F238E27FC236}">
                <a16:creationId xmlns:a16="http://schemas.microsoft.com/office/drawing/2014/main" id="{6F233533-D56F-50E8-C3CF-A3F66634505E}"/>
              </a:ext>
            </a:extLst>
          </p:cNvPr>
          <p:cNvCxnSpPr/>
          <p:nvPr/>
        </p:nvCxnSpPr>
        <p:spPr>
          <a:xfrm>
            <a:off x="743857" y="2859929"/>
            <a:ext cx="107042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7B8AFE5-6F16-3DF4-39D4-03DFE56FBB0D}"/>
              </a:ext>
            </a:extLst>
          </p:cNvPr>
          <p:cNvSpPr>
            <a:spLocks noGrp="1"/>
          </p:cNvSpPr>
          <p:nvPr>
            <p:ph type="sldNum" sz="quarter" idx="12"/>
          </p:nvPr>
        </p:nvSpPr>
        <p:spPr/>
        <p:txBody>
          <a:bodyPr/>
          <a:lstStyle/>
          <a:p>
            <a:fld id="{39C1223B-8CCF-4977-9E71-76A2BF368F2A}" type="slidenum">
              <a:rPr lang="en-CA" smtClean="0"/>
              <a:t>1</a:t>
            </a:fld>
            <a:endParaRPr lang="en-CA"/>
          </a:p>
        </p:txBody>
      </p:sp>
    </p:spTree>
    <p:extLst>
      <p:ext uri="{BB962C8B-B14F-4D97-AF65-F5344CB8AC3E}">
        <p14:creationId xmlns:p14="http://schemas.microsoft.com/office/powerpoint/2010/main" val="391303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A. NUMERICAL UNCERTAINTY – </a:t>
            </a:r>
            <a:r>
              <a:rPr lang="en-US" sz="2800" b="1" i="1" dirty="0">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a:latin typeface="Bell Gothic Std Black" panose="020B0706020202040204" pitchFamily="34" charset="0"/>
                <a:ea typeface="CMU Sans Serif" panose="02000603000000000000" pitchFamily="2" charset="0"/>
                <a:cs typeface="CMU Sans Serif" panose="02000603000000000000" pitchFamily="2" charset="0"/>
              </a:rPr>
              <a:t>num</a:t>
            </a: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EA7065C-802E-2B4B-0925-41CF053C1631}"/>
                  </a:ext>
                </a:extLst>
              </p:cNvPr>
              <p:cNvSpPr txBox="1"/>
              <p:nvPr/>
            </p:nvSpPr>
            <p:spPr>
              <a:xfrm>
                <a:off x="625200" y="1094462"/>
                <a:ext cx="10941600" cy="4998612"/>
              </a:xfrm>
              <a:prstGeom prst="rect">
                <a:avLst/>
              </a:prstGeom>
              <a:noFill/>
            </p:spPr>
            <p:txBody>
              <a:bodyPr wrap="square" rtlCol="0">
                <a:spAutoFit/>
              </a:bodyPr>
              <a:lstStyle/>
              <a:p>
                <a:pPr algn="just"/>
                <a:r>
                  <a:rPr lang="en-CA" sz="1400" dirty="0"/>
                  <a:t>The procedure used for determining the numerical uncertainty is as follows:</a:t>
                </a:r>
              </a:p>
              <a:p>
                <a:pPr algn="just"/>
                <a:endParaRPr lang="en-CA" sz="1400" dirty="0"/>
              </a:p>
              <a:p>
                <a:pPr algn="just"/>
                <a:r>
                  <a:rPr lang="en-CA" sz="1400" dirty="0"/>
                  <a:t>①    NX ∈ [50,400], </a:t>
                </a:r>
                <a:r>
                  <a:rPr lang="el-GR" sz="1400" dirty="0"/>
                  <a:t>Δ</a:t>
                </a:r>
                <a:r>
                  <a:rPr lang="en-CA" sz="1400" dirty="0"/>
                  <a:t>x ∈ [0.5,4] </a:t>
                </a:r>
                <a:r>
                  <a:rPr lang="el-GR" sz="1400" dirty="0"/>
                  <a:t>μ</a:t>
                </a:r>
                <a:r>
                  <a:rPr lang="en-CA" sz="1400" dirty="0"/>
                  <a:t>m, Mesh refinement ratio r = 2</a:t>
                </a:r>
              </a:p>
              <a:p>
                <a:pPr algn="just"/>
                <a:r>
                  <a:rPr lang="en-CA" sz="1400" dirty="0"/>
                  <a:t>②    Pressure loss </a:t>
                </a:r>
                <a:r>
                  <a:rPr lang="el-GR" sz="1400" dirty="0"/>
                  <a:t>Δ</a:t>
                </a:r>
                <a:r>
                  <a:rPr lang="en-CA" sz="1400" dirty="0"/>
                  <a:t>P = 0.1 Pa, Mean porosity = 0.9, Mean fibre diameter D = 12.5 </a:t>
                </a:r>
                <a:r>
                  <a:rPr lang="el-GR" sz="1400" dirty="0"/>
                  <a:t>μ</a:t>
                </a:r>
                <a:r>
                  <a:rPr lang="en-CA" sz="1400" dirty="0"/>
                  <a:t>m, Fibre diameter standard deviation = 2.85 </a:t>
                </a:r>
                <a:r>
                  <a:rPr lang="el-GR" sz="1400" dirty="0"/>
                  <a:t>μ</a:t>
                </a:r>
                <a:r>
                  <a:rPr lang="en-CA" sz="1400" dirty="0"/>
                  <a:t>m</a:t>
                </a:r>
              </a:p>
              <a:p>
                <a:pPr algn="just"/>
                <a:endParaRPr lang="en-CA" sz="1400" dirty="0"/>
              </a:p>
              <a:p>
                <a:pPr marL="342900" indent="-342900" algn="just">
                  <a:buFont typeface="Arial" panose="020B0604020202020204" pitchFamily="34" charset="0"/>
                  <a:buChar char="•"/>
                </a:pPr>
                <a:r>
                  <a:rPr lang="en-CA" sz="1400" dirty="0"/>
                  <a:t>Simulations were conducted with varying mesh size properties ① and constant case parameters ②.</a:t>
                </a:r>
              </a:p>
              <a:p>
                <a:pPr marL="800100" lvl="1" indent="-342900" algn="just">
                  <a:buFont typeface="Arial" panose="020B0604020202020204" pitchFamily="34" charset="0"/>
                  <a:buChar char="•"/>
                </a:pPr>
                <a:r>
                  <a:rPr lang="en-CA" sz="1400" dirty="0"/>
                  <a:t>Seeds 11, 28, 82, 1182, and 8211 were used to compute a mean numerical uncertainty.</a:t>
                </a:r>
              </a:p>
              <a:p>
                <a:pPr lvl="1" algn="just"/>
                <a:endParaRPr lang="en-CA" sz="1400" dirty="0"/>
              </a:p>
              <a:p>
                <a:pPr marL="342900" indent="-342900" algn="just">
                  <a:buFont typeface="Arial" panose="020B0604020202020204" pitchFamily="34" charset="0"/>
                  <a:buChar char="•"/>
                </a:pPr>
                <a:r>
                  <a:rPr lang="en-CA" sz="1400" dirty="0"/>
                  <a:t>The permeability k in </a:t>
                </a:r>
                <a:r>
                  <a:rPr lang="el-GR" sz="1400" dirty="0"/>
                  <a:t>μ</a:t>
                </a:r>
                <a:r>
                  <a:rPr lang="en-CA" sz="1400" dirty="0"/>
                  <a:t>m</a:t>
                </a:r>
                <a:r>
                  <a:rPr lang="en-CA" sz="1400" baseline="30000" dirty="0"/>
                  <a:t>2</a:t>
                </a:r>
                <a:r>
                  <a:rPr lang="en-CA" sz="1400" dirty="0"/>
                  <a:t> is recorded for each grid size.</a:t>
                </a:r>
              </a:p>
              <a:p>
                <a:pPr algn="just"/>
                <a:endParaRPr lang="en-CA" sz="1400" b="1" dirty="0"/>
              </a:p>
              <a:p>
                <a:pPr marL="342900" indent="-342900" algn="just">
                  <a:buFont typeface="Arial" panose="020B0604020202020204" pitchFamily="34" charset="0"/>
                  <a:buChar char="•"/>
                </a:pPr>
                <a:r>
                  <a:rPr lang="en-CA" sz="1400" dirty="0"/>
                  <a:t>Given that LBM converges formally in 2</a:t>
                </a:r>
                <a:r>
                  <a:rPr lang="en-CA" sz="1400" baseline="30000" dirty="0"/>
                  <a:t>nd</a:t>
                </a:r>
                <a:r>
                  <a:rPr lang="en-CA" sz="1400" dirty="0"/>
                  <a:t> order in space, the following Richardson extrapolation formula can be used to compute a pseudo-analytical solution, where </a:t>
                </a:r>
                <a:r>
                  <a:rPr lang="en-CA" sz="1400" i="1" dirty="0"/>
                  <a:t>f</a:t>
                </a:r>
                <a:r>
                  <a:rPr lang="en-CA" sz="1400" i="1" baseline="-25000" dirty="0"/>
                  <a:t>1</a:t>
                </a:r>
                <a:r>
                  <a:rPr lang="en-CA" sz="1400" dirty="0"/>
                  <a:t> and </a:t>
                </a:r>
                <a:r>
                  <a:rPr lang="en-CA" sz="1400" i="1" dirty="0"/>
                  <a:t>f</a:t>
                </a:r>
                <a:r>
                  <a:rPr lang="en-CA" sz="1400" i="1" baseline="-25000" dirty="0"/>
                  <a:t>2</a:t>
                </a:r>
                <a:r>
                  <a:rPr lang="en-CA" sz="1400" dirty="0"/>
                  <a:t> are respectively the solutions of the finest and 2</a:t>
                </a:r>
                <a:r>
                  <a:rPr lang="en-CA" sz="1400" baseline="30000" dirty="0"/>
                  <a:t>nd</a:t>
                </a:r>
                <a:r>
                  <a:rPr lang="en-CA" sz="1400" dirty="0"/>
                  <a:t> finest grids :</a:t>
                </a:r>
              </a:p>
              <a:p>
                <a:pPr algn="just"/>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𝑓</m:t>
                          </m:r>
                        </m:e>
                        <m:sub>
                          <m:r>
                            <a:rPr lang="en-CA" sz="1400" b="0" i="1" smtClean="0">
                              <a:latin typeface="Cambria Math" panose="02040503050406030204" pitchFamily="18" charset="0"/>
                            </a:rPr>
                            <m:t>h</m:t>
                          </m:r>
                          <m:r>
                            <a:rPr lang="en-CA" sz="1400" b="0" i="1" smtClean="0">
                              <a:latin typeface="Cambria Math" panose="02040503050406030204" pitchFamily="18" charset="0"/>
                            </a:rPr>
                            <m:t>=</m:t>
                          </m:r>
                          <m:r>
                            <a:rPr lang="en-CA" sz="1400" b="0" i="1" smtClean="0">
                              <a:latin typeface="Cambria Math" panose="02040503050406030204" pitchFamily="18" charset="0"/>
                            </a:rPr>
                            <m:t>0</m:t>
                          </m:r>
                        </m:sub>
                      </m:sSub>
                      <m:r>
                        <a:rPr lang="en-CA" sz="1400" i="1" smtClean="0">
                          <a:latin typeface="Cambria Math" panose="02040503050406030204" pitchFamily="18" charset="0"/>
                          <a:ea typeface="Cambria Math" panose="02040503050406030204" pitchFamily="18" charset="0"/>
                        </a:rPr>
                        <m:t>≅</m:t>
                      </m:r>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1</m:t>
                          </m:r>
                        </m:sub>
                      </m:sSub>
                      <m:r>
                        <a:rPr lang="en-CA" sz="1400" b="0" i="1" smtClean="0">
                          <a:latin typeface="Cambria Math" panose="02040503050406030204" pitchFamily="18" charset="0"/>
                          <a:ea typeface="Cambria Math" panose="02040503050406030204" pitchFamily="18" charset="0"/>
                        </a:rPr>
                        <m:t>+</m:t>
                      </m:r>
                      <m:f>
                        <m:fPr>
                          <m:ctrlPr>
                            <a:rPr lang="en-CA" sz="1400" b="0" i="1" smtClean="0">
                              <a:latin typeface="Cambria Math" panose="02040503050406030204" pitchFamily="18" charset="0"/>
                              <a:ea typeface="Cambria Math" panose="02040503050406030204" pitchFamily="18" charset="0"/>
                            </a:rPr>
                          </m:ctrlPr>
                        </m:fPr>
                        <m:num>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1</m:t>
                              </m:r>
                            </m:sub>
                          </m:sSub>
                          <m:r>
                            <a:rPr lang="en-CA" sz="1400" b="0" i="1" smtClean="0">
                              <a:latin typeface="Cambria Math" panose="02040503050406030204" pitchFamily="18" charset="0"/>
                              <a:ea typeface="Cambria Math" panose="02040503050406030204" pitchFamily="18" charset="0"/>
                            </a:rPr>
                            <m:t>−</m:t>
                          </m:r>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2</m:t>
                              </m:r>
                            </m:sub>
                          </m:sSub>
                        </m:num>
                        <m:den>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𝑟</m:t>
                              </m:r>
                            </m:e>
                            <m:sup>
                              <m:r>
                                <a:rPr lang="en-CA" sz="1400" b="0" i="1" smtClean="0">
                                  <a:latin typeface="Cambria Math" panose="02040503050406030204" pitchFamily="18" charset="0"/>
                                  <a:ea typeface="Cambria Math" panose="02040503050406030204" pitchFamily="18" charset="0"/>
                                </a:rPr>
                                <m:t>𝑝</m:t>
                              </m:r>
                            </m:sup>
                          </m:sSup>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m:t>
                          </m:r>
                        </m:den>
                      </m:f>
                    </m:oMath>
                  </m:oMathPara>
                </a14:m>
                <a:endParaRPr lang="en-CA" sz="1400" b="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𝑓</m:t>
                          </m:r>
                        </m:e>
                        <m:sub>
                          <m:r>
                            <a:rPr lang="en-CA" sz="1400" b="0" i="1" smtClean="0">
                              <a:latin typeface="Cambria Math" panose="02040503050406030204" pitchFamily="18" charset="0"/>
                            </a:rPr>
                            <m:t>h</m:t>
                          </m:r>
                          <m:r>
                            <a:rPr lang="en-CA" sz="1400" b="0" i="1" smtClean="0">
                              <a:latin typeface="Cambria Math" panose="02040503050406030204" pitchFamily="18" charset="0"/>
                            </a:rPr>
                            <m:t>=</m:t>
                          </m:r>
                          <m:r>
                            <a:rPr lang="en-CA" sz="1400" b="0" i="1" smtClean="0">
                              <a:latin typeface="Cambria Math" panose="02040503050406030204" pitchFamily="18" charset="0"/>
                            </a:rPr>
                            <m:t>0</m:t>
                          </m:r>
                        </m:sub>
                      </m:sSub>
                      <m:r>
                        <a:rPr lang="en-CA" sz="1400" i="1" smtClean="0">
                          <a:latin typeface="Cambria Math" panose="02040503050406030204" pitchFamily="18" charset="0"/>
                          <a:ea typeface="Cambria Math" panose="02040503050406030204" pitchFamily="18" charset="0"/>
                        </a:rPr>
                        <m:t>≅</m:t>
                      </m:r>
                      <m:f>
                        <m:fPr>
                          <m:ctrlPr>
                            <a:rPr lang="en-CA" sz="1400" b="0" i="1" smtClean="0">
                              <a:latin typeface="Cambria Math" panose="02040503050406030204" pitchFamily="18" charset="0"/>
                              <a:ea typeface="Cambria Math" panose="02040503050406030204" pitchFamily="18" charset="0"/>
                            </a:rPr>
                          </m:ctrlPr>
                        </m:fPr>
                        <m:num>
                          <m:r>
                            <a:rPr lang="en-CA" sz="1400" b="0" i="1" smtClean="0">
                              <a:latin typeface="Cambria Math" panose="02040503050406030204" pitchFamily="18" charset="0"/>
                              <a:ea typeface="Cambria Math" panose="02040503050406030204" pitchFamily="18" charset="0"/>
                            </a:rPr>
                            <m:t>4</m:t>
                          </m:r>
                        </m:num>
                        <m:den>
                          <m:r>
                            <a:rPr lang="en-CA" sz="1400" b="0" i="1" smtClean="0">
                              <a:latin typeface="Cambria Math" panose="02040503050406030204" pitchFamily="18" charset="0"/>
                              <a:ea typeface="Cambria Math" panose="02040503050406030204" pitchFamily="18" charset="0"/>
                            </a:rPr>
                            <m:t>3</m:t>
                          </m:r>
                        </m:den>
                      </m:f>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1</m:t>
                          </m:r>
                        </m:sub>
                      </m:sSub>
                      <m:r>
                        <a:rPr lang="en-CA" sz="1400" b="0" i="1" smtClean="0">
                          <a:latin typeface="Cambria Math" panose="02040503050406030204" pitchFamily="18" charset="0"/>
                          <a:ea typeface="Cambria Math" panose="02040503050406030204" pitchFamily="18" charset="0"/>
                        </a:rPr>
                        <m:t>−</m:t>
                      </m:r>
                      <m:f>
                        <m:fPr>
                          <m:ctrlPr>
                            <a:rPr lang="en-CA" sz="1400" b="0" i="1" smtClean="0">
                              <a:latin typeface="Cambria Math" panose="02040503050406030204" pitchFamily="18" charset="0"/>
                              <a:ea typeface="Cambria Math" panose="02040503050406030204" pitchFamily="18" charset="0"/>
                            </a:rPr>
                          </m:ctrlPr>
                        </m:fPr>
                        <m:num>
                          <m:r>
                            <a:rPr lang="en-CA" sz="1400" b="0" i="1" smtClean="0">
                              <a:latin typeface="Cambria Math" panose="02040503050406030204" pitchFamily="18" charset="0"/>
                              <a:ea typeface="Cambria Math" panose="02040503050406030204" pitchFamily="18" charset="0"/>
                            </a:rPr>
                            <m:t>1</m:t>
                          </m:r>
                        </m:num>
                        <m:den>
                          <m:r>
                            <a:rPr lang="en-CA" sz="1400" b="0" i="1" smtClean="0">
                              <a:latin typeface="Cambria Math" panose="02040503050406030204" pitchFamily="18" charset="0"/>
                              <a:ea typeface="Cambria Math" panose="02040503050406030204" pitchFamily="18" charset="0"/>
                            </a:rPr>
                            <m:t>3</m:t>
                          </m:r>
                        </m:den>
                      </m:f>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2</m:t>
                          </m:r>
                        </m:sub>
                      </m:sSub>
                    </m:oMath>
                  </m:oMathPara>
                </a14:m>
                <a:endParaRPr lang="en-CA" sz="1400" dirty="0"/>
              </a:p>
              <a:p>
                <a:pPr algn="just"/>
                <a:endParaRPr lang="en-CA" sz="1400" b="1" dirty="0"/>
              </a:p>
              <a:p>
                <a:pPr marL="342900" indent="-342900" algn="just">
                  <a:buFont typeface="Arial" panose="020B0604020202020204" pitchFamily="34" charset="0"/>
                  <a:buChar char="•"/>
                </a:pPr>
                <a:r>
                  <a:rPr lang="en-CA" sz="1400" dirty="0"/>
                  <a:t>Error across grid sizes is computed with respect to the pseudo-analytical solution </a:t>
                </a:r>
                <a:r>
                  <a:rPr lang="en-CA" sz="1400" i="1" dirty="0"/>
                  <a:t>f</a:t>
                </a:r>
                <a:r>
                  <a:rPr lang="en-CA" sz="1400" i="1" baseline="-25000" dirty="0"/>
                  <a:t>0</a:t>
                </a:r>
                <a:r>
                  <a:rPr lang="en-CA" sz="1400" dirty="0"/>
                  <a:t> and the order of convergence for each seed is graphed and calculated.</a:t>
                </a:r>
              </a:p>
              <a:p>
                <a:pPr marL="342900" indent="-342900" algn="just">
                  <a:buFont typeface="Arial" panose="020B0604020202020204" pitchFamily="34" charset="0"/>
                  <a:buChar char="•"/>
                </a:pPr>
                <a:endParaRPr lang="en-CA" sz="1400" dirty="0"/>
              </a:p>
              <a:p>
                <a:pPr marL="342900" indent="-342900" algn="just">
                  <a:buFont typeface="Arial" panose="020B0604020202020204" pitchFamily="34" charset="0"/>
                  <a:buChar char="•"/>
                </a:pPr>
                <a:r>
                  <a:rPr lang="en-CA" sz="1400" dirty="0"/>
                  <a:t>The Grid Convergence Index (GCI) is then found for each seed and subsequently used to determine numerical uncertainty.</a:t>
                </a:r>
              </a:p>
              <a:p>
                <a:pPr marL="342900" indent="-342900" algn="just">
                  <a:buFont typeface="Arial" panose="020B0604020202020204" pitchFamily="34" charset="0"/>
                  <a:buChar char="•"/>
                </a:pPr>
                <a:endParaRPr lang="en-CA" sz="1400" dirty="0"/>
              </a:p>
            </p:txBody>
          </p:sp>
        </mc:Choice>
        <mc:Fallback>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25200" y="1094462"/>
                <a:ext cx="10941600" cy="4998612"/>
              </a:xfrm>
              <a:prstGeom prst="rect">
                <a:avLst/>
              </a:prstGeom>
              <a:blipFill>
                <a:blip r:embed="rId4"/>
                <a:stretch>
                  <a:fillRect l="-167" t="-244" r="-613"/>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2</a:t>
            </a:fld>
            <a:endParaRPr lang="en-CA"/>
          </a:p>
        </p:txBody>
      </p:sp>
    </p:spTree>
    <p:extLst>
      <p:ext uri="{BB962C8B-B14F-4D97-AF65-F5344CB8AC3E}">
        <p14:creationId xmlns:p14="http://schemas.microsoft.com/office/powerpoint/2010/main" val="74094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B4333-E1D2-91C0-E6F3-34C8FF22569E}"/>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A5A44A9C-34D9-36E6-09AD-23FBF923745A}"/>
                  </a:ext>
                </a:extLst>
              </p:cNvPr>
              <p:cNvSpPr txBox="1"/>
              <p:nvPr/>
            </p:nvSpPr>
            <p:spPr>
              <a:xfrm>
                <a:off x="469450" y="4726146"/>
                <a:ext cx="10941600" cy="1816779"/>
              </a:xfrm>
              <a:prstGeom prst="rect">
                <a:avLst/>
              </a:prstGeom>
              <a:noFill/>
            </p:spPr>
            <p:txBody>
              <a:bodyPr wrap="square" rtlCol="0">
                <a:spAutoFit/>
              </a:bodyPr>
              <a:lstStyle/>
              <a:p>
                <a:pPr marL="285750" indent="-285750" algn="just">
                  <a:buFont typeface="Arial" panose="020B0604020202020204" pitchFamily="34" charset="0"/>
                  <a:buChar char="•"/>
                </a:pPr>
                <a:r>
                  <a:rPr lang="en-CA" sz="1400" dirty="0"/>
                  <a:t>The mean GCI across the 5 sampled seeds:</a:t>
                </a:r>
              </a:p>
              <a:p>
                <a:pPr marL="285750" indent="-285750" algn="just">
                  <a:buFont typeface="Arial" panose="020B0604020202020204" pitchFamily="34" charset="0"/>
                  <a:buChar char="•"/>
                </a:pPr>
                <a:endParaRPr lang="en-CA" sz="1400" dirty="0"/>
              </a:p>
              <a:p>
                <a:pPr algn="just"/>
                <a14:m>
                  <m:oMathPara xmlns:m="http://schemas.openxmlformats.org/officeDocument/2006/math">
                    <m:oMathParaPr>
                      <m:jc m:val="centerGroup"/>
                    </m:oMathParaPr>
                    <m:oMath xmlns:m="http://schemas.openxmlformats.org/officeDocument/2006/math">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𝐺𝐶𝐼</m:t>
                          </m:r>
                        </m:e>
                      </m:acc>
                      <m:r>
                        <a:rPr lang="en-CA" sz="1400" b="0" i="1" smtClean="0">
                          <a:latin typeface="Cambria Math" panose="02040503050406030204" pitchFamily="18" charset="0"/>
                        </a:rPr>
                        <m:t>=</m:t>
                      </m:r>
                      <m:r>
                        <m:rPr>
                          <m:nor/>
                        </m:rPr>
                        <a:rPr lang="en-CA" sz="1400" i="1" dirty="0" smtClean="0"/>
                        <m:t>0</m:t>
                      </m:r>
                      <m:r>
                        <m:rPr>
                          <m:nor/>
                        </m:rPr>
                        <a:rPr lang="en-CA" sz="1400" i="1" dirty="0" smtClean="0"/>
                        <m:t>.</m:t>
                      </m:r>
                      <m:r>
                        <m:rPr>
                          <m:nor/>
                        </m:rPr>
                        <a:rPr lang="en-CA" sz="1400" i="1" dirty="0" smtClean="0"/>
                        <m:t>249892125940451</m:t>
                      </m:r>
                    </m:oMath>
                  </m:oMathPara>
                </a14:m>
                <a:endParaRPr lang="en-CA" sz="1400" dirty="0"/>
              </a:p>
              <a:p>
                <a:pPr algn="just"/>
                <a:endParaRPr lang="en-CA" sz="1400" dirty="0"/>
              </a:p>
              <a:p>
                <a:pPr marL="285750" indent="-285750" algn="just">
                  <a:buFont typeface="Arial" panose="020B0604020202020204" pitchFamily="34" charset="0"/>
                  <a:buChar char="•"/>
                </a:pPr>
                <a:r>
                  <a:rPr lang="en-CA" sz="1400" dirty="0"/>
                  <a:t>The numerical uncertainty is computed as:</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𝑛𝑢𝑚</m:t>
                          </m:r>
                        </m:sub>
                      </m:sSub>
                      <m:r>
                        <a:rPr lang="en-CA" sz="1400" b="0" i="1" smtClean="0">
                          <a:latin typeface="Cambria Math" panose="02040503050406030204" pitchFamily="18" charset="0"/>
                        </a:rPr>
                        <m:t>=</m:t>
                      </m:r>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𝐺𝐶𝐼</m:t>
                          </m:r>
                        </m:e>
                      </m:acc>
                      <m:r>
                        <a:rPr lang="en-CA" sz="1400" b="0" i="1" smtClean="0">
                          <a:latin typeface="Cambria Math" panose="02040503050406030204" pitchFamily="18" charset="0"/>
                        </a:rPr>
                        <m:t>/</m:t>
                      </m:r>
                      <m:r>
                        <a:rPr lang="en-CA" sz="1400" b="0" i="1" smtClean="0">
                          <a:latin typeface="Cambria Math" panose="02040503050406030204" pitchFamily="18" charset="0"/>
                        </a:rPr>
                        <m:t>2</m:t>
                      </m:r>
                    </m:oMath>
                  </m:oMathPara>
                </a14:m>
                <a:endParaRPr lang="en-CA" sz="1400" dirty="0"/>
              </a:p>
              <a:p>
                <a:pPr algn="just"/>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𝑛𝑢𝑚</m:t>
                          </m:r>
                        </m:sub>
                      </m:sSub>
                      <m:r>
                        <a:rPr lang="en-CA" sz="1400" b="0" i="1" smtClean="0">
                          <a:latin typeface="Cambria Math" panose="02040503050406030204" pitchFamily="18" charset="0"/>
                        </a:rPr>
                        <m:t>=</m:t>
                      </m:r>
                      <m:r>
                        <m:rPr>
                          <m:nor/>
                        </m:rPr>
                        <a:rPr lang="en-CA" sz="1400" i="1" dirty="0" smtClean="0"/>
                        <m:t>0</m:t>
                      </m:r>
                      <m:r>
                        <m:rPr>
                          <m:nor/>
                        </m:rPr>
                        <a:rPr lang="en-CA" sz="1400" i="1" dirty="0" smtClean="0"/>
                        <m:t>.</m:t>
                      </m:r>
                      <m:r>
                        <m:rPr>
                          <m:nor/>
                        </m:rPr>
                        <a:rPr lang="en-CA" sz="1400" i="1" dirty="0" smtClean="0"/>
                        <m:t>124946062970225</m:t>
                      </m:r>
                    </m:oMath>
                  </m:oMathPara>
                </a14:m>
                <a:endParaRPr lang="en-CA" sz="1400" dirty="0"/>
              </a:p>
            </p:txBody>
          </p:sp>
        </mc:Choice>
        <mc:Fallback>
          <p:sp>
            <p:nvSpPr>
              <p:cNvPr id="29" name="TextBox 28">
                <a:extLst>
                  <a:ext uri="{FF2B5EF4-FFF2-40B4-BE49-F238E27FC236}">
                    <a16:creationId xmlns:a16="http://schemas.microsoft.com/office/drawing/2014/main" id="{A5A44A9C-34D9-36E6-09AD-23FBF923745A}"/>
                  </a:ext>
                </a:extLst>
              </p:cNvPr>
              <p:cNvSpPr txBox="1">
                <a:spLocks noRot="1" noChangeAspect="1" noMove="1" noResize="1" noEditPoints="1" noAdjustHandles="1" noChangeArrowheads="1" noChangeShapeType="1" noTextEdit="1"/>
              </p:cNvSpPr>
              <p:nvPr/>
            </p:nvSpPr>
            <p:spPr>
              <a:xfrm>
                <a:off x="469450" y="4726146"/>
                <a:ext cx="10941600" cy="1816779"/>
              </a:xfrm>
              <a:prstGeom prst="rect">
                <a:avLst/>
              </a:prstGeom>
              <a:blipFill>
                <a:blip r:embed="rId3"/>
                <a:stretch>
                  <a:fillRect l="-56" t="-336"/>
                </a:stretch>
              </a:blipFill>
            </p:spPr>
            <p:txBody>
              <a:bodyPr/>
              <a:lstStyle/>
              <a:p>
                <a:r>
                  <a:rPr lang="en-CA">
                    <a:noFill/>
                  </a:rPr>
                  <a:t> </a:t>
                </a:r>
              </a:p>
            </p:txBody>
          </p:sp>
        </mc:Fallback>
      </mc:AlternateContent>
      <p:sp>
        <p:nvSpPr>
          <p:cNvPr id="28" name="Title 1">
            <a:extLst>
              <a:ext uri="{FF2B5EF4-FFF2-40B4-BE49-F238E27FC236}">
                <a16:creationId xmlns:a16="http://schemas.microsoft.com/office/drawing/2014/main" id="{23B96702-00FB-6B8B-A074-DBE90AE0346A}"/>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A. NUMERICAL UNCERTAINTY – </a:t>
            </a:r>
            <a:r>
              <a:rPr lang="en-US" sz="2800" b="1" i="1" dirty="0">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a:latin typeface="Bell Gothic Std Black" panose="020B0706020202040204" pitchFamily="34" charset="0"/>
                <a:ea typeface="CMU Sans Serif" panose="02000603000000000000" pitchFamily="2" charset="0"/>
                <a:cs typeface="CMU Sans Serif" panose="02000603000000000000" pitchFamily="2" charset="0"/>
              </a:rPr>
              <a:t>num</a:t>
            </a:r>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 CONTINUED</a:t>
            </a:r>
          </a:p>
        </p:txBody>
      </p:sp>
      <p:grpSp>
        <p:nvGrpSpPr>
          <p:cNvPr id="19" name="Group 18">
            <a:extLst>
              <a:ext uri="{FF2B5EF4-FFF2-40B4-BE49-F238E27FC236}">
                <a16:creationId xmlns:a16="http://schemas.microsoft.com/office/drawing/2014/main" id="{B6678CA8-E37B-F255-C5FA-9331AE522D95}"/>
              </a:ext>
            </a:extLst>
          </p:cNvPr>
          <p:cNvGrpSpPr>
            <a:grpSpLocks noChangeAspect="1"/>
          </p:cNvGrpSpPr>
          <p:nvPr/>
        </p:nvGrpSpPr>
        <p:grpSpPr>
          <a:xfrm>
            <a:off x="338837" y="1071213"/>
            <a:ext cx="11514326" cy="1878548"/>
            <a:chOff x="-8075769" y="-6595514"/>
            <a:chExt cx="31984253" cy="5218190"/>
          </a:xfrm>
        </p:grpSpPr>
        <p:pic>
          <p:nvPicPr>
            <p:cNvPr id="5" name="Picture 4" descr="A graph of a function&#10;&#10;Description automatically generated">
              <a:extLst>
                <a:ext uri="{FF2B5EF4-FFF2-40B4-BE49-F238E27FC236}">
                  <a16:creationId xmlns:a16="http://schemas.microsoft.com/office/drawing/2014/main" id="{0DEF0404-B4B1-D21F-FB02-150618F22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288" y="-6595512"/>
              <a:ext cx="6411481" cy="5218187"/>
            </a:xfrm>
            <a:prstGeom prst="rect">
              <a:avLst/>
            </a:prstGeom>
          </p:spPr>
        </p:pic>
        <p:pic>
          <p:nvPicPr>
            <p:cNvPr id="7" name="Picture 6" descr="A graph of a function&#10;&#10;Description automatically generated">
              <a:extLst>
                <a:ext uri="{FF2B5EF4-FFF2-40B4-BE49-F238E27FC236}">
                  <a16:creationId xmlns:a16="http://schemas.microsoft.com/office/drawing/2014/main" id="{2987D5C3-B069-97FA-57BF-DE4C1DDD4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8673" y="-6595514"/>
              <a:ext cx="6411481" cy="5218187"/>
            </a:xfrm>
            <a:prstGeom prst="rect">
              <a:avLst/>
            </a:prstGeom>
          </p:spPr>
        </p:pic>
        <p:pic>
          <p:nvPicPr>
            <p:cNvPr id="12" name="Picture 11" descr="A graph of error in function of seed size&#10;&#10;Description automatically generated">
              <a:extLst>
                <a:ext uri="{FF2B5EF4-FFF2-40B4-BE49-F238E27FC236}">
                  <a16:creationId xmlns:a16="http://schemas.microsoft.com/office/drawing/2014/main" id="{199EFCF3-D266-CC90-F6C0-F1C8A41B7A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70155" y="-6595514"/>
              <a:ext cx="6338329" cy="5218187"/>
            </a:xfrm>
            <a:prstGeom prst="rect">
              <a:avLst/>
            </a:prstGeom>
          </p:spPr>
        </p:pic>
        <p:pic>
          <p:nvPicPr>
            <p:cNvPr id="16" name="Picture 15" descr="A graph of a function&#10;&#10;Description automatically generated">
              <a:extLst>
                <a:ext uri="{FF2B5EF4-FFF2-40B4-BE49-F238E27FC236}">
                  <a16:creationId xmlns:a16="http://schemas.microsoft.com/office/drawing/2014/main" id="{4831C308-4A7D-88D2-114F-E02D038A3D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7193" y="-6595513"/>
              <a:ext cx="6411481" cy="5218187"/>
            </a:xfrm>
            <a:prstGeom prst="rect">
              <a:avLst/>
            </a:prstGeom>
          </p:spPr>
        </p:pic>
        <p:pic>
          <p:nvPicPr>
            <p:cNvPr id="18" name="Picture 17" descr="A graph of a function&#10;&#10;Description automatically generated">
              <a:extLst>
                <a:ext uri="{FF2B5EF4-FFF2-40B4-BE49-F238E27FC236}">
                  <a16:creationId xmlns:a16="http://schemas.microsoft.com/office/drawing/2014/main" id="{B6F66302-AEAD-4270-0053-B5681F09A4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5769" y="-6595511"/>
              <a:ext cx="6411481" cy="5218187"/>
            </a:xfrm>
            <a:prstGeom prst="rect">
              <a:avLst/>
            </a:prstGeom>
          </p:spPr>
        </p:pic>
      </p:grpSp>
      <p:grpSp>
        <p:nvGrpSpPr>
          <p:cNvPr id="58" name="Group 57">
            <a:extLst>
              <a:ext uri="{FF2B5EF4-FFF2-40B4-BE49-F238E27FC236}">
                <a16:creationId xmlns:a16="http://schemas.microsoft.com/office/drawing/2014/main" id="{349EE783-E9CF-EDBD-F589-A72FAD84FFAA}"/>
              </a:ext>
            </a:extLst>
          </p:cNvPr>
          <p:cNvGrpSpPr/>
          <p:nvPr/>
        </p:nvGrpSpPr>
        <p:grpSpPr>
          <a:xfrm>
            <a:off x="469450" y="2888475"/>
            <a:ext cx="11456616" cy="1861093"/>
            <a:chOff x="469450" y="2850165"/>
            <a:chExt cx="11456616" cy="1861093"/>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7F70B8F3-C316-5393-853C-97AE979CDD03}"/>
                    </a:ext>
                  </a:extLst>
                </p:cNvPr>
                <p:cNvSpPr txBox="1"/>
                <p:nvPr/>
              </p:nvSpPr>
              <p:spPr>
                <a:xfrm>
                  <a:off x="469450" y="2857289"/>
                  <a:ext cx="2281797" cy="1853969"/>
                </a:xfrm>
                <a:prstGeom prst="rect">
                  <a:avLst/>
                </a:prstGeom>
                <a:noFill/>
              </p:spPr>
              <p:txBody>
                <a:bodyPr wrap="square" rtlCol="0">
                  <a:spAutoFit/>
                </a:bodyPr>
                <a:lstStyle/>
                <a:p>
                  <a:pPr marL="342900" indent="-342900" algn="just">
                    <a:buFontTx/>
                    <a:buAutoNum type="circleNumDbPlain"/>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𝑝</m:t>
                          </m:r>
                        </m:e>
                        <m:sub>
                          <m:r>
                            <a:rPr lang="en-CA" sz="1200" b="0" i="1" smtClean="0">
                              <a:latin typeface="Cambria Math" panose="02040503050406030204" pitchFamily="18" charset="0"/>
                            </a:rPr>
                            <m:t>𝑓</m:t>
                          </m:r>
                        </m:sub>
                      </m:sSub>
                      <m:r>
                        <a:rPr lang="en-CA" sz="1200" b="0" i="1" smtClean="0">
                          <a:latin typeface="Cambria Math" panose="02040503050406030204" pitchFamily="18" charset="0"/>
                        </a:rPr>
                        <m:t>=</m:t>
                      </m:r>
                      <m:r>
                        <m:rPr>
                          <m:nor/>
                        </m:rPr>
                        <a:rPr lang="en-CA" sz="1200" i="1" dirty="0"/>
                        <m:t>2</m:t>
                      </m:r>
                    </m:oMath>
                  </a14:m>
                  <a:endParaRPr lang="en-CA" sz="1200" i="1"/>
                </a:p>
                <a:p>
                  <a:pPr marL="342900" indent="-342900" algn="just">
                    <a:buAutoNum type="circleNumDbPlain"/>
                  </a:pPr>
                  <a:r>
                    <a:rPr lang="en-CA" sz="1200" b="0"/>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24.75619676816559</m:t>
                      </m:r>
                    </m:oMath>
                  </a14:m>
                  <a:endParaRPr lang="en-CA" sz="1200" i="1"/>
                </a:p>
                <a:p>
                  <a:pPr marL="342900" indent="-342900" algn="just">
                    <a:buAutoNum type="circleNumDbPlain"/>
                  </a:pPr>
                  <a:r>
                    <a:rPr lang="en-CA" sz="1200" b="0"/>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24.87401289862732</m:t>
                      </m:r>
                    </m:oMath>
                  </a14:m>
                  <a:endParaRPr lang="en-CA" sz="1200"/>
                </a:p>
                <a:p>
                  <a:pPr marL="342900" indent="-342900" algn="just">
                    <a:buAutoNum type="circleNumDbPlain"/>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i="1" dirty="0" smtClean="0"/>
                        <m:t>2.3220</m:t>
                      </m:r>
                    </m:oMath>
                  </a14:m>
                  <a:endParaRPr lang="en-CA" sz="1200" i="1"/>
                </a:p>
                <a:p>
                  <a:pPr marL="342900" indent="-342900" algn="just">
                    <a:buAutoNum type="circleNumDbPlain"/>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AutoNum type="circleNumDbPlain"/>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b="0" i="1"/>
                </a:p>
                <a:p>
                  <a:pPr marL="342900" indent="-342900" algn="just">
                    <a:buAutoNum type="circleNumDbPlain"/>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b="0" i="1">
                    <a:ea typeface="Cambria Math" panose="02040503050406030204" pitchFamily="18" charset="0"/>
                  </a:endParaRPr>
                </a:p>
                <a:p>
                  <a:pPr marL="342900" indent="-342900" algn="just">
                    <a:buAutoNum type="circleNumDbPlain"/>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0.1178161304617</m:t>
                      </m:r>
                      <m:r>
                        <m:rPr>
                          <m:nor/>
                        </m:rPr>
                        <a:rPr lang="en-CA" sz="1200" b="0" i="1" dirty="0" smtClean="0"/>
                        <m:t>3</m:t>
                      </m:r>
                    </m:oMath>
                  </a14:m>
                  <a:endParaRPr lang="en-CA" sz="1200" b="0" i="1">
                    <a:latin typeface="Cambria Math" panose="02040503050406030204" pitchFamily="18" charset="0"/>
                  </a:endParaRPr>
                </a:p>
              </p:txBody>
            </p:sp>
          </mc:Choice>
          <mc:Fallback>
            <p:sp>
              <p:nvSpPr>
                <p:cNvPr id="20" name="TextBox 19">
                  <a:extLst>
                    <a:ext uri="{FF2B5EF4-FFF2-40B4-BE49-F238E27FC236}">
                      <a16:creationId xmlns:a16="http://schemas.microsoft.com/office/drawing/2014/main" id="{7F70B8F3-C316-5393-853C-97AE979CDD03}"/>
                    </a:ext>
                  </a:extLst>
                </p:cNvPr>
                <p:cNvSpPr txBox="1">
                  <a:spLocks noRot="1" noChangeAspect="1" noMove="1" noResize="1" noEditPoints="1" noAdjustHandles="1" noChangeArrowheads="1" noChangeShapeType="1" noTextEdit="1"/>
                </p:cNvSpPr>
                <p:nvPr/>
              </p:nvSpPr>
              <p:spPr>
                <a:xfrm>
                  <a:off x="469450" y="2857289"/>
                  <a:ext cx="2281797" cy="1853969"/>
                </a:xfrm>
                <a:prstGeom prst="rect">
                  <a:avLst/>
                </a:prstGeom>
                <a:blipFill>
                  <a:blip r:embed="rId9"/>
                  <a:stretch>
                    <a:fillRect b="-1974"/>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E59941E-836E-D780-F25E-A813B99BBA2D}"/>
                    </a:ext>
                  </a:extLst>
                </p:cNvPr>
                <p:cNvSpPr txBox="1"/>
                <p:nvPr/>
              </p:nvSpPr>
              <p:spPr>
                <a:xfrm>
                  <a:off x="2751248" y="2857289"/>
                  <a:ext cx="2281797" cy="1853969"/>
                </a:xfrm>
                <a:prstGeom prst="rect">
                  <a:avLst/>
                </a:prstGeom>
                <a:noFill/>
              </p:spPr>
              <p:txBody>
                <a:bodyPr wrap="square" rtlCol="0">
                  <a:spAutoFit/>
                </a:bodyPr>
                <a:lstStyle/>
                <a:p>
                  <a:pPr marL="342900" indent="-342900" algn="just">
                    <a:buFontTx/>
                    <a:buAutoNum type="circleNumDbPlain"/>
                  </a:pPr>
                  <a:r>
                    <a:rPr lang="en-CA" sz="1200" i="1"/>
                    <a:t> </a:t>
                  </a:r>
                  <a14:m>
                    <m:oMath xmlns:m="http://schemas.openxmlformats.org/officeDocument/2006/math">
                      <m:sSub>
                        <m:sSubPr>
                          <m:ctrlPr>
                            <a:rPr lang="en-CA" sz="1200" i="1">
                              <a:latin typeface="Cambria Math" panose="02040503050406030204" pitchFamily="18" charset="0"/>
                            </a:rPr>
                          </m:ctrlPr>
                        </m:sSubPr>
                        <m:e>
                          <m:r>
                            <a:rPr lang="en-CA" sz="1200" i="1">
                              <a:latin typeface="Cambria Math" panose="02040503050406030204" pitchFamily="18" charset="0"/>
                            </a:rPr>
                            <m:t>𝑝</m:t>
                          </m:r>
                        </m:e>
                        <m:sub>
                          <m:r>
                            <a:rPr lang="en-CA" sz="1200" i="1">
                              <a:latin typeface="Cambria Math" panose="02040503050406030204" pitchFamily="18" charset="0"/>
                            </a:rPr>
                            <m:t>𝑓</m:t>
                          </m:r>
                        </m:sub>
                      </m:sSub>
                      <m:r>
                        <a:rPr lang="en-CA" sz="1200" i="1">
                          <a:latin typeface="Cambria Math" panose="02040503050406030204" pitchFamily="18" charset="0"/>
                        </a:rPr>
                        <m:t>=</m:t>
                      </m:r>
                      <m:r>
                        <m:rPr>
                          <m:nor/>
                        </m:rPr>
                        <a:rPr lang="en-CA" sz="1200" i="1" dirty="0"/>
                        <m:t>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27.22129521774702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27.131953908880</m:t>
                      </m:r>
                      <m:r>
                        <m:rPr>
                          <m:nor/>
                        </m:rPr>
                        <a:rPr lang="en-CA" sz="1200" b="0" i="1" dirty="0" smtClean="0"/>
                        <m:t>1</m:t>
                      </m:r>
                    </m:oMath>
                  </a14:m>
                  <a:r>
                    <a:rPr lang="en-CA" sz="1200" i="1"/>
                    <a:t>0</a:t>
                  </a:r>
                </a:p>
                <a:p>
                  <a:pPr marL="342900" indent="-342900" algn="just">
                    <a:buFontTx/>
                    <a:buAutoNum type="circleNumDbPlain" startAt="2"/>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b="0" i="1" dirty="0" smtClean="0"/>
                        <m:t>1.7994</m:t>
                      </m:r>
                    </m:oMath>
                  </a14:m>
                  <a:endParaRPr lang="en-CA" sz="1200" b="0" i="1">
                    <a:latin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i="1"/>
                </a:p>
                <a:p>
                  <a:pPr marL="342900" indent="-342900" algn="just">
                    <a:buFontTx/>
                    <a:buAutoNum type="circleNumDbPlain" startAt="2"/>
                  </a:pPr>
                  <a:r>
                    <a:rPr lang="en-CA" sz="1200"/>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0.1088357685737</m:t>
                      </m:r>
                      <m:r>
                        <m:rPr>
                          <m:nor/>
                        </m:rPr>
                        <a:rPr lang="en-CA" sz="1200" b="0" i="1" dirty="0" smtClean="0"/>
                        <m:t>4</m:t>
                      </m:r>
                    </m:oMath>
                  </a14:m>
                  <a:endParaRPr lang="en-CA" sz="1200" i="1"/>
                </a:p>
              </p:txBody>
            </p:sp>
          </mc:Choice>
          <mc:Fallback>
            <p:sp>
              <p:nvSpPr>
                <p:cNvPr id="22" name="TextBox 21">
                  <a:extLst>
                    <a:ext uri="{FF2B5EF4-FFF2-40B4-BE49-F238E27FC236}">
                      <a16:creationId xmlns:a16="http://schemas.microsoft.com/office/drawing/2014/main" id="{CE59941E-836E-D780-F25E-A813B99BBA2D}"/>
                    </a:ext>
                  </a:extLst>
                </p:cNvPr>
                <p:cNvSpPr txBox="1">
                  <a:spLocks noRot="1" noChangeAspect="1" noMove="1" noResize="1" noEditPoints="1" noAdjustHandles="1" noChangeArrowheads="1" noChangeShapeType="1" noTextEdit="1"/>
                </p:cNvSpPr>
                <p:nvPr/>
              </p:nvSpPr>
              <p:spPr>
                <a:xfrm>
                  <a:off x="2751248" y="2857289"/>
                  <a:ext cx="2281797" cy="1853969"/>
                </a:xfrm>
                <a:prstGeom prst="rect">
                  <a:avLst/>
                </a:prstGeom>
                <a:blipFill>
                  <a:blip r:embed="rId10"/>
                  <a:stretch>
                    <a:fillRect b="-164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C00C91D-AB9E-A27C-1255-515BB9F155F0}"/>
                    </a:ext>
                  </a:extLst>
                </p:cNvPr>
                <p:cNvSpPr txBox="1"/>
                <p:nvPr/>
              </p:nvSpPr>
              <p:spPr>
                <a:xfrm>
                  <a:off x="5038085" y="2850165"/>
                  <a:ext cx="2281797" cy="1853969"/>
                </a:xfrm>
                <a:prstGeom prst="rect">
                  <a:avLst/>
                </a:prstGeom>
                <a:noFill/>
              </p:spPr>
              <p:txBody>
                <a:bodyPr wrap="square" rtlCol="0">
                  <a:spAutoFit/>
                </a:bodyPr>
                <a:lstStyle/>
                <a:p>
                  <a:pPr marL="342900" indent="-342900" algn="just">
                    <a:buFontTx/>
                    <a:buAutoNum type="circleNumDbPlain"/>
                  </a:pPr>
                  <a:r>
                    <a:rPr lang="en-CA" sz="1200" i="1"/>
                    <a:t> </a:t>
                  </a:r>
                  <a14:m>
                    <m:oMath xmlns:m="http://schemas.openxmlformats.org/officeDocument/2006/math">
                      <m:sSub>
                        <m:sSubPr>
                          <m:ctrlPr>
                            <a:rPr lang="en-CA" sz="1200" i="1">
                              <a:latin typeface="Cambria Math" panose="02040503050406030204" pitchFamily="18" charset="0"/>
                            </a:rPr>
                          </m:ctrlPr>
                        </m:sSubPr>
                        <m:e>
                          <m:r>
                            <a:rPr lang="en-CA" sz="1200" i="1">
                              <a:latin typeface="Cambria Math" panose="02040503050406030204" pitchFamily="18" charset="0"/>
                            </a:rPr>
                            <m:t>𝑝</m:t>
                          </m:r>
                        </m:e>
                        <m:sub>
                          <m:r>
                            <a:rPr lang="en-CA" sz="1200" i="1">
                              <a:latin typeface="Cambria Math" panose="02040503050406030204" pitchFamily="18" charset="0"/>
                            </a:rPr>
                            <m:t>𝑓</m:t>
                          </m:r>
                        </m:sub>
                      </m:sSub>
                      <m:r>
                        <a:rPr lang="en-CA" sz="1200" i="1">
                          <a:latin typeface="Cambria Math" panose="02040503050406030204" pitchFamily="18" charset="0"/>
                        </a:rPr>
                        <m:t>=</m:t>
                      </m:r>
                      <m:r>
                        <m:rPr>
                          <m:nor/>
                        </m:rPr>
                        <a:rPr lang="en-CA" sz="1200" i="1" dirty="0"/>
                        <m:t>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22.8593993117291</m:t>
                      </m:r>
                      <m:r>
                        <m:rPr>
                          <m:nor/>
                        </m:rPr>
                        <a:rPr lang="en-CA" sz="1200" b="0" i="1" dirty="0" smtClean="0"/>
                        <m:t>7</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22.9677939829733</m:t>
                      </m:r>
                      <m:r>
                        <m:rPr>
                          <m:nor/>
                        </m:rPr>
                        <a:rPr lang="en-CA" sz="1200" b="0" i="1" dirty="0" smtClean="0"/>
                        <m:t>6</m:t>
                      </m:r>
                    </m:oMath>
                  </a14:m>
                  <a:endParaRPr lang="en-CA" sz="1200" i="1"/>
                </a:p>
                <a:p>
                  <a:pPr marL="342900" indent="-342900" algn="just">
                    <a:buFontTx/>
                    <a:buAutoNum type="circleNumDbPlain" startAt="2"/>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b="0" i="1" dirty="0" smtClean="0"/>
                        <m:t>2.4481</m:t>
                      </m:r>
                    </m:oMath>
                  </a14:m>
                  <a:endParaRPr lang="en-CA" sz="1200" b="0" i="1">
                    <a:latin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i="1"/>
                </a:p>
                <a:p>
                  <a:pPr marL="342900" indent="-342900" algn="just">
                    <a:buFontTx/>
                    <a:buAutoNum type="circleNumDbPlain" startAt="2"/>
                  </a:pPr>
                  <a:r>
                    <a:rPr lang="en-CA" sz="1200"/>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0.10840086568166</m:t>
                      </m:r>
                    </m:oMath>
                  </a14:m>
                  <a:endParaRPr lang="en-CA" sz="1200" i="1"/>
                </a:p>
              </p:txBody>
            </p:sp>
          </mc:Choice>
          <mc:Fallback>
            <p:sp>
              <p:nvSpPr>
                <p:cNvPr id="23" name="TextBox 22">
                  <a:extLst>
                    <a:ext uri="{FF2B5EF4-FFF2-40B4-BE49-F238E27FC236}">
                      <a16:creationId xmlns:a16="http://schemas.microsoft.com/office/drawing/2014/main" id="{4C00C91D-AB9E-A27C-1255-515BB9F155F0}"/>
                    </a:ext>
                  </a:extLst>
                </p:cNvPr>
                <p:cNvSpPr txBox="1">
                  <a:spLocks noRot="1" noChangeAspect="1" noMove="1" noResize="1" noEditPoints="1" noAdjustHandles="1" noChangeArrowheads="1" noChangeShapeType="1" noTextEdit="1"/>
                </p:cNvSpPr>
                <p:nvPr/>
              </p:nvSpPr>
              <p:spPr>
                <a:xfrm>
                  <a:off x="5038085" y="2850165"/>
                  <a:ext cx="2281797" cy="1853969"/>
                </a:xfrm>
                <a:prstGeom prst="rect">
                  <a:avLst/>
                </a:prstGeom>
                <a:blipFill>
                  <a:blip r:embed="rId11"/>
                  <a:stretch>
                    <a:fillRect b="-164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3C33D850-48C8-1F43-0E70-68EB173A688E}"/>
                    </a:ext>
                  </a:extLst>
                </p:cNvPr>
                <p:cNvSpPr txBox="1"/>
                <p:nvPr/>
              </p:nvSpPr>
              <p:spPr>
                <a:xfrm>
                  <a:off x="7341177" y="2857289"/>
                  <a:ext cx="2281797" cy="1853969"/>
                </a:xfrm>
                <a:prstGeom prst="rect">
                  <a:avLst/>
                </a:prstGeom>
                <a:noFill/>
              </p:spPr>
              <p:txBody>
                <a:bodyPr wrap="square" rtlCol="0">
                  <a:spAutoFit/>
                </a:bodyPr>
                <a:lstStyle/>
                <a:p>
                  <a:pPr marL="342900" indent="-342900" algn="just">
                    <a:buFontTx/>
                    <a:buAutoNum type="circleNumDbPlain"/>
                  </a:pPr>
                  <a:r>
                    <a:rPr lang="en-CA" sz="1200" i="1"/>
                    <a:t> </a:t>
                  </a:r>
                  <a14:m>
                    <m:oMath xmlns:m="http://schemas.openxmlformats.org/officeDocument/2006/math">
                      <m:sSub>
                        <m:sSubPr>
                          <m:ctrlPr>
                            <a:rPr lang="en-CA" sz="1200" i="1">
                              <a:latin typeface="Cambria Math" panose="02040503050406030204" pitchFamily="18" charset="0"/>
                            </a:rPr>
                          </m:ctrlPr>
                        </m:sSubPr>
                        <m:e>
                          <m:r>
                            <a:rPr lang="en-CA" sz="1200" i="1">
                              <a:latin typeface="Cambria Math" panose="02040503050406030204" pitchFamily="18" charset="0"/>
                            </a:rPr>
                            <m:t>𝑝</m:t>
                          </m:r>
                        </m:e>
                        <m:sub>
                          <m:r>
                            <a:rPr lang="en-CA" sz="1200" i="1">
                              <a:latin typeface="Cambria Math" panose="02040503050406030204" pitchFamily="18" charset="0"/>
                            </a:rPr>
                            <m:t>𝑓</m:t>
                          </m:r>
                        </m:sub>
                      </m:sSub>
                      <m:r>
                        <a:rPr lang="en-CA" sz="1200" i="1">
                          <a:latin typeface="Cambria Math" panose="02040503050406030204" pitchFamily="18" charset="0"/>
                        </a:rPr>
                        <m:t>=</m:t>
                      </m:r>
                      <m:r>
                        <m:rPr>
                          <m:nor/>
                        </m:rPr>
                        <a:rPr lang="en-CA" sz="1200" i="1" dirty="0"/>
                        <m:t>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29.7613664031275</m:t>
                      </m:r>
                      <m:r>
                        <m:rPr>
                          <m:nor/>
                        </m:rPr>
                        <a:rPr lang="en-CA" sz="1200" b="0" i="1" dirty="0" smtClean="0"/>
                        <m:t>1</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29.9437714082830</m:t>
                      </m:r>
                      <m:r>
                        <m:rPr>
                          <m:nor/>
                        </m:rPr>
                        <a:rPr lang="en-CA" sz="1200" b="0" i="1" dirty="0" smtClean="0"/>
                        <m:t>6</m:t>
                      </m:r>
                    </m:oMath>
                  </a14:m>
                  <a:endParaRPr lang="en-CA" sz="1200" i="1"/>
                </a:p>
                <a:p>
                  <a:pPr marL="342900" indent="-342900" algn="just">
                    <a:buFontTx/>
                    <a:buAutoNum type="circleNumDbPlain" startAt="2"/>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i="1" dirty="0" smtClean="0"/>
                        <m:t>2.</m:t>
                      </m:r>
                      <m:r>
                        <m:rPr>
                          <m:nor/>
                        </m:rPr>
                        <a:rPr lang="en-CA" sz="1200" b="0" i="1" dirty="0" smtClean="0"/>
                        <m:t>234</m:t>
                      </m:r>
                      <m:r>
                        <m:rPr>
                          <m:nor/>
                        </m:rPr>
                        <a:rPr lang="en-CA" sz="1200" i="1" dirty="0" smtClean="0"/>
                        <m:t>0</m:t>
                      </m:r>
                    </m:oMath>
                  </a14:m>
                  <a:endParaRPr lang="en-CA" sz="1200" b="0" i="1">
                    <a:latin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i="1"/>
                </a:p>
                <a:p>
                  <a:pPr marL="342900" indent="-342900" algn="just">
                    <a:buFontTx/>
                    <a:buAutoNum type="circleNumDbPlain" startAt="2"/>
                  </a:pPr>
                  <a:r>
                    <a:rPr lang="en-CA" sz="1200"/>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0.1824050051555</m:t>
                      </m:r>
                    </m:oMath>
                  </a14:m>
                  <a:r>
                    <a:rPr lang="en-CA" sz="1200" i="1"/>
                    <a:t>5</a:t>
                  </a:r>
                </a:p>
              </p:txBody>
            </p:sp>
          </mc:Choice>
          <mc:Fallback>
            <p:sp>
              <p:nvSpPr>
                <p:cNvPr id="24" name="TextBox 23">
                  <a:extLst>
                    <a:ext uri="{FF2B5EF4-FFF2-40B4-BE49-F238E27FC236}">
                      <a16:creationId xmlns:a16="http://schemas.microsoft.com/office/drawing/2014/main" id="{3C33D850-48C8-1F43-0E70-68EB173A688E}"/>
                    </a:ext>
                  </a:extLst>
                </p:cNvPr>
                <p:cNvSpPr txBox="1">
                  <a:spLocks noRot="1" noChangeAspect="1" noMove="1" noResize="1" noEditPoints="1" noAdjustHandles="1" noChangeArrowheads="1" noChangeShapeType="1" noTextEdit="1"/>
                </p:cNvSpPr>
                <p:nvPr/>
              </p:nvSpPr>
              <p:spPr>
                <a:xfrm>
                  <a:off x="7341177" y="2857289"/>
                  <a:ext cx="2281797" cy="1853969"/>
                </a:xfrm>
                <a:prstGeom prst="rect">
                  <a:avLst/>
                </a:prstGeom>
                <a:blipFill>
                  <a:blip r:embed="rId12"/>
                  <a:stretch>
                    <a:fillRect b="-164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BBE21C1-F985-769B-0DA1-D69282668AE4}"/>
                    </a:ext>
                  </a:extLst>
                </p:cNvPr>
                <p:cNvSpPr txBox="1"/>
                <p:nvPr/>
              </p:nvSpPr>
              <p:spPr>
                <a:xfrm>
                  <a:off x="9644269" y="2850165"/>
                  <a:ext cx="2281797" cy="1853969"/>
                </a:xfrm>
                <a:prstGeom prst="rect">
                  <a:avLst/>
                </a:prstGeom>
                <a:noFill/>
              </p:spPr>
              <p:txBody>
                <a:bodyPr wrap="square" rtlCol="0">
                  <a:spAutoFit/>
                </a:bodyPr>
                <a:lstStyle/>
                <a:p>
                  <a:pPr marL="342900" indent="-342900" algn="just">
                    <a:buFontTx/>
                    <a:buAutoNum type="circleNumDbPlain"/>
                  </a:pPr>
                  <a:r>
                    <a:rPr lang="en-CA" sz="1200" i="1"/>
                    <a:t> </a:t>
                  </a:r>
                  <a14:m>
                    <m:oMath xmlns:m="http://schemas.openxmlformats.org/officeDocument/2006/math">
                      <m:sSub>
                        <m:sSubPr>
                          <m:ctrlPr>
                            <a:rPr lang="en-CA" sz="1200" i="1">
                              <a:latin typeface="Cambria Math" panose="02040503050406030204" pitchFamily="18" charset="0"/>
                            </a:rPr>
                          </m:ctrlPr>
                        </m:sSubPr>
                        <m:e>
                          <m:r>
                            <a:rPr lang="en-CA" sz="1200" i="1">
                              <a:latin typeface="Cambria Math" panose="02040503050406030204" pitchFamily="18" charset="0"/>
                            </a:rPr>
                            <m:t>𝑝</m:t>
                          </m:r>
                        </m:e>
                        <m:sub>
                          <m:r>
                            <a:rPr lang="en-CA" sz="1200" i="1">
                              <a:latin typeface="Cambria Math" panose="02040503050406030204" pitchFamily="18" charset="0"/>
                            </a:rPr>
                            <m:t>𝑓</m:t>
                          </m:r>
                        </m:sub>
                      </m:sSub>
                      <m:r>
                        <a:rPr lang="en-CA" sz="1200" i="1">
                          <a:latin typeface="Cambria Math" panose="02040503050406030204" pitchFamily="18" charset="0"/>
                        </a:rPr>
                        <m:t>=</m:t>
                      </m:r>
                      <m:r>
                        <m:rPr>
                          <m:nor/>
                        </m:rPr>
                        <a:rPr lang="en-CA" sz="1200" i="1" dirty="0"/>
                        <m:t>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26.18068416463144</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25.751787607154</m:t>
                      </m:r>
                      <m:r>
                        <m:rPr>
                          <m:nor/>
                        </m:rPr>
                        <a:rPr lang="en-CA" sz="1200" b="0" i="1" dirty="0" smtClean="0"/>
                        <m:t>40</m:t>
                      </m:r>
                    </m:oMath>
                  </a14:m>
                  <a:endParaRPr lang="en-CA" sz="1200" i="1"/>
                </a:p>
                <a:p>
                  <a:pPr marL="342900" indent="-342900" algn="just">
                    <a:buFontTx/>
                    <a:buAutoNum type="circleNumDbPlain" startAt="2"/>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i="1" dirty="0" smtClean="0"/>
                        <m:t>1</m:t>
                      </m:r>
                      <m:r>
                        <m:rPr>
                          <m:nor/>
                        </m:rPr>
                        <a:rPr lang="en-CA" sz="1200" b="0" i="1" dirty="0" smtClean="0"/>
                        <m:t>.4635</m:t>
                      </m:r>
                    </m:oMath>
                  </a14:m>
                  <a:endParaRPr lang="en-CA" sz="1200" b="0" i="1"/>
                </a:p>
                <a:p>
                  <a:pPr marL="342900" indent="-342900" algn="just">
                    <a:buFontTx/>
                    <a:buAutoNum type="circleNumDbPlain" startAt="2"/>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0.7320028598295</m:t>
                      </m:r>
                    </m:oMath>
                  </a14:m>
                  <a:r>
                    <a:rPr lang="en-CA" sz="1200" i="1"/>
                    <a:t>8</a:t>
                  </a:r>
                </a:p>
              </p:txBody>
            </p:sp>
          </mc:Choice>
          <mc:Fallback>
            <p:sp>
              <p:nvSpPr>
                <p:cNvPr id="25" name="TextBox 24">
                  <a:extLst>
                    <a:ext uri="{FF2B5EF4-FFF2-40B4-BE49-F238E27FC236}">
                      <a16:creationId xmlns:a16="http://schemas.microsoft.com/office/drawing/2014/main" id="{6BBE21C1-F985-769B-0DA1-D69282668AE4}"/>
                    </a:ext>
                  </a:extLst>
                </p:cNvPr>
                <p:cNvSpPr txBox="1">
                  <a:spLocks noRot="1" noChangeAspect="1" noMove="1" noResize="1" noEditPoints="1" noAdjustHandles="1" noChangeArrowheads="1" noChangeShapeType="1" noTextEdit="1"/>
                </p:cNvSpPr>
                <p:nvPr/>
              </p:nvSpPr>
              <p:spPr>
                <a:xfrm>
                  <a:off x="9644269" y="2850165"/>
                  <a:ext cx="2281797" cy="1853969"/>
                </a:xfrm>
                <a:prstGeom prst="rect">
                  <a:avLst/>
                </a:prstGeom>
                <a:blipFill>
                  <a:blip r:embed="rId13"/>
                  <a:stretch>
                    <a:fillRect b="-1645"/>
                  </a:stretch>
                </a:blipFill>
              </p:spPr>
              <p:txBody>
                <a:bodyPr/>
                <a:lstStyle/>
                <a:p>
                  <a:r>
                    <a:rPr lang="en-CA">
                      <a:noFill/>
                    </a:rPr>
                    <a:t> </a:t>
                  </a:r>
                </a:p>
              </p:txBody>
            </p:sp>
          </mc:Fallback>
        </mc:AlternateContent>
      </p:grpSp>
      <p:sp>
        <p:nvSpPr>
          <p:cNvPr id="37" name="Slide Number Placeholder 36">
            <a:extLst>
              <a:ext uri="{FF2B5EF4-FFF2-40B4-BE49-F238E27FC236}">
                <a16:creationId xmlns:a16="http://schemas.microsoft.com/office/drawing/2014/main" id="{A5477E45-99E6-BA7B-60BB-67992380AD93}"/>
              </a:ext>
            </a:extLst>
          </p:cNvPr>
          <p:cNvSpPr>
            <a:spLocks noGrp="1"/>
          </p:cNvSpPr>
          <p:nvPr>
            <p:ph type="sldNum" sz="quarter" idx="12"/>
          </p:nvPr>
        </p:nvSpPr>
        <p:spPr/>
        <p:txBody>
          <a:bodyPr/>
          <a:lstStyle/>
          <a:p>
            <a:fld id="{39C1223B-8CCF-4977-9E71-76A2BF368F2A}" type="slidenum">
              <a:rPr lang="en-CA" smtClean="0"/>
              <a:t>3</a:t>
            </a:fld>
            <a:endParaRPr lang="en-CA" dirty="0"/>
          </a:p>
        </p:txBody>
      </p:sp>
      <p:pic>
        <p:nvPicPr>
          <p:cNvPr id="49" name="Picture 48" descr="A logo with a bee in a gear&#10;&#10;Description automatically generated">
            <a:extLst>
              <a:ext uri="{FF2B5EF4-FFF2-40B4-BE49-F238E27FC236}">
                <a16:creationId xmlns:a16="http://schemas.microsoft.com/office/drawing/2014/main" id="{BEEAEC62-5BE5-0F44-6BEB-1F26881AA69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Tree>
    <p:extLst>
      <p:ext uri="{BB962C8B-B14F-4D97-AF65-F5344CB8AC3E}">
        <p14:creationId xmlns:p14="http://schemas.microsoft.com/office/powerpoint/2010/main" val="323251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B. INPUT UNCERTAINTY – </a:t>
            </a:r>
            <a:r>
              <a:rPr lang="en-US" sz="2800" b="1" i="1" dirty="0" err="1">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err="1">
                <a:latin typeface="Bell Gothic Std Black" panose="020B0706020202040204" pitchFamily="34" charset="0"/>
                <a:ea typeface="CMU Sans Serif" panose="02000603000000000000" pitchFamily="2" charset="0"/>
                <a:cs typeface="CMU Sans Serif" panose="02000603000000000000" pitchFamily="2" charset="0"/>
              </a:rPr>
              <a:t>input</a:t>
            </a:r>
            <a:endParaRPr lang="en-US" sz="2800" b="1" dirty="0">
              <a:latin typeface="Bell Gothic Std Black" panose="020B0706020202040204" pitchFamily="34" charset="0"/>
              <a:ea typeface="CMU Sans Serif" panose="02000603000000000000" pitchFamily="2" charset="0"/>
              <a:cs typeface="CMU Sans Serif" panose="02000603000000000000" pitchFamily="2" charset="0"/>
            </a:endParaRP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EA7065C-802E-2B4B-0925-41CF053C1631}"/>
                  </a:ext>
                </a:extLst>
              </p:cNvPr>
              <p:cNvSpPr txBox="1"/>
              <p:nvPr/>
            </p:nvSpPr>
            <p:spPr>
              <a:xfrm>
                <a:off x="625200" y="1086611"/>
                <a:ext cx="10941600" cy="5612114"/>
              </a:xfrm>
              <a:prstGeom prst="rect">
                <a:avLst/>
              </a:prstGeom>
              <a:noFill/>
            </p:spPr>
            <p:txBody>
              <a:bodyPr wrap="square" rtlCol="0">
                <a:spAutoFit/>
              </a:bodyPr>
              <a:lstStyle/>
              <a:p>
                <a:pPr algn="just"/>
                <a:r>
                  <a:rPr lang="en-CA" sz="1400" dirty="0"/>
                  <a:t>The procedure used for determining the input uncertainty is as follows:</a:t>
                </a:r>
              </a:p>
              <a:p>
                <a:pPr algn="just"/>
                <a:endParaRPr lang="en-CA" sz="1400" dirty="0"/>
              </a:p>
              <a:p>
                <a:pPr marL="342900" indent="-342900" algn="just">
                  <a:buAutoNum type="circleNumDbPlain"/>
                </a:pPr>
                <a:r>
                  <a:rPr lang="en-CA" sz="1400" dirty="0"/>
                  <a:t>Porosity mean = 0.9, Porosity standard deviation =  7.5 </a:t>
                </a:r>
                <a:r>
                  <a:rPr lang="en-CA" sz="1400" dirty="0">
                    <a:cs typeface="Times New Roman" panose="02020603050405020304" pitchFamily="18" charset="0"/>
                  </a:rPr>
                  <a:t>× 10</a:t>
                </a:r>
                <a:r>
                  <a:rPr lang="en-CA" sz="1400" baseline="30000" dirty="0">
                    <a:cs typeface="Times New Roman" panose="02020603050405020304" pitchFamily="18" charset="0"/>
                  </a:rPr>
                  <a:t>-3</a:t>
                </a:r>
                <a:endParaRPr lang="en-CA" sz="1400" dirty="0"/>
              </a:p>
              <a:p>
                <a:pPr marL="342900" indent="-342900" algn="just">
                  <a:buFontTx/>
                  <a:buAutoNum type="circleNumDbPlain"/>
                </a:pPr>
                <a:r>
                  <a:rPr lang="en-CA" sz="1400" dirty="0"/>
                  <a:t>NX = 200, </a:t>
                </a:r>
                <a:r>
                  <a:rPr lang="el-GR" sz="1400" dirty="0"/>
                  <a:t>Δ</a:t>
                </a:r>
                <a:r>
                  <a:rPr lang="en-CA" sz="1400" dirty="0"/>
                  <a:t>x = 1 </a:t>
                </a:r>
                <a:r>
                  <a:rPr lang="el-GR" sz="1400" dirty="0"/>
                  <a:t>μ</a:t>
                </a:r>
                <a:r>
                  <a:rPr lang="en-CA" sz="1400" dirty="0"/>
                  <a:t>m, Pressure loss </a:t>
                </a:r>
                <a:r>
                  <a:rPr lang="el-GR" sz="1400" dirty="0"/>
                  <a:t>Δ</a:t>
                </a:r>
                <a:r>
                  <a:rPr lang="en-CA" sz="1400" dirty="0"/>
                  <a:t>P = 0.1 Pa, Fibre diameter D = 12.5 </a:t>
                </a:r>
                <a:r>
                  <a:rPr lang="el-GR" sz="1400" dirty="0"/>
                  <a:t>μ</a:t>
                </a:r>
                <a:r>
                  <a:rPr lang="en-CA" sz="1400" dirty="0"/>
                  <a:t>m, Fibre diameter STD = 2.85 </a:t>
                </a:r>
                <a:r>
                  <a:rPr lang="el-GR" sz="1400" dirty="0"/>
                  <a:t>μ</a:t>
                </a:r>
                <a:r>
                  <a:rPr lang="en-CA" sz="1400" dirty="0"/>
                  <a:t>m</a:t>
                </a:r>
              </a:p>
              <a:p>
                <a:pPr algn="just"/>
                <a:endParaRPr lang="en-CA" sz="1400" dirty="0"/>
              </a:p>
              <a:p>
                <a:pPr marL="342900" indent="-342900" algn="just">
                  <a:buFont typeface="Arial" panose="020B0604020202020204" pitchFamily="34" charset="0"/>
                  <a:buChar char="•"/>
                </a:pPr>
                <a:r>
                  <a:rPr lang="en-CA" sz="1400" dirty="0"/>
                  <a:t>Simulations were conducted with porosity values ① and constant case parameters ②.</a:t>
                </a:r>
              </a:p>
              <a:p>
                <a:pPr marL="800100" lvl="1" indent="-342900" algn="just">
                  <a:buFont typeface="Arial" panose="020B0604020202020204" pitchFamily="34" charset="0"/>
                  <a:buChar char="•"/>
                </a:pPr>
                <a:r>
                  <a:rPr lang="en-CA" sz="1400" dirty="0"/>
                  <a:t>Seeds 11, 28, 82, 1182, and 8211 were sampled and used to compute the input uncertainty.</a:t>
                </a:r>
              </a:p>
              <a:p>
                <a:pPr lvl="1" algn="just"/>
                <a:endParaRPr lang="en-CA" sz="1400" dirty="0"/>
              </a:p>
              <a:p>
                <a:pPr marL="342900" indent="-342900" algn="just">
                  <a:buFont typeface="Arial" panose="020B0604020202020204" pitchFamily="34" charset="0"/>
                  <a:buChar char="•"/>
                </a:pPr>
                <a:r>
                  <a:rPr lang="en-CA" sz="1400" dirty="0"/>
                  <a:t>Given that porosity has a known mean and standard deviation, the porosity parameter can be sampled in the context of a Monte-Carlo study. The Python function </a:t>
                </a:r>
                <a:r>
                  <a:rPr lang="en-CA" sz="1400" b="1" dirty="0" err="1"/>
                  <a:t>numpy.random.normal</a:t>
                </a:r>
                <a:r>
                  <a:rPr lang="en-CA" sz="1400" dirty="0"/>
                  <a:t> was used to generate 100 samples from the porosity Gaussian distribution.</a:t>
                </a:r>
              </a:p>
              <a:p>
                <a:pPr algn="just"/>
                <a:endParaRPr lang="en-CA" sz="1400" b="1" dirty="0"/>
              </a:p>
              <a:p>
                <a:pPr marL="342900" indent="-342900" algn="just">
                  <a:buFont typeface="Arial" panose="020B0604020202020204" pitchFamily="34" charset="0"/>
                  <a:buChar char="•"/>
                </a:pPr>
                <a:r>
                  <a:rPr lang="en-CA" sz="1400" dirty="0"/>
                  <a:t>LBM simulations were conducted across 500 unique combinations of seed and sampled porosity. The Python script </a:t>
                </a:r>
                <a:r>
                  <a:rPr lang="en-CA" sz="1400" b="1" i="1" dirty="0"/>
                  <a:t>MCS.py</a:t>
                </a:r>
                <a:r>
                  <a:rPr lang="en-CA" sz="1400" dirty="0"/>
                  <a:t> was used to automate the launch of the 500 unique cases.</a:t>
                </a:r>
              </a:p>
              <a:p>
                <a:pPr algn="just"/>
                <a:endParaRPr lang="en-CA" sz="1400" b="1" dirty="0"/>
              </a:p>
              <a:p>
                <a:pPr marL="342900" indent="-342900" algn="just">
                  <a:buFont typeface="Arial" panose="020B0604020202020204" pitchFamily="34" charset="0"/>
                  <a:buChar char="•"/>
                </a:pPr>
                <a:r>
                  <a:rPr lang="en-CA" sz="1400" dirty="0"/>
                  <a:t>The probability density functions were graphed for each seed and for the combined 500 permeability outcomes.</a:t>
                </a:r>
              </a:p>
              <a:p>
                <a:pPr marL="342900" indent="-342900" algn="just">
                  <a:buFont typeface="Arial" panose="020B0604020202020204" pitchFamily="34" charset="0"/>
                  <a:buChar char="•"/>
                </a:pPr>
                <a:endParaRPr lang="en-CA" sz="1400" dirty="0"/>
              </a:p>
              <a:p>
                <a:pPr marL="342900" indent="-342900" algn="just">
                  <a:buFont typeface="Arial" panose="020B0604020202020204" pitchFamily="34" charset="0"/>
                  <a:buChar char="•"/>
                </a:pPr>
                <a:r>
                  <a:rPr lang="en-CA" sz="1400" dirty="0"/>
                  <a:t>The mean and standard deviation is computed from the combined PDF and subsequently used to determine the input uncertainty.</a:t>
                </a:r>
              </a:p>
              <a:p>
                <a:pPr algn="just"/>
                <a:endParaRPr lang="en-CA" sz="1400" dirty="0"/>
              </a:p>
              <a:p>
                <a:pPr algn="just"/>
                <a14:m>
                  <m:oMathPara xmlns:m="http://schemas.openxmlformats.org/officeDocument/2006/math">
                    <m:oMathParaPr>
                      <m:jc m:val="centerGroup"/>
                    </m:oMathParaPr>
                    <m:oMath xmlns:m="http://schemas.openxmlformats.org/officeDocument/2006/math">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𝑆</m:t>
                          </m:r>
                        </m:e>
                      </m:acc>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r>
                            <a:rPr lang="en-CA" sz="1400" b="0" i="1" smtClean="0">
                              <a:latin typeface="Cambria Math" panose="02040503050406030204" pitchFamily="18" charset="0"/>
                            </a:rPr>
                            <m:t>𝑛</m:t>
                          </m:r>
                        </m:den>
                      </m:f>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𝑖</m:t>
                          </m:r>
                          <m:r>
                            <a:rPr lang="en-CA" sz="1400" b="0" i="1" smtClean="0">
                              <a:latin typeface="Cambria Math" panose="02040503050406030204" pitchFamily="18" charset="0"/>
                            </a:rPr>
                            <m:t>=</m:t>
                          </m:r>
                          <m:r>
                            <m:rPr>
                              <m:brk m:alnAt="23"/>
                            </m:rP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𝑆</m:t>
                              </m:r>
                            </m:e>
                            <m:sub>
                              <m:r>
                                <a:rPr lang="en-CA" sz="1400" b="0" i="1" smtClean="0">
                                  <a:latin typeface="Cambria Math" panose="02040503050406030204" pitchFamily="18" charset="0"/>
                                </a:rPr>
                                <m:t>𝑖</m:t>
                              </m:r>
                            </m:sub>
                          </m:sSub>
                        </m:e>
                      </m:nary>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𝑖𝑛𝑝𝑢𝑡</m:t>
                          </m:r>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d>
                            <m:dPr>
                              <m:ctrlPr>
                                <a:rPr lang="en-CA" sz="1400" b="0" i="1" smtClean="0">
                                  <a:latin typeface="Cambria Math" panose="02040503050406030204" pitchFamily="18" charset="0"/>
                                </a:rPr>
                              </m:ctrlPr>
                            </m:dPr>
                            <m:e>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r>
                                    <a:rPr lang="en-CA" sz="1400" b="0" i="1" smtClean="0">
                                      <a:latin typeface="Cambria Math" panose="02040503050406030204" pitchFamily="18" charset="0"/>
                                    </a:rPr>
                                    <m:t>𝑛</m:t>
                                  </m:r>
                                  <m:r>
                                    <a:rPr lang="en-CA" sz="1400" b="0" i="1" smtClean="0">
                                      <a:latin typeface="Cambria Math" panose="02040503050406030204" pitchFamily="18" charset="0"/>
                                    </a:rPr>
                                    <m:t>−</m:t>
                                  </m:r>
                                  <m:r>
                                    <a:rPr lang="en-CA" sz="1400" b="0" i="1" smtClean="0">
                                      <a:latin typeface="Cambria Math" panose="02040503050406030204" pitchFamily="18" charset="0"/>
                                    </a:rPr>
                                    <m:t>1</m:t>
                                  </m:r>
                                </m:den>
                              </m:f>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𝑖</m:t>
                                  </m:r>
                                  <m:r>
                                    <a:rPr lang="en-CA" sz="1400" b="0" i="1" smtClean="0">
                                      <a:latin typeface="Cambria Math" panose="02040503050406030204" pitchFamily="18" charset="0"/>
                                    </a:rPr>
                                    <m:t>=</m:t>
                                  </m:r>
                                  <m:r>
                                    <m:rPr>
                                      <m:brk m:alnAt="23"/>
                                    </m:rP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sSup>
                                    <m:sSupPr>
                                      <m:ctrlPr>
                                        <a:rPr lang="en-CA" sz="1400" b="0" i="1" smtClean="0">
                                          <a:latin typeface="Cambria Math" panose="02040503050406030204" pitchFamily="18" charset="0"/>
                                        </a:rPr>
                                      </m:ctrlPr>
                                    </m:sSupPr>
                                    <m:e>
                                      <m:d>
                                        <m:dPr>
                                          <m:ctrlPr>
                                            <a:rPr lang="en-CA" sz="1400" b="0" i="1" smtClean="0">
                                              <a:latin typeface="Cambria Math" panose="02040503050406030204" pitchFamily="18" charset="0"/>
                                            </a:rPr>
                                          </m:ctrlPr>
                                        </m:dPr>
                                        <m:e>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𝑆</m:t>
                                              </m:r>
                                            </m:e>
                                            <m:sub>
                                              <m:r>
                                                <a:rPr lang="en-CA" sz="1400" b="0" i="1" smtClean="0">
                                                  <a:latin typeface="Cambria Math" panose="02040503050406030204" pitchFamily="18" charset="0"/>
                                                </a:rPr>
                                                <m:t>𝑖</m:t>
                                              </m:r>
                                            </m:sub>
                                          </m:sSub>
                                          <m:r>
                                            <a:rPr lang="en-CA" sz="1400" b="0" i="1" smtClean="0">
                                              <a:latin typeface="Cambria Math" panose="02040503050406030204" pitchFamily="18" charset="0"/>
                                            </a:rPr>
                                            <m:t>−</m:t>
                                          </m:r>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𝑆</m:t>
                                              </m:r>
                                            </m:e>
                                          </m:acc>
                                        </m:e>
                                      </m:d>
                                    </m:e>
                                    <m:sup>
                                      <m:r>
                                        <a:rPr lang="en-CA" sz="1400" b="0" i="1" smtClean="0">
                                          <a:latin typeface="Cambria Math" panose="02040503050406030204" pitchFamily="18" charset="0"/>
                                        </a:rPr>
                                        <m:t>2</m:t>
                                      </m:r>
                                    </m:sup>
                                  </m:sSup>
                                </m:e>
                              </m:nary>
                            </m:e>
                          </m:d>
                        </m:e>
                      </m:rad>
                    </m:oMath>
                  </m:oMathPara>
                </a14:m>
                <a:endParaRPr lang="en-CA" sz="1400" dirty="0"/>
              </a:p>
              <a:p>
                <a:pPr marL="342900" indent="-342900" algn="just">
                  <a:buFont typeface="Arial" panose="020B0604020202020204" pitchFamily="34" charset="0"/>
                  <a:buChar char="•"/>
                </a:pPr>
                <a:endParaRPr lang="en-CA" sz="1400" dirty="0"/>
              </a:p>
            </p:txBody>
          </p:sp>
        </mc:Choice>
        <mc:Fallback>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25200" y="1086611"/>
                <a:ext cx="10941600" cy="5612114"/>
              </a:xfrm>
              <a:prstGeom prst="rect">
                <a:avLst/>
              </a:prstGeom>
              <a:blipFill>
                <a:blip r:embed="rId4"/>
                <a:stretch>
                  <a:fillRect l="-167" t="-109" r="-613"/>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4</a:t>
            </a:fld>
            <a:endParaRPr lang="en-CA"/>
          </a:p>
        </p:txBody>
      </p:sp>
    </p:spTree>
    <p:extLst>
      <p:ext uri="{BB962C8B-B14F-4D97-AF65-F5344CB8AC3E}">
        <p14:creationId xmlns:p14="http://schemas.microsoft.com/office/powerpoint/2010/main" val="131571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B4333-E1D2-91C0-E6F3-34C8FF22569E}"/>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A5A44A9C-34D9-36E6-09AD-23FBF923745A}"/>
                  </a:ext>
                </a:extLst>
              </p:cNvPr>
              <p:cNvSpPr txBox="1"/>
              <p:nvPr/>
            </p:nvSpPr>
            <p:spPr>
              <a:xfrm>
                <a:off x="625200" y="3429000"/>
                <a:ext cx="10941600" cy="2083584"/>
              </a:xfrm>
              <a:prstGeom prst="rect">
                <a:avLst/>
              </a:prstGeom>
              <a:noFill/>
            </p:spPr>
            <p:txBody>
              <a:bodyPr wrap="square" rtlCol="0">
                <a:spAutoFit/>
              </a:bodyPr>
              <a:lstStyle/>
              <a:p>
                <a:pPr marL="285750" indent="-285750" algn="just">
                  <a:buFont typeface="Arial" panose="020B0604020202020204" pitchFamily="34" charset="0"/>
                  <a:buChar char="•"/>
                </a:pPr>
                <a:r>
                  <a:rPr lang="en-CA" sz="1400" dirty="0"/>
                  <a:t>The mean sample standard deviation across the 500 permeability outcomes:</a:t>
                </a:r>
              </a:p>
              <a:p>
                <a:pPr marL="285750" indent="-285750" algn="just">
                  <a:buFont typeface="Arial" panose="020B0604020202020204" pitchFamily="34" charset="0"/>
                  <a:buChar char="•"/>
                </a:pPr>
                <a:endParaRPr lang="en-CA" sz="1400" dirty="0"/>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ea typeface="Cambria Math" panose="02040503050406030204" pitchFamily="18" charset="0"/>
                        </a:rPr>
                        <m:t>𝜎</m:t>
                      </m:r>
                      <m:r>
                        <a:rPr lang="en-CA" sz="1400" b="0" i="1" smtClean="0">
                          <a:latin typeface="Cambria Math" panose="02040503050406030204" pitchFamily="18" charset="0"/>
                        </a:rPr>
                        <m:t>=</m:t>
                      </m:r>
                      <m:r>
                        <m:rPr>
                          <m:nor/>
                        </m:rPr>
                        <a:rPr lang="en-CA" sz="1400" i="1" dirty="0" smtClean="0"/>
                        <m:t>5</m:t>
                      </m:r>
                      <m:r>
                        <m:rPr>
                          <m:nor/>
                        </m:rPr>
                        <a:rPr lang="en-CA" sz="1400" i="1" dirty="0" smtClean="0"/>
                        <m:t>.</m:t>
                      </m:r>
                      <m:r>
                        <m:rPr>
                          <m:nor/>
                        </m:rPr>
                        <a:rPr lang="en-CA" sz="1400" i="1" dirty="0" smtClean="0"/>
                        <m:t>35656378956292</m:t>
                      </m:r>
                      <m:r>
                        <a:rPr lang="en-CA" sz="1400" b="0" i="1" dirty="0" smtClean="0">
                          <a:latin typeface="Cambria Math" panose="02040503050406030204" pitchFamily="18" charset="0"/>
                        </a:rPr>
                        <m:t> </m:t>
                      </m:r>
                      <m:r>
                        <a:rPr lang="en-CA" sz="1400" i="1" dirty="0">
                          <a:latin typeface="Cambria Math" panose="02040503050406030204" pitchFamily="18" charset="0"/>
                          <a:ea typeface="Cambria Math" panose="02040503050406030204" pitchFamily="18" charset="0"/>
                        </a:rPr>
                        <m:t>𝜇</m:t>
                      </m:r>
                      <m:sSup>
                        <m:sSupPr>
                          <m:ctrlPr>
                            <a:rPr lang="en-CA" sz="1400" i="1" dirty="0">
                              <a:latin typeface="Cambria Math" panose="02040503050406030204" pitchFamily="18" charset="0"/>
                              <a:ea typeface="Cambria Math" panose="02040503050406030204" pitchFamily="18" charset="0"/>
                            </a:rPr>
                          </m:ctrlPr>
                        </m:sSupPr>
                        <m:e>
                          <m:r>
                            <a:rPr lang="en-CA" sz="1400" i="1" dirty="0">
                              <a:latin typeface="Cambria Math" panose="02040503050406030204" pitchFamily="18" charset="0"/>
                              <a:ea typeface="Cambria Math" panose="02040503050406030204" pitchFamily="18" charset="0"/>
                            </a:rPr>
                            <m:t>𝑚</m:t>
                          </m:r>
                        </m:e>
                        <m:sup>
                          <m:r>
                            <a:rPr lang="en-CA" sz="1400" i="1" dirty="0">
                              <a:latin typeface="Cambria Math" panose="02040503050406030204" pitchFamily="18" charset="0"/>
                              <a:ea typeface="Cambria Math" panose="02040503050406030204" pitchFamily="18" charset="0"/>
                            </a:rPr>
                            <m:t>2</m:t>
                          </m:r>
                        </m:sup>
                      </m:sSup>
                    </m:oMath>
                  </m:oMathPara>
                </a14:m>
                <a:endParaRPr lang="en-CA" sz="1400" dirty="0"/>
              </a:p>
              <a:p>
                <a:pPr algn="just"/>
                <a:endParaRPr lang="en-CA" sz="1400" dirty="0"/>
              </a:p>
              <a:p>
                <a:pPr marL="285750" indent="-285750" algn="just">
                  <a:buFont typeface="Arial" panose="020B0604020202020204" pitchFamily="34" charset="0"/>
                  <a:buChar char="•"/>
                </a:pPr>
                <a:r>
                  <a:rPr lang="en-CA" sz="1400" dirty="0"/>
                  <a:t>The input uncertainty is computed as:</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𝑖𝑛𝑝𝑢𝑡</m:t>
                          </m:r>
                        </m:sub>
                      </m:sSub>
                      <m:r>
                        <a:rPr lang="en-CA" sz="1400" b="0" i="1" smtClean="0">
                          <a:latin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𝜎</m:t>
                      </m:r>
                    </m:oMath>
                  </m:oMathPara>
                </a14:m>
                <a:endParaRPr lang="en-CA" sz="1400" dirty="0"/>
              </a:p>
              <a:p>
                <a:pPr algn="just"/>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𝑖𝑛𝑝𝑢𝑡</m:t>
                          </m:r>
                        </m:sub>
                      </m:sSub>
                      <m:r>
                        <a:rPr lang="en-CA" sz="1400" b="0" i="1" smtClean="0">
                          <a:latin typeface="Cambria Math" panose="02040503050406030204" pitchFamily="18" charset="0"/>
                        </a:rPr>
                        <m:t>=</m:t>
                      </m:r>
                      <m:r>
                        <m:rPr>
                          <m:nor/>
                        </m:rPr>
                        <a:rPr lang="en-CA" sz="1400" i="1" dirty="0" smtClean="0"/>
                        <m:t>5</m:t>
                      </m:r>
                      <m:r>
                        <m:rPr>
                          <m:nor/>
                        </m:rPr>
                        <a:rPr lang="en-CA" sz="1400" i="1" dirty="0" smtClean="0"/>
                        <m:t>.</m:t>
                      </m:r>
                      <m:r>
                        <m:rPr>
                          <m:nor/>
                        </m:rPr>
                        <a:rPr lang="en-CA" sz="1400" i="1" dirty="0" smtClean="0"/>
                        <m:t>35656378956292 </m:t>
                      </m:r>
                      <m:r>
                        <a:rPr lang="en-CA" sz="1400" b="0" i="1" dirty="0" smtClean="0">
                          <a:latin typeface="Cambria Math" panose="02040503050406030204" pitchFamily="18" charset="0"/>
                          <a:ea typeface="Cambria Math" panose="02040503050406030204" pitchFamily="18" charset="0"/>
                        </a:rPr>
                        <m:t>𝜇</m:t>
                      </m:r>
                      <m:sSup>
                        <m:sSupPr>
                          <m:ctrlPr>
                            <a:rPr lang="en-CA" sz="1400" b="0" i="1" dirty="0" smtClean="0">
                              <a:latin typeface="Cambria Math" panose="02040503050406030204" pitchFamily="18" charset="0"/>
                              <a:ea typeface="Cambria Math" panose="02040503050406030204" pitchFamily="18" charset="0"/>
                            </a:rPr>
                          </m:ctrlPr>
                        </m:sSupPr>
                        <m:e>
                          <m:r>
                            <a:rPr lang="en-CA" sz="1400" b="0" i="1" dirty="0" smtClean="0">
                              <a:latin typeface="Cambria Math" panose="02040503050406030204" pitchFamily="18" charset="0"/>
                              <a:ea typeface="Cambria Math" panose="02040503050406030204" pitchFamily="18" charset="0"/>
                            </a:rPr>
                            <m:t>𝑚</m:t>
                          </m:r>
                        </m:e>
                        <m:sup>
                          <m:r>
                            <a:rPr lang="en-CA" sz="1400" b="0" i="1" dirty="0" smtClean="0">
                              <a:latin typeface="Cambria Math" panose="02040503050406030204" pitchFamily="18" charset="0"/>
                              <a:ea typeface="Cambria Math" panose="02040503050406030204" pitchFamily="18" charset="0"/>
                            </a:rPr>
                            <m:t>2</m:t>
                          </m:r>
                        </m:sup>
                      </m:sSup>
                    </m:oMath>
                  </m:oMathPara>
                </a14:m>
                <a:endParaRPr lang="en-CA" sz="1400" dirty="0"/>
              </a:p>
              <a:p>
                <a:pPr algn="just"/>
                <a:endParaRPr lang="en-CA" sz="1400" dirty="0"/>
              </a:p>
            </p:txBody>
          </p:sp>
        </mc:Choice>
        <mc:Fallback>
          <p:sp>
            <p:nvSpPr>
              <p:cNvPr id="29" name="TextBox 28">
                <a:extLst>
                  <a:ext uri="{FF2B5EF4-FFF2-40B4-BE49-F238E27FC236}">
                    <a16:creationId xmlns:a16="http://schemas.microsoft.com/office/drawing/2014/main" id="{A5A44A9C-34D9-36E6-09AD-23FBF923745A}"/>
                  </a:ext>
                </a:extLst>
              </p:cNvPr>
              <p:cNvSpPr txBox="1">
                <a:spLocks noRot="1" noChangeAspect="1" noMove="1" noResize="1" noEditPoints="1" noAdjustHandles="1" noChangeArrowheads="1" noChangeShapeType="1" noTextEdit="1"/>
              </p:cNvSpPr>
              <p:nvPr/>
            </p:nvSpPr>
            <p:spPr>
              <a:xfrm>
                <a:off x="625200" y="3429000"/>
                <a:ext cx="10941600" cy="2083584"/>
              </a:xfrm>
              <a:prstGeom prst="rect">
                <a:avLst/>
              </a:prstGeom>
              <a:blipFill>
                <a:blip r:embed="rId3"/>
                <a:stretch>
                  <a:fillRect l="-111" t="-587"/>
                </a:stretch>
              </a:blipFill>
            </p:spPr>
            <p:txBody>
              <a:bodyPr/>
              <a:lstStyle/>
              <a:p>
                <a:r>
                  <a:rPr lang="en-CA">
                    <a:noFill/>
                  </a:rPr>
                  <a:t> </a:t>
                </a:r>
              </a:p>
            </p:txBody>
          </p:sp>
        </mc:Fallback>
      </mc:AlternateContent>
      <p:sp>
        <p:nvSpPr>
          <p:cNvPr id="28" name="Title 1">
            <a:extLst>
              <a:ext uri="{FF2B5EF4-FFF2-40B4-BE49-F238E27FC236}">
                <a16:creationId xmlns:a16="http://schemas.microsoft.com/office/drawing/2014/main" id="{23B96702-00FB-6B8B-A074-DBE90AE0346A}"/>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B. INPUT UNCERTAINTY – </a:t>
            </a:r>
            <a:r>
              <a:rPr lang="en-US" sz="2800" b="1" i="1" dirty="0" err="1">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err="1">
                <a:latin typeface="Bell Gothic Std Black" panose="020B0706020202040204" pitchFamily="34" charset="0"/>
                <a:ea typeface="CMU Sans Serif" panose="02000603000000000000" pitchFamily="2" charset="0"/>
                <a:cs typeface="CMU Sans Serif" panose="02000603000000000000" pitchFamily="2" charset="0"/>
              </a:rPr>
              <a:t>input</a:t>
            </a:r>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 CONTINUED</a:t>
            </a:r>
          </a:p>
        </p:txBody>
      </p:sp>
      <p:sp>
        <p:nvSpPr>
          <p:cNvPr id="37" name="Slide Number Placeholder 36">
            <a:extLst>
              <a:ext uri="{FF2B5EF4-FFF2-40B4-BE49-F238E27FC236}">
                <a16:creationId xmlns:a16="http://schemas.microsoft.com/office/drawing/2014/main" id="{A5477E45-99E6-BA7B-60BB-67992380AD93}"/>
              </a:ext>
            </a:extLst>
          </p:cNvPr>
          <p:cNvSpPr>
            <a:spLocks noGrp="1"/>
          </p:cNvSpPr>
          <p:nvPr>
            <p:ph type="sldNum" sz="quarter" idx="12"/>
          </p:nvPr>
        </p:nvSpPr>
        <p:spPr/>
        <p:txBody>
          <a:bodyPr/>
          <a:lstStyle/>
          <a:p>
            <a:fld id="{39C1223B-8CCF-4977-9E71-76A2BF368F2A}" type="slidenum">
              <a:rPr lang="en-CA" smtClean="0"/>
              <a:t>5</a:t>
            </a:fld>
            <a:endParaRPr lang="en-CA"/>
          </a:p>
        </p:txBody>
      </p:sp>
      <p:pic>
        <p:nvPicPr>
          <p:cNvPr id="49" name="Picture 48" descr="A logo with a bee in a gear&#10;&#10;Description automatically generated">
            <a:extLst>
              <a:ext uri="{FF2B5EF4-FFF2-40B4-BE49-F238E27FC236}">
                <a16:creationId xmlns:a16="http://schemas.microsoft.com/office/drawing/2014/main" id="{BEEAEC62-5BE5-0F44-6BEB-1F26881AA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grpSp>
        <p:nvGrpSpPr>
          <p:cNvPr id="15" name="Group 14">
            <a:extLst>
              <a:ext uri="{FF2B5EF4-FFF2-40B4-BE49-F238E27FC236}">
                <a16:creationId xmlns:a16="http://schemas.microsoft.com/office/drawing/2014/main" id="{55A4E4F0-F34E-63FD-133D-01973388AA6C}"/>
              </a:ext>
            </a:extLst>
          </p:cNvPr>
          <p:cNvGrpSpPr>
            <a:grpSpLocks noChangeAspect="1"/>
          </p:cNvGrpSpPr>
          <p:nvPr/>
        </p:nvGrpSpPr>
        <p:grpSpPr>
          <a:xfrm>
            <a:off x="145600" y="1151846"/>
            <a:ext cx="11900799" cy="1983466"/>
            <a:chOff x="-2568690" y="-6598951"/>
            <a:chExt cx="27432055" cy="4572010"/>
          </a:xfrm>
        </p:grpSpPr>
        <p:pic>
          <p:nvPicPr>
            <p:cNvPr id="3" name="Picture 2" descr="A diagram of a graph&#10;&#10;Description automatically generated">
              <a:extLst>
                <a:ext uri="{FF2B5EF4-FFF2-40B4-BE49-F238E27FC236}">
                  <a16:creationId xmlns:a16="http://schemas.microsoft.com/office/drawing/2014/main" id="{2A67B048-DFA5-FA83-179D-592A11ECE8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8690" y="-6598950"/>
              <a:ext cx="5486411" cy="4572009"/>
            </a:xfrm>
            <a:prstGeom prst="rect">
              <a:avLst/>
            </a:prstGeom>
          </p:spPr>
        </p:pic>
        <p:pic>
          <p:nvPicPr>
            <p:cNvPr id="6" name="Picture 5" descr="A graph of a diagram&#10;&#10;Description automatically generated with medium confidence">
              <a:extLst>
                <a:ext uri="{FF2B5EF4-FFF2-40B4-BE49-F238E27FC236}">
                  <a16:creationId xmlns:a16="http://schemas.microsoft.com/office/drawing/2014/main" id="{E2DB26C9-7B0E-88A4-0592-627123A5E8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7721" y="-6598950"/>
              <a:ext cx="5486411" cy="4572009"/>
            </a:xfrm>
            <a:prstGeom prst="rect">
              <a:avLst/>
            </a:prstGeom>
          </p:spPr>
        </p:pic>
        <p:pic>
          <p:nvPicPr>
            <p:cNvPr id="9" name="Picture 8" descr="A diagram of a graph&#10;&#10;Description automatically generated">
              <a:extLst>
                <a:ext uri="{FF2B5EF4-FFF2-40B4-BE49-F238E27FC236}">
                  <a16:creationId xmlns:a16="http://schemas.microsoft.com/office/drawing/2014/main" id="{46D36B36-633C-4F07-8CC6-C4AE24839F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4132" y="-6598950"/>
              <a:ext cx="5486411" cy="4572009"/>
            </a:xfrm>
            <a:prstGeom prst="rect">
              <a:avLst/>
            </a:prstGeom>
          </p:spPr>
        </p:pic>
        <p:pic>
          <p:nvPicPr>
            <p:cNvPr id="11" name="Picture 10" descr="A diagram of a graph&#10;&#10;Description automatically generated">
              <a:extLst>
                <a:ext uri="{FF2B5EF4-FFF2-40B4-BE49-F238E27FC236}">
                  <a16:creationId xmlns:a16="http://schemas.microsoft.com/office/drawing/2014/main" id="{5966909D-3F02-0A9F-40F3-0195D146AC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90543" y="-6598951"/>
              <a:ext cx="5486411" cy="4572009"/>
            </a:xfrm>
            <a:prstGeom prst="rect">
              <a:avLst/>
            </a:prstGeom>
          </p:spPr>
        </p:pic>
        <p:pic>
          <p:nvPicPr>
            <p:cNvPr id="14" name="Picture 13" descr="A diagram of a graph&#10;&#10;Description automatically generated">
              <a:extLst>
                <a:ext uri="{FF2B5EF4-FFF2-40B4-BE49-F238E27FC236}">
                  <a16:creationId xmlns:a16="http://schemas.microsoft.com/office/drawing/2014/main" id="{4A7215A6-F4A3-C66F-5F79-1180D4439B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76954" y="-6598951"/>
              <a:ext cx="5486411" cy="4572009"/>
            </a:xfrm>
            <a:prstGeom prst="rect">
              <a:avLst/>
            </a:prstGeom>
          </p:spPr>
        </p:pic>
      </p:grpSp>
      <p:pic>
        <p:nvPicPr>
          <p:cNvPr id="21" name="Picture 20" descr="A graph of a diagram&#10;&#10;Description automatically generated">
            <a:extLst>
              <a:ext uri="{FF2B5EF4-FFF2-40B4-BE49-F238E27FC236}">
                <a16:creationId xmlns:a16="http://schemas.microsoft.com/office/drawing/2014/main" id="{C4425B5A-0D92-CF27-35B9-FD9CE13CEC7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52560" y="3135312"/>
            <a:ext cx="3627358" cy="3022798"/>
          </a:xfrm>
          <a:prstGeom prst="rect">
            <a:avLst/>
          </a:prstGeom>
        </p:spPr>
      </p:pic>
    </p:spTree>
    <p:extLst>
      <p:ext uri="{BB962C8B-B14F-4D97-AF65-F5344CB8AC3E}">
        <p14:creationId xmlns:p14="http://schemas.microsoft.com/office/powerpoint/2010/main" val="208454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C. EXPERIMENTAL UNCERTAINTY – </a:t>
            </a:r>
            <a:r>
              <a:rPr lang="en-US" sz="2800" b="1" i="1" dirty="0" err="1">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err="1">
                <a:latin typeface="Bell Gothic Std Black" panose="020B0706020202040204" pitchFamily="34" charset="0"/>
                <a:ea typeface="CMU Sans Serif" panose="02000603000000000000" pitchFamily="2" charset="0"/>
                <a:cs typeface="CMU Sans Serif" panose="02000603000000000000" pitchFamily="2" charset="0"/>
              </a:rPr>
              <a:t>D</a:t>
            </a:r>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 </a:t>
            </a: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EA7065C-802E-2B4B-0925-41CF053C1631}"/>
                  </a:ext>
                </a:extLst>
              </p:cNvPr>
              <p:cNvSpPr txBox="1"/>
              <p:nvPr/>
            </p:nvSpPr>
            <p:spPr>
              <a:xfrm>
                <a:off x="634122" y="1093926"/>
                <a:ext cx="10941600" cy="5829609"/>
              </a:xfrm>
              <a:prstGeom prst="rect">
                <a:avLst/>
              </a:prstGeom>
              <a:noFill/>
            </p:spPr>
            <p:txBody>
              <a:bodyPr wrap="square" rtlCol="0">
                <a:spAutoFit/>
              </a:bodyPr>
              <a:lstStyle/>
              <a:p>
                <a:pPr algn="just"/>
                <a:r>
                  <a:rPr lang="en-CA" sz="1400" dirty="0"/>
                  <a:t>The procedure used for determining the experimental uncertainty is as follows:</a:t>
                </a:r>
              </a:p>
              <a:p>
                <a:pPr algn="just"/>
                <a:endParaRPr lang="en-CA" sz="1400" dirty="0"/>
              </a:p>
              <a:p>
                <a:pPr marL="342900" indent="-342900" algn="just">
                  <a:buAutoNum type="circleNumDbPlain"/>
                </a:pPr>
                <a:r>
                  <a:rPr lang="en-CA" sz="1400" dirty="0"/>
                  <a:t>Log-normal median permeability 80.6 </a:t>
                </a:r>
                <a:r>
                  <a:rPr lang="el-GR" sz="1400" dirty="0"/>
                  <a:t>μ</a:t>
                </a:r>
                <a:r>
                  <a:rPr lang="en-CA" sz="1400" dirty="0"/>
                  <a:t>m</a:t>
                </a:r>
                <a:r>
                  <a:rPr lang="en-CA" sz="1400" baseline="30000" dirty="0"/>
                  <a:t>2</a:t>
                </a:r>
              </a:p>
              <a:p>
                <a:pPr marL="342900" indent="-342900" algn="just">
                  <a:buFontTx/>
                  <a:buAutoNum type="circleNumDbPlain"/>
                </a:pPr>
                <a:r>
                  <a:rPr lang="en-CA" sz="1400" dirty="0"/>
                  <a:t>Log-normal standard deviation of permeability </a:t>
                </a:r>
                <a:r>
                  <a:rPr lang="el-GR" sz="1400" dirty="0"/>
                  <a:t>μ</a:t>
                </a:r>
                <a:r>
                  <a:rPr lang="en-CA" sz="1400" dirty="0"/>
                  <a:t>m</a:t>
                </a:r>
                <a:r>
                  <a:rPr lang="en-CA" sz="1400" baseline="30000" dirty="0"/>
                  <a:t>2</a:t>
                </a:r>
              </a:p>
              <a:p>
                <a:pPr marL="342900" indent="-342900" algn="just">
                  <a:buFontTx/>
                  <a:buAutoNum type="circleNumDbPlain"/>
                </a:pPr>
                <a:r>
                  <a:rPr lang="en-CA" sz="1400" dirty="0"/>
                  <a:t>Epistemic uncertainty of experimental readings: ±10 </a:t>
                </a:r>
                <a:r>
                  <a:rPr lang="el-GR" sz="1400" dirty="0"/>
                  <a:t>μ</a:t>
                </a:r>
                <a:r>
                  <a:rPr lang="en-CA" sz="1400" dirty="0"/>
                  <a:t>m</a:t>
                </a:r>
                <a:r>
                  <a:rPr lang="en-CA" sz="1400" baseline="30000" dirty="0"/>
                  <a:t>2</a:t>
                </a:r>
                <a:endParaRPr lang="en-CA" sz="1400" dirty="0"/>
              </a:p>
              <a:p>
                <a:pPr algn="just"/>
                <a:endParaRPr lang="en-CA" sz="1400" dirty="0"/>
              </a:p>
              <a:p>
                <a:pPr marL="342900" indent="-342900" algn="just">
                  <a:buFont typeface="Arial" panose="020B0604020202020204" pitchFamily="34" charset="0"/>
                  <a:buChar char="•"/>
                </a:pPr>
                <a:r>
                  <a:rPr lang="en-CA" sz="1400" dirty="0"/>
                  <a:t>Aleatory uncertainty regarding the experimental data can be measured using ① &amp; ②, while epistemic uncertainty is quantified in ③.</a:t>
                </a:r>
              </a:p>
              <a:p>
                <a:pPr marL="342900" indent="-342900" algn="just">
                  <a:buFont typeface="Arial" panose="020B0604020202020204" pitchFamily="34" charset="0"/>
                  <a:buChar char="•"/>
                </a:pPr>
                <a:endParaRPr lang="en-CA" sz="1400" dirty="0"/>
              </a:p>
              <a:p>
                <a:pPr marL="342900" indent="-342900" algn="just">
                  <a:buFont typeface="Arial" panose="020B0604020202020204" pitchFamily="34" charset="0"/>
                  <a:buChar char="•"/>
                </a:pPr>
                <a:r>
                  <a:rPr lang="en-CA" sz="1400" dirty="0"/>
                  <a:t>The confidence interval of a standard deviation for the aleatory uncertainty can be measured with the geometric standard deviation </a:t>
                </a:r>
                <a:r>
                  <a:rPr lang="en-CA" sz="1400" i="1" dirty="0"/>
                  <a:t>e</a:t>
                </a:r>
                <a:r>
                  <a:rPr lang="el-GR" sz="1400" i="1" baseline="30000" dirty="0">
                    <a:latin typeface="Cambria Math" panose="02040503050406030204" pitchFamily="18" charset="0"/>
                    <a:ea typeface="Cambria Math" panose="02040503050406030204" pitchFamily="18" charset="0"/>
                  </a:rPr>
                  <a:t>σ</a:t>
                </a:r>
                <a:r>
                  <a:rPr lang="en-CA" sz="1400" i="1" dirty="0"/>
                  <a:t> </a:t>
                </a:r>
                <a:r>
                  <a:rPr lang="en-CA" sz="1400" dirty="0"/>
                  <a:t>along with the median of the permeability log-normal distribution </a:t>
                </a:r>
                <a:r>
                  <a:rPr lang="en-CA" sz="1400" i="1" dirty="0"/>
                  <a:t>e</a:t>
                </a:r>
                <a:r>
                  <a:rPr lang="el-GR" sz="1400" i="1" baseline="30000" dirty="0">
                    <a:latin typeface="Cambria Math" panose="02040503050406030204" pitchFamily="18" charset="0"/>
                    <a:ea typeface="Cambria Math" panose="02040503050406030204" pitchFamily="18" charset="0"/>
                  </a:rPr>
                  <a:t>μ</a:t>
                </a:r>
                <a:r>
                  <a:rPr lang="en-CA" sz="1400" dirty="0"/>
                  <a:t>.</a:t>
                </a:r>
              </a:p>
              <a:p>
                <a:pPr algn="just"/>
                <a14:m>
                  <m:oMathPara xmlns:m="http://schemas.openxmlformats.org/officeDocument/2006/math">
                    <m:oMathParaPr>
                      <m:jc m:val="centerGroup"/>
                    </m:oMathParaPr>
                    <m:oMath xmlns:m="http://schemas.openxmlformats.org/officeDocument/2006/math">
                      <m:sSub>
                        <m:sSubPr>
                          <m:ctrlPr>
                            <a:rPr lang="en-CA" sz="1400" i="1">
                              <a:latin typeface="Cambria Math" panose="02040503050406030204" pitchFamily="18" charset="0"/>
                            </a:rPr>
                          </m:ctrlPr>
                        </m:sSubPr>
                        <m:e>
                          <m:r>
                            <a:rPr lang="en-CA" sz="1400" b="0" i="1" smtClean="0">
                              <a:latin typeface="Cambria Math" panose="02040503050406030204" pitchFamily="18" charset="0"/>
                            </a:rPr>
                            <m:t>𝑚𝑒𝑑𝑖𝑎𝑛</m:t>
                          </m:r>
                        </m:e>
                        <m:sub>
                          <m:r>
                            <a:rPr lang="en-CA" sz="1400" i="1">
                              <a:latin typeface="Cambria Math" panose="02040503050406030204" pitchFamily="18" charset="0"/>
                            </a:rPr>
                            <m:t>𝑙𝑜𝑔</m:t>
                          </m:r>
                        </m:sub>
                      </m:sSub>
                      <m:r>
                        <a:rPr lang="en-CA" sz="1400" b="0" i="1" smtClean="0">
                          <a:latin typeface="Cambria Math" panose="02040503050406030204" pitchFamily="18" charset="0"/>
                        </a:rPr>
                        <m:t>= </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ea typeface="Cambria Math" panose="02040503050406030204" pitchFamily="18" charset="0"/>
                            </a:rPr>
                            <m:t>𝜇</m:t>
                          </m:r>
                        </m:sup>
                      </m:sSup>
                      <m:r>
                        <a:rPr lang="en-CA" sz="1400" b="0" i="0" smtClean="0">
                          <a:latin typeface="Cambria Math" panose="02040503050406030204" pitchFamily="18" charset="0"/>
                        </a:rPr>
                        <m:t>   &amp;   </m:t>
                      </m:r>
                      <m:r>
                        <a:rPr lang="en-CA" sz="1400" b="0" i="1" smtClean="0">
                          <a:latin typeface="Cambria Math" panose="02040503050406030204" pitchFamily="18" charset="0"/>
                        </a:rPr>
                        <m:t>𝐺𝑆𝐷</m:t>
                      </m:r>
                      <m:r>
                        <a:rPr lang="en-CA" sz="1400" b="0" i="1" smtClean="0">
                          <a:latin typeface="Cambria Math" panose="02040503050406030204" pitchFamily="18" charset="0"/>
                        </a:rPr>
                        <m:t>= </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ea typeface="Cambria Math" panose="02040503050406030204" pitchFamily="18" charset="0"/>
                            </a:rPr>
                            <m:t>𝜎</m:t>
                          </m:r>
                        </m:sup>
                      </m:sSup>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𝑠𝑡𝑎𝑛𝑑𝑎𝑟𝑑</m:t>
                          </m:r>
                          <m:r>
                            <a:rPr lang="en-CA" sz="1400" i="1">
                              <a:latin typeface="Cambria Math" panose="02040503050406030204" pitchFamily="18" charset="0"/>
                            </a:rPr>
                            <m:t> </m:t>
                          </m:r>
                          <m:r>
                            <a:rPr lang="en-CA" sz="1400" i="1">
                              <a:latin typeface="Cambria Math" panose="02040503050406030204" pitchFamily="18" charset="0"/>
                            </a:rPr>
                            <m:t>𝑑𝑒𝑣𝑖𝑎𝑡𝑖𝑜𝑛</m:t>
                          </m:r>
                          <m:r>
                            <m:rPr>
                              <m:nor/>
                            </m:rPr>
                            <a:rPr lang="en-CA" sz="1400" dirty="0"/>
                            <m:t> </m:t>
                          </m:r>
                        </m:e>
                        <m:sub>
                          <m:r>
                            <a:rPr lang="en-CA" sz="1400" i="1">
                              <a:latin typeface="Cambria Math" panose="02040503050406030204" pitchFamily="18" charset="0"/>
                            </a:rPr>
                            <m:t>𝑙𝑜𝑔</m:t>
                          </m:r>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sSub>
                            <m:sSubPr>
                              <m:ctrlPr>
                                <a:rPr lang="en-CA" sz="1400" i="1">
                                  <a:latin typeface="Cambria Math" panose="02040503050406030204" pitchFamily="18" charset="0"/>
                                </a:rPr>
                              </m:ctrlPr>
                            </m:sSubPr>
                            <m:e>
                              <m:r>
                                <a:rPr lang="en-CA" sz="1400" i="1">
                                  <a:latin typeface="Cambria Math" panose="02040503050406030204" pitchFamily="18" charset="0"/>
                                </a:rPr>
                                <m:t>𝑣𝑎𝑟𝑖𝑎𝑛𝑐𝑒</m:t>
                              </m:r>
                            </m:e>
                            <m:sub>
                              <m:r>
                                <a:rPr lang="en-CA" sz="1400" i="1">
                                  <a:latin typeface="Cambria Math" panose="02040503050406030204" pitchFamily="18" charset="0"/>
                                </a:rPr>
                                <m:t>𝑙𝑜𝑔</m:t>
                              </m:r>
                            </m:sub>
                          </m:sSub>
                        </m:e>
                      </m:rad>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i="1">
                              <a:latin typeface="Cambria Math" panose="02040503050406030204" pitchFamily="18" charset="0"/>
                            </a:rPr>
                            <m:t>𝑣𝑎𝑟𝑖𝑎𝑛𝑐𝑒</m:t>
                          </m:r>
                        </m:e>
                        <m:sub>
                          <m:r>
                            <a:rPr lang="en-CA" sz="1400" i="1">
                              <a:latin typeface="Cambria Math" panose="02040503050406030204" pitchFamily="18" charset="0"/>
                            </a:rPr>
                            <m:t>𝑙𝑜𝑔</m:t>
                          </m:r>
                        </m:sub>
                      </m:sSub>
                      <m:r>
                        <a:rPr lang="en-CA" sz="1400" b="0" i="1" smtClean="0">
                          <a:latin typeface="Cambria Math" panose="02040503050406030204" pitchFamily="18" charset="0"/>
                        </a:rPr>
                        <m:t>=</m:t>
                      </m:r>
                      <m:d>
                        <m:dPr>
                          <m:ctrlPr>
                            <a:rPr lang="en-CA" sz="1400" b="0" i="1" smtClean="0">
                              <a:latin typeface="Cambria Math" panose="02040503050406030204" pitchFamily="18" charset="0"/>
                            </a:rPr>
                          </m:ctrlPr>
                        </m:dPr>
                        <m:e>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𝜎</m:t>
                                  </m:r>
                                </m:e>
                                <m:sup>
                                  <m:r>
                                    <a:rPr lang="en-CA" sz="1400" b="0" i="1" smtClean="0">
                                      <a:latin typeface="Cambria Math" panose="02040503050406030204" pitchFamily="18" charset="0"/>
                                    </a:rPr>
                                    <m:t>2</m:t>
                                  </m:r>
                                </m:sup>
                              </m:sSup>
                            </m:sup>
                          </m:sSup>
                          <m:r>
                            <a:rPr lang="en-CA" sz="1400" b="0" i="1" smtClean="0">
                              <a:latin typeface="Cambria Math" panose="02040503050406030204" pitchFamily="18" charset="0"/>
                            </a:rPr>
                            <m:t>−</m:t>
                          </m:r>
                          <m:r>
                            <a:rPr lang="en-CA" sz="1400" b="0" i="1" smtClean="0">
                              <a:latin typeface="Cambria Math" panose="02040503050406030204" pitchFamily="18" charset="0"/>
                            </a:rPr>
                            <m:t>1</m:t>
                          </m:r>
                        </m:e>
                      </m:d>
                      <m:r>
                        <a:rPr lang="en-CA" sz="1400" b="0" i="1" smtClean="0">
                          <a:latin typeface="Cambria Math" panose="02040503050406030204" pitchFamily="18" charset="0"/>
                          <a:ea typeface="Cambria Math" panose="02040503050406030204" pitchFamily="18" charset="0"/>
                        </a:rPr>
                        <m:t>∙</m:t>
                      </m:r>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𝑒</m:t>
                          </m:r>
                        </m:e>
                        <m:sup>
                          <m:d>
                            <m:dPr>
                              <m:ctrlPr>
                                <a:rPr lang="en-CA" sz="1400" b="0" i="1" smtClean="0">
                                  <a:latin typeface="Cambria Math" panose="02040503050406030204" pitchFamily="18" charset="0"/>
                                  <a:ea typeface="Cambria Math" panose="02040503050406030204" pitchFamily="18" charset="0"/>
                                </a:rPr>
                              </m:ctrlPr>
                            </m:dPr>
                            <m:e>
                              <m:r>
                                <a:rPr lang="en-CA" sz="1400" b="0" i="1" smtClean="0">
                                  <a:latin typeface="Cambria Math" panose="02040503050406030204" pitchFamily="18" charset="0"/>
                                  <a:ea typeface="Cambria Math" panose="02040503050406030204" pitchFamily="18" charset="0"/>
                                </a:rPr>
                                <m:t>2</m:t>
                              </m:r>
                              <m:r>
                                <a:rPr lang="en-CA" sz="1400" b="0" i="1" smtClean="0">
                                  <a:latin typeface="Cambria Math" panose="02040503050406030204" pitchFamily="18" charset="0"/>
                                  <a:ea typeface="Cambria Math" panose="02040503050406030204" pitchFamily="18" charset="0"/>
                                </a:rPr>
                                <m:t>𝜇</m:t>
                              </m:r>
                              <m:r>
                                <a:rPr lang="en-CA" sz="1400" b="0" i="1" smtClean="0">
                                  <a:latin typeface="Cambria Math" panose="02040503050406030204" pitchFamily="18" charset="0"/>
                                  <a:ea typeface="Cambria Math" panose="02040503050406030204" pitchFamily="18" charset="0"/>
                                </a:rPr>
                                <m:t>+</m:t>
                              </m:r>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𝜎</m:t>
                                  </m:r>
                                </m:e>
                                <m:sup>
                                  <m:r>
                                    <a:rPr lang="en-CA" sz="1400" b="0" i="1" smtClean="0">
                                      <a:latin typeface="Cambria Math" panose="02040503050406030204" pitchFamily="18" charset="0"/>
                                      <a:ea typeface="Cambria Math" panose="02040503050406030204" pitchFamily="18" charset="0"/>
                                    </a:rPr>
                                    <m:t>2</m:t>
                                  </m:r>
                                </m:sup>
                              </m:sSup>
                            </m:e>
                          </m:d>
                        </m:sup>
                      </m:sSup>
                    </m:oMath>
                  </m:oMathPara>
                </a14:m>
                <a:endParaRPr lang="en-CA" sz="1400" dirty="0">
                  <a:ea typeface="Cambria Math" panose="02040503050406030204" pitchFamily="18" charset="0"/>
                </a:endParaRPr>
              </a:p>
              <a:p>
                <a:pPr algn="just"/>
                <a:endParaRPr lang="en-CA" sz="1400" dirty="0"/>
              </a:p>
              <a:p>
                <a:pPr marL="342900" indent="-342900" algn="just">
                  <a:buFont typeface="Arial" panose="020B0604020202020204" pitchFamily="34" charset="0"/>
                  <a:buChar char="•"/>
                </a:pPr>
                <a:r>
                  <a:rPr lang="en-CA" sz="1400" dirty="0"/>
                  <a:t>GSD can be determined once </a:t>
                </a:r>
                <a:r>
                  <a:rPr lang="el-GR" sz="1400" i="1" dirty="0">
                    <a:latin typeface="Cambria Math" panose="02040503050406030204" pitchFamily="18" charset="0"/>
                    <a:ea typeface="Cambria Math" panose="02040503050406030204" pitchFamily="18" charset="0"/>
                  </a:rPr>
                  <a:t>σ</a:t>
                </a:r>
                <a:r>
                  <a:rPr lang="en-CA" sz="1400" dirty="0"/>
                  <a:t> is computed numerically with the Python script </a:t>
                </a:r>
                <a:r>
                  <a:rPr lang="en-CA" sz="1400" b="1" i="1" dirty="0"/>
                  <a:t>experimental_uncertainty.py</a:t>
                </a:r>
                <a:r>
                  <a:rPr lang="en-CA" sz="1400" i="1" dirty="0"/>
                  <a:t>, where it is determined that </a:t>
                </a:r>
                <a:r>
                  <a:rPr lang="el-GR" sz="1400" dirty="0">
                    <a:latin typeface="Cambria Math" panose="02040503050406030204" pitchFamily="18" charset="0"/>
                    <a:ea typeface="Cambria Math" panose="02040503050406030204" pitchFamily="18" charset="0"/>
                  </a:rPr>
                  <a:t>σ</a:t>
                </a:r>
                <a:r>
                  <a:rPr lang="en-CA" sz="1400" i="1" dirty="0">
                    <a:latin typeface="Cambria Math" panose="02040503050406030204" pitchFamily="18" charset="0"/>
                    <a:ea typeface="Cambria Math" panose="02040503050406030204" pitchFamily="18" charset="0"/>
                  </a:rPr>
                  <a:t> </a:t>
                </a:r>
                <a:r>
                  <a:rPr lang="en-CA" sz="1400" dirty="0">
                    <a:ea typeface="Cambria Math" panose="02040503050406030204" pitchFamily="18" charset="0"/>
                  </a:rPr>
                  <a:t>= 0.1781. The confidence interval can then be found to be:</a:t>
                </a:r>
                <a:endParaRPr lang="en-CA" sz="1400" dirty="0"/>
              </a:p>
              <a:p>
                <a:pPr algn="just"/>
                <a14:m>
                  <m:oMathPara xmlns:m="http://schemas.openxmlformats.org/officeDocument/2006/math">
                    <m:oMathParaPr>
                      <m:jc m:val="centerGroup"/>
                    </m:oMathParaPr>
                    <m:oMath xmlns:m="http://schemas.openxmlformats.org/officeDocument/2006/math">
                      <m:sSup>
                        <m:sSupPr>
                          <m:ctrlPr>
                            <a:rPr lang="en-CA" sz="1400" i="1" smtClean="0">
                              <a:latin typeface="Cambria Math" panose="02040503050406030204" pitchFamily="18" charset="0"/>
                            </a:rPr>
                          </m:ctrlPr>
                        </m:sSupPr>
                        <m:e>
                          <m:r>
                            <a:rPr lang="en-CA" sz="1400" b="0" i="1" smtClean="0">
                              <a:latin typeface="Cambria Math" panose="02040503050406030204" pitchFamily="18" charset="0"/>
                            </a:rPr>
                            <m:t>[</m:t>
                          </m:r>
                          <m:r>
                            <a:rPr lang="en-CA" sz="1400" i="1">
                              <a:latin typeface="Cambria Math" panose="02040503050406030204" pitchFamily="18" charset="0"/>
                            </a:rPr>
                            <m:t>𝑒</m:t>
                          </m:r>
                        </m:e>
                        <m:sup>
                          <m:r>
                            <a:rPr lang="en-CA" sz="1400" i="1">
                              <a:latin typeface="Cambria Math" panose="02040503050406030204" pitchFamily="18" charset="0"/>
                              <a:ea typeface="Cambria Math" panose="02040503050406030204" pitchFamily="18" charset="0"/>
                            </a:rPr>
                            <m:t>𝜇</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𝜎</m:t>
                          </m:r>
                        </m:sup>
                      </m:sSup>
                      <m:r>
                        <a:rPr lang="en-CA" sz="1400" b="0" i="1" smtClean="0">
                          <a:latin typeface="Cambria Math" panose="02040503050406030204" pitchFamily="18" charset="0"/>
                          <a:ea typeface="Cambria Math" panose="02040503050406030204" pitchFamily="18" charset="0"/>
                        </a:rPr>
                        <m:t>,</m:t>
                      </m:r>
                      <m:sSup>
                        <m:sSupPr>
                          <m:ctrlPr>
                            <a:rPr lang="en-CA" sz="1400" i="1">
                              <a:latin typeface="Cambria Math" panose="02040503050406030204" pitchFamily="18" charset="0"/>
                            </a:rPr>
                          </m:ctrlPr>
                        </m:sSupPr>
                        <m:e>
                          <m:r>
                            <a:rPr lang="en-CA" sz="1400" i="1">
                              <a:latin typeface="Cambria Math" panose="02040503050406030204" pitchFamily="18" charset="0"/>
                            </a:rPr>
                            <m:t>𝑒</m:t>
                          </m:r>
                        </m:e>
                        <m:sup>
                          <m:r>
                            <a:rPr lang="en-CA" sz="1400" i="1">
                              <a:latin typeface="Cambria Math" panose="02040503050406030204" pitchFamily="18" charset="0"/>
                              <a:ea typeface="Cambria Math" panose="02040503050406030204" pitchFamily="18" charset="0"/>
                            </a:rPr>
                            <m:t>𝜇</m:t>
                          </m:r>
                          <m:r>
                            <a:rPr lang="en-CA" sz="1400" b="0" i="1" smtClean="0">
                              <a:latin typeface="Cambria Math" panose="02040503050406030204" pitchFamily="18" charset="0"/>
                              <a:ea typeface="Cambria Math" panose="02040503050406030204" pitchFamily="18" charset="0"/>
                            </a:rPr>
                            <m:t>+</m:t>
                          </m:r>
                          <m:r>
                            <a:rPr lang="en-CA" sz="1400" i="1">
                              <a:latin typeface="Cambria Math" panose="02040503050406030204" pitchFamily="18" charset="0"/>
                              <a:ea typeface="Cambria Math" panose="02040503050406030204" pitchFamily="18" charset="0"/>
                            </a:rPr>
                            <m:t>𝜎</m:t>
                          </m:r>
                        </m:sup>
                      </m:sSup>
                      <m:r>
                        <a:rPr lang="en-CA" sz="1400" b="0" i="1" smtClean="0">
                          <a:latin typeface="Cambria Math" panose="02040503050406030204" pitchFamily="18" charset="0"/>
                          <a:ea typeface="Cambria Math" panose="02040503050406030204" pitchFamily="18" charset="0"/>
                        </a:rPr>
                        <m:t>]</m:t>
                      </m:r>
                    </m:oMath>
                  </m:oMathPara>
                </a14:m>
                <a:endParaRPr lang="en-CA" sz="1400" b="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ea typeface="Cambria Math" panose="02040503050406030204" pitchFamily="18" charset="0"/>
                        </a:rPr>
                        <m:t>[</m:t>
                      </m:r>
                      <m:r>
                        <m:rPr>
                          <m:nor/>
                        </m:rPr>
                        <a:rPr lang="en-CA" sz="1400" b="0" i="1" dirty="0" smtClean="0">
                          <a:ea typeface="Cambria Math" panose="02040503050406030204" pitchFamily="18" charset="0"/>
                        </a:rPr>
                        <m:t>80</m:t>
                      </m:r>
                      <m:r>
                        <m:rPr>
                          <m:nor/>
                        </m:rPr>
                        <a:rPr lang="en-CA" sz="1400" b="0" i="1" dirty="0" smtClean="0">
                          <a:ea typeface="Cambria Math" panose="02040503050406030204" pitchFamily="18" charset="0"/>
                        </a:rPr>
                        <m:t>.</m:t>
                      </m:r>
                      <m:r>
                        <m:rPr>
                          <m:nor/>
                        </m:rPr>
                        <a:rPr lang="en-CA" sz="1400" b="0" i="1" dirty="0" smtClean="0">
                          <a:ea typeface="Cambria Math" panose="02040503050406030204" pitchFamily="18" charset="0"/>
                        </a:rPr>
                        <m:t>60</m:t>
                      </m:r>
                      <m:r>
                        <a:rPr lang="en-CA" sz="1400" b="0" i="1" dirty="0" smtClean="0">
                          <a:latin typeface="Cambria Math" panose="02040503050406030204" pitchFamily="18" charset="0"/>
                          <a:ea typeface="Cambria Math" panose="02040503050406030204" pitchFamily="18" charset="0"/>
                        </a:rPr>
                        <m:t> −</m:t>
                      </m:r>
                      <m:r>
                        <m:rPr>
                          <m:nor/>
                        </m:rPr>
                        <a:rPr lang="en-CA" sz="1400" b="0" i="1" dirty="0" smtClean="0">
                          <a:ea typeface="Cambria Math" panose="02040503050406030204" pitchFamily="18" charset="0"/>
                        </a:rPr>
                        <m:t>13</m:t>
                      </m:r>
                      <m:r>
                        <m:rPr>
                          <m:nor/>
                        </m:rPr>
                        <a:rPr lang="en-CA" sz="1400" b="0" i="1" dirty="0" smtClean="0">
                          <a:ea typeface="Cambria Math" panose="02040503050406030204" pitchFamily="18" charset="0"/>
                        </a:rPr>
                        <m:t>.</m:t>
                      </m:r>
                      <m:r>
                        <m:rPr>
                          <m:nor/>
                        </m:rPr>
                        <a:rPr lang="en-CA" sz="1400" b="0" i="1" dirty="0" smtClean="0">
                          <a:ea typeface="Cambria Math" panose="02040503050406030204" pitchFamily="18" charset="0"/>
                        </a:rPr>
                        <m:t>149</m:t>
                      </m:r>
                      <m:r>
                        <a:rPr lang="en-CA" sz="1400" b="0" i="1" smtClean="0">
                          <a:latin typeface="Cambria Math" panose="02040503050406030204" pitchFamily="18" charset="0"/>
                          <a:ea typeface="Cambria Math" panose="02040503050406030204" pitchFamily="18" charset="0"/>
                        </a:rPr>
                        <m:t>,</m:t>
                      </m:r>
                      <m:r>
                        <m:rPr>
                          <m:nor/>
                        </m:rPr>
                        <a:rPr lang="en-CA" sz="1400" b="0" i="1" smtClean="0">
                          <a:latin typeface="Cambria Math" panose="02040503050406030204" pitchFamily="18" charset="0"/>
                          <a:ea typeface="Cambria Math" panose="02040503050406030204" pitchFamily="18" charset="0"/>
                        </a:rPr>
                        <m:t> </m:t>
                      </m:r>
                      <m:r>
                        <m:rPr>
                          <m:nor/>
                        </m:rPr>
                        <a:rPr lang="en-CA" sz="1400" i="1" dirty="0">
                          <a:ea typeface="Cambria Math" panose="02040503050406030204" pitchFamily="18" charset="0"/>
                        </a:rPr>
                        <m:t>80</m:t>
                      </m:r>
                      <m:r>
                        <m:rPr>
                          <m:nor/>
                        </m:rPr>
                        <a:rPr lang="en-CA" sz="1400" i="1" dirty="0">
                          <a:ea typeface="Cambria Math" panose="02040503050406030204" pitchFamily="18" charset="0"/>
                        </a:rPr>
                        <m:t>.</m:t>
                      </m:r>
                      <m:r>
                        <m:rPr>
                          <m:nor/>
                        </m:rPr>
                        <a:rPr lang="en-CA" sz="1400" i="1" dirty="0">
                          <a:ea typeface="Cambria Math" panose="02040503050406030204" pitchFamily="18" charset="0"/>
                        </a:rPr>
                        <m:t>60 </m:t>
                      </m:r>
                      <m:r>
                        <m:rPr>
                          <m:nor/>
                        </m:rPr>
                        <a:rPr lang="en-CA" sz="1400" b="0" smtClean="0">
                          <a:latin typeface="Cambria Math" panose="02040503050406030204" pitchFamily="18" charset="0"/>
                          <a:ea typeface="Cambria Math" panose="02040503050406030204" pitchFamily="18" charset="0"/>
                        </a:rPr>
                        <m:t>+</m:t>
                      </m:r>
                      <m:r>
                        <m:rPr>
                          <m:nor/>
                        </m:rPr>
                        <a:rPr lang="en-CA" sz="1400" b="0" i="1" smtClean="0">
                          <a:latin typeface="Cambria Math" panose="02040503050406030204" pitchFamily="18" charset="0"/>
                          <a:ea typeface="Cambria Math" panose="02040503050406030204" pitchFamily="18" charset="0"/>
                        </a:rPr>
                        <m:t> </m:t>
                      </m:r>
                      <m:r>
                        <m:rPr>
                          <m:nor/>
                        </m:rPr>
                        <a:rPr lang="en-CA" sz="1400" b="0" i="1" dirty="0" smtClean="0">
                          <a:ea typeface="Cambria Math" panose="02040503050406030204" pitchFamily="18" charset="0"/>
                        </a:rPr>
                        <m:t>15</m:t>
                      </m:r>
                      <m:r>
                        <m:rPr>
                          <m:nor/>
                        </m:rPr>
                        <a:rPr lang="en-CA" sz="1400" b="0" i="1" dirty="0" smtClean="0">
                          <a:ea typeface="Cambria Math" panose="02040503050406030204" pitchFamily="18" charset="0"/>
                        </a:rPr>
                        <m:t>.</m:t>
                      </m:r>
                      <m:r>
                        <m:rPr>
                          <m:nor/>
                        </m:rPr>
                        <a:rPr lang="en-CA" sz="1400" b="0" i="1" dirty="0" smtClean="0">
                          <a:ea typeface="Cambria Math" panose="02040503050406030204" pitchFamily="18" charset="0"/>
                        </a:rPr>
                        <m:t>713</m:t>
                      </m:r>
                      <m:r>
                        <m:rPr>
                          <m:nor/>
                        </m:rPr>
                        <a:rPr lang="en-CA" sz="1400" b="0" i="0" dirty="0" smtClean="0">
                          <a:ea typeface="Cambria Math" panose="02040503050406030204" pitchFamily="18" charset="0"/>
                        </a:rPr>
                        <m:t>]</m:t>
                      </m:r>
                    </m:oMath>
                  </m:oMathPara>
                </a14:m>
                <a:endParaRPr lang="en-CA" sz="1400" dirty="0"/>
              </a:p>
              <a:p>
                <a:pPr algn="just"/>
                <a:endParaRPr lang="en-CA" sz="1400" b="1" dirty="0"/>
              </a:p>
              <a:p>
                <a:pPr marL="342900" indent="-342900" algn="just">
                  <a:buFont typeface="Arial" panose="020B0604020202020204" pitchFamily="34" charset="0"/>
                  <a:buChar char="•"/>
                </a:pPr>
                <a:r>
                  <a:rPr lang="en-CA" sz="1400" dirty="0"/>
                  <a:t>The probability density functions were graphed for each seed and for the combined 500 permeability outcomes.</a:t>
                </a:r>
              </a:p>
              <a:p>
                <a:pPr algn="just"/>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𝐷</m:t>
                          </m:r>
                        </m:sub>
                      </m:sSub>
                      <m:r>
                        <a:rPr lang="en-CA" sz="1400" b="0" i="1" smtClean="0">
                          <a:latin typeface="Cambria Math" panose="02040503050406030204" pitchFamily="18" charset="0"/>
                        </a:rPr>
                        <m:t>=</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𝑟</m:t>
                          </m:r>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d>
                            <m:dPr>
                              <m:ctrlPr>
                                <a:rPr lang="en-CA" sz="1400" b="0" i="1" smtClean="0">
                                  <a:latin typeface="Cambria Math" panose="02040503050406030204" pitchFamily="18" charset="0"/>
                                </a:rPr>
                              </m:ctrlPr>
                            </m:dPr>
                            <m:e>
                              <m:sSubSup>
                                <m:sSubSupPr>
                                  <m:ctrlPr>
                                    <a:rPr lang="en-CA" sz="1400" b="0" i="1" smtClean="0">
                                      <a:latin typeface="Cambria Math" panose="02040503050406030204" pitchFamily="18" charset="0"/>
                                    </a:rPr>
                                  </m:ctrlPr>
                                </m:sSubSupPr>
                                <m:e>
                                  <m:r>
                                    <a:rPr lang="en-CA" sz="1400" b="0" i="1" smtClean="0">
                                      <a:latin typeface="Cambria Math" panose="02040503050406030204" pitchFamily="18" charset="0"/>
                                    </a:rPr>
                                    <m:t>𝑏</m:t>
                                  </m:r>
                                </m:e>
                                <m:sub>
                                  <m:r>
                                    <a:rPr lang="en-CA" sz="1400" b="0" i="1" smtClean="0">
                                      <a:latin typeface="Cambria Math" panose="02040503050406030204" pitchFamily="18" charset="0"/>
                                    </a:rPr>
                                    <m:t>𝑟</m:t>
                                  </m:r>
                                </m:sub>
                                <m:sup>
                                  <m:r>
                                    <a:rPr lang="en-CA" sz="1400" b="0" i="1" smtClean="0">
                                      <a:latin typeface="Cambria Math" panose="02040503050406030204" pitchFamily="18" charset="0"/>
                                    </a:rPr>
                                    <m:t>2</m:t>
                                  </m:r>
                                </m:sup>
                              </m:sSubSup>
                              <m:r>
                                <a:rPr lang="en-CA" sz="1400" b="0" i="1" smtClean="0">
                                  <a:latin typeface="Cambria Math" panose="02040503050406030204" pitchFamily="18" charset="0"/>
                                </a:rPr>
                                <m:t>+</m:t>
                              </m:r>
                              <m:sSubSup>
                                <m:sSubSupPr>
                                  <m:ctrlPr>
                                    <a:rPr lang="en-CA" sz="1400" b="0" i="1" smtClean="0">
                                      <a:latin typeface="Cambria Math" panose="02040503050406030204" pitchFamily="18" charset="0"/>
                                    </a:rPr>
                                  </m:ctrlPr>
                                </m:sSubSupPr>
                                <m:e>
                                  <m:r>
                                    <a:rPr lang="en-CA" sz="1400" b="0" i="1" smtClean="0">
                                      <a:latin typeface="Cambria Math" panose="02040503050406030204" pitchFamily="18" charset="0"/>
                                    </a:rPr>
                                    <m:t>𝑠</m:t>
                                  </m:r>
                                </m:e>
                                <m:sub>
                                  <m:r>
                                    <a:rPr lang="en-CA" sz="1400" b="0" i="1" smtClean="0">
                                      <a:latin typeface="Cambria Math" panose="02040503050406030204" pitchFamily="18" charset="0"/>
                                    </a:rPr>
                                    <m:t>𝑟</m:t>
                                  </m:r>
                                </m:sub>
                                <m:sup>
                                  <m:r>
                                    <a:rPr lang="en-CA" sz="1400" b="0" i="1" smtClean="0">
                                      <a:latin typeface="Cambria Math" panose="02040503050406030204" pitchFamily="18" charset="0"/>
                                    </a:rPr>
                                    <m:t>2</m:t>
                                  </m:r>
                                </m:sup>
                              </m:sSubSup>
                            </m:e>
                          </m:d>
                        </m:e>
                      </m:rad>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𝑙𝑜𝑤𝑒𝑟</m:t>
                              </m:r>
                            </m:sub>
                          </m:sSub>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d>
                            <m:dPr>
                              <m:ctrlPr>
                                <a:rPr lang="en-CA" sz="1400" b="0" i="1" smtClean="0">
                                  <a:latin typeface="Cambria Math" panose="02040503050406030204" pitchFamily="18" charset="0"/>
                                </a:rPr>
                              </m:ctrlPr>
                            </m:dPr>
                            <m:e>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m:t>
                                  </m:r>
                                  <m:r>
                                    <a:rPr lang="en-CA" sz="1400" b="0" i="1" smtClean="0">
                                      <a:latin typeface="Cambria Math" panose="02040503050406030204" pitchFamily="18" charset="0"/>
                                    </a:rPr>
                                    <m:t>10</m:t>
                                  </m:r>
                                  <m:r>
                                    <a:rPr lang="en-CA" sz="1400" b="0" i="1" smtClean="0">
                                      <a:latin typeface="Cambria Math" panose="02040503050406030204" pitchFamily="18" charset="0"/>
                                    </a:rPr>
                                    <m:t>)</m:t>
                                  </m:r>
                                </m:e>
                                <m:sup>
                                  <m:r>
                                    <a:rPr lang="en-CA" sz="1400" b="0" i="1" smtClean="0">
                                      <a:latin typeface="Cambria Math" panose="02040503050406030204" pitchFamily="18" charset="0"/>
                                    </a:rPr>
                                    <m:t>2</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m:t>
                                  </m:r>
                                  <m:r>
                                    <a:rPr lang="en-CA" sz="1400" b="0" i="1" smtClean="0">
                                      <a:latin typeface="Cambria Math" panose="02040503050406030204" pitchFamily="18" charset="0"/>
                                    </a:rPr>
                                    <m:t>13</m:t>
                                  </m:r>
                                  <m:r>
                                    <a:rPr lang="en-CA" sz="1400" b="0" i="1" smtClean="0">
                                      <a:latin typeface="Cambria Math" panose="02040503050406030204" pitchFamily="18" charset="0"/>
                                    </a:rPr>
                                    <m:t>.</m:t>
                                  </m:r>
                                  <m:r>
                                    <a:rPr lang="en-CA" sz="1400" b="0" i="1" smtClean="0">
                                      <a:latin typeface="Cambria Math" panose="02040503050406030204" pitchFamily="18" charset="0"/>
                                    </a:rPr>
                                    <m:t>149</m:t>
                                  </m:r>
                                  <m:r>
                                    <a:rPr lang="en-CA" sz="1400" b="0" i="1" smtClean="0">
                                      <a:latin typeface="Cambria Math" panose="02040503050406030204" pitchFamily="18" charset="0"/>
                                    </a:rPr>
                                    <m:t>)</m:t>
                                  </m:r>
                                </m:e>
                                <m:sup>
                                  <m:r>
                                    <a:rPr lang="en-CA" sz="1400" b="0" i="1" smtClean="0">
                                      <a:latin typeface="Cambria Math" panose="02040503050406030204" pitchFamily="18" charset="0"/>
                                    </a:rPr>
                                    <m:t>2</m:t>
                                  </m:r>
                                </m:sup>
                              </m:sSup>
                            </m:e>
                          </m:d>
                        </m:e>
                      </m:rad>
                      <m:r>
                        <a:rPr lang="en-CA" sz="1400" b="0" i="1" smtClean="0">
                          <a:latin typeface="Cambria Math" panose="02040503050406030204" pitchFamily="18" charset="0"/>
                        </a:rPr>
                        <m:t>   &amp;   </m:t>
                      </m:r>
                      <m:sSub>
                        <m:sSubPr>
                          <m:ctrlPr>
                            <a:rPr lang="en-CA" sz="1400" i="1">
                              <a:latin typeface="Cambria Math" panose="02040503050406030204" pitchFamily="18" charset="0"/>
                            </a:rPr>
                          </m:ctrlPr>
                        </m:sSubPr>
                        <m:e>
                          <m:r>
                            <a:rPr lang="en-CA" sz="1400" i="1">
                              <a:latin typeface="Cambria Math" panose="02040503050406030204" pitchFamily="18" charset="0"/>
                            </a:rPr>
                            <m:t>𝑢</m:t>
                          </m:r>
                        </m:e>
                        <m:sub>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𝑢𝑝𝑝𝑒𝑟</m:t>
                              </m:r>
                            </m:sub>
                          </m:sSub>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d>
                            <m:dPr>
                              <m:ctrlPr>
                                <a:rPr lang="en-CA" sz="1400" i="1">
                                  <a:latin typeface="Cambria Math" panose="02040503050406030204" pitchFamily="18" charset="0"/>
                                </a:rPr>
                              </m:ctrlPr>
                            </m:dPr>
                            <m:e>
                              <m:sSup>
                                <m:sSupPr>
                                  <m:ctrlPr>
                                    <a:rPr lang="en-CA" sz="1400" i="1">
                                      <a:latin typeface="Cambria Math" panose="02040503050406030204" pitchFamily="18" charset="0"/>
                                    </a:rPr>
                                  </m:ctrlPr>
                                </m:sSupPr>
                                <m:e>
                                  <m:r>
                                    <a:rPr lang="en-CA" sz="1400" i="1">
                                      <a:latin typeface="Cambria Math" panose="02040503050406030204" pitchFamily="18" charset="0"/>
                                    </a:rPr>
                                    <m:t>10</m:t>
                                  </m:r>
                                </m:e>
                                <m:sup>
                                  <m:r>
                                    <a:rPr lang="en-CA" sz="1400" i="1">
                                      <a:latin typeface="Cambria Math" panose="02040503050406030204" pitchFamily="18" charset="0"/>
                                    </a:rPr>
                                    <m:t>2</m:t>
                                  </m:r>
                                </m:sup>
                              </m:sSup>
                              <m:r>
                                <a:rPr lang="en-CA" sz="1400" i="1">
                                  <a:latin typeface="Cambria Math" panose="02040503050406030204" pitchFamily="18" charset="0"/>
                                </a:rPr>
                                <m:t>+</m:t>
                              </m:r>
                              <m:sSup>
                                <m:sSupPr>
                                  <m:ctrlPr>
                                    <a:rPr lang="en-CA" sz="1400" i="1">
                                      <a:latin typeface="Cambria Math" panose="02040503050406030204" pitchFamily="18" charset="0"/>
                                    </a:rPr>
                                  </m:ctrlPr>
                                </m:sSupPr>
                                <m:e>
                                  <m:r>
                                    <a:rPr lang="en-CA" sz="1400" i="1">
                                      <a:latin typeface="Cambria Math" panose="02040503050406030204" pitchFamily="18" charset="0"/>
                                    </a:rPr>
                                    <m:t>15</m:t>
                                  </m:r>
                                  <m:r>
                                    <a:rPr lang="en-CA" sz="1400" i="1">
                                      <a:latin typeface="Cambria Math" panose="02040503050406030204" pitchFamily="18" charset="0"/>
                                    </a:rPr>
                                    <m:t>.</m:t>
                                  </m:r>
                                  <m:r>
                                    <a:rPr lang="en-CA" sz="1400" i="1">
                                      <a:latin typeface="Cambria Math" panose="02040503050406030204" pitchFamily="18" charset="0"/>
                                    </a:rPr>
                                    <m:t>713</m:t>
                                  </m:r>
                                </m:e>
                                <m:sup>
                                  <m:r>
                                    <a:rPr lang="en-CA" sz="1400" i="1">
                                      <a:latin typeface="Cambria Math" panose="02040503050406030204" pitchFamily="18" charset="0"/>
                                    </a:rPr>
                                    <m:t>2</m:t>
                                  </m:r>
                                </m:sup>
                              </m:sSup>
                            </m:e>
                          </m:d>
                        </m:e>
                      </m:rad>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𝑙𝑜𝑤𝑒𝑟</m:t>
                              </m:r>
                            </m:sub>
                          </m:sSub>
                        </m:sub>
                      </m:sSub>
                      <m:r>
                        <a:rPr lang="en-CA" sz="1400" b="0" i="1" smtClean="0">
                          <a:latin typeface="Cambria Math" panose="02040503050406030204" pitchFamily="18" charset="0"/>
                        </a:rPr>
                        <m:t>=</m:t>
                      </m:r>
                      <m:r>
                        <a:rPr lang="en-CA" sz="1400" b="0" i="1" smtClean="0">
                          <a:latin typeface="Cambria Math" panose="02040503050406030204" pitchFamily="18" charset="0"/>
                        </a:rPr>
                        <m:t>−</m:t>
                      </m:r>
                      <m:r>
                        <a:rPr lang="en-CA" sz="1400" b="0" i="1" smtClean="0">
                          <a:latin typeface="Cambria Math" panose="02040503050406030204" pitchFamily="18" charset="0"/>
                        </a:rPr>
                        <m:t>16</m:t>
                      </m:r>
                      <m:r>
                        <a:rPr lang="en-CA" sz="1400" b="0" i="1" smtClean="0">
                          <a:latin typeface="Cambria Math" panose="02040503050406030204" pitchFamily="18" charset="0"/>
                        </a:rPr>
                        <m:t>.</m:t>
                      </m:r>
                      <m:r>
                        <a:rPr lang="en-CA" sz="1400" b="0" i="1" smtClean="0">
                          <a:latin typeface="Cambria Math" panose="02040503050406030204" pitchFamily="18" charset="0"/>
                        </a:rPr>
                        <m:t>520</m:t>
                      </m:r>
                      <m:r>
                        <a:rPr lang="en-CA" sz="1400" b="0" i="1" smtClean="0">
                          <a:latin typeface="Cambria Math" panose="02040503050406030204" pitchFamily="18" charset="0"/>
                        </a:rPr>
                        <m:t> </m:t>
                      </m:r>
                      <m:r>
                        <a:rPr lang="en-CA" sz="1400" i="1">
                          <a:latin typeface="Cambria Math" panose="02040503050406030204" pitchFamily="18" charset="0"/>
                          <a:ea typeface="Cambria Math" panose="02040503050406030204" pitchFamily="18" charset="0"/>
                        </a:rPr>
                        <m:t>𝜇</m:t>
                      </m:r>
                      <m:sSup>
                        <m:sSupPr>
                          <m:ctrlPr>
                            <a:rPr lang="en-CA" sz="1400" i="1">
                              <a:latin typeface="Cambria Math" panose="02040503050406030204" pitchFamily="18" charset="0"/>
                              <a:ea typeface="Cambria Math" panose="02040503050406030204" pitchFamily="18" charset="0"/>
                            </a:rPr>
                          </m:ctrlPr>
                        </m:sSupPr>
                        <m:e>
                          <m:r>
                            <a:rPr lang="en-CA" sz="1400" i="1">
                              <a:latin typeface="Cambria Math" panose="02040503050406030204" pitchFamily="18" charset="0"/>
                              <a:ea typeface="Cambria Math" panose="02040503050406030204" pitchFamily="18" charset="0"/>
                            </a:rPr>
                            <m:t>𝑚</m:t>
                          </m:r>
                        </m:e>
                        <m:sup>
                          <m:r>
                            <a:rPr lang="en-CA" sz="1400" i="1">
                              <a:latin typeface="Cambria Math" panose="02040503050406030204" pitchFamily="18" charset="0"/>
                              <a:ea typeface="Cambria Math" panose="02040503050406030204" pitchFamily="18" charset="0"/>
                            </a:rPr>
                            <m:t>2</m:t>
                          </m:r>
                        </m:sup>
                      </m:sSup>
                      <m:r>
                        <a:rPr lang="en-CA" sz="1400" b="0" i="1" smtClean="0">
                          <a:latin typeface="Cambria Math" panose="02040503050406030204" pitchFamily="18" charset="0"/>
                          <a:ea typeface="Cambria Math" panose="02040503050406030204" pitchFamily="18" charset="0"/>
                        </a:rPr>
                        <m:t>   </m:t>
                      </m:r>
                      <m:r>
                        <a:rPr lang="en-CA" sz="1400" b="0" i="1" smtClean="0">
                          <a:latin typeface="Cambria Math" panose="02040503050406030204" pitchFamily="18" charset="0"/>
                        </a:rPr>
                        <m:t>&amp;</m:t>
                      </m:r>
                      <m:r>
                        <a:rPr lang="en-CA" sz="1400" b="0" i="1" smtClean="0">
                          <a:latin typeface="Cambria Math" panose="02040503050406030204" pitchFamily="18" charset="0"/>
                        </a:rPr>
                        <m:t> </m:t>
                      </m:r>
                      <m:r>
                        <a:rPr lang="en-CA" sz="1400" b="0" i="1" smtClean="0">
                          <a:latin typeface="Cambria Math" panose="02040503050406030204" pitchFamily="18" charset="0"/>
                        </a:rPr>
                        <m:t>  </m:t>
                      </m:r>
                      <m:sSub>
                        <m:sSubPr>
                          <m:ctrlPr>
                            <a:rPr lang="en-CA" sz="1400" i="1">
                              <a:latin typeface="Cambria Math" panose="02040503050406030204" pitchFamily="18" charset="0"/>
                            </a:rPr>
                          </m:ctrlPr>
                        </m:sSubPr>
                        <m:e>
                          <m:r>
                            <a:rPr lang="en-CA" sz="1400" i="1">
                              <a:latin typeface="Cambria Math" panose="02040503050406030204" pitchFamily="18" charset="0"/>
                            </a:rPr>
                            <m:t>𝑢</m:t>
                          </m:r>
                        </m:e>
                        <m:sub>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𝑢𝑝𝑝𝑒𝑟</m:t>
                              </m:r>
                            </m:sub>
                          </m:sSub>
                        </m:sub>
                      </m:sSub>
                      <m:r>
                        <a:rPr lang="en-CA" sz="1400" b="0" i="1" smtClean="0">
                          <a:latin typeface="Cambria Math" panose="02040503050406030204" pitchFamily="18" charset="0"/>
                        </a:rPr>
                        <m:t>=</m:t>
                      </m:r>
                      <m:r>
                        <a:rPr lang="en-CA" sz="1400" b="0" i="1" smtClean="0">
                          <a:latin typeface="Cambria Math" panose="02040503050406030204" pitchFamily="18" charset="0"/>
                        </a:rPr>
                        <m:t>18</m:t>
                      </m:r>
                      <m:r>
                        <a:rPr lang="en-CA" sz="1400" b="0" i="1" smtClean="0">
                          <a:latin typeface="Cambria Math" panose="02040503050406030204" pitchFamily="18" charset="0"/>
                        </a:rPr>
                        <m:t>.</m:t>
                      </m:r>
                      <m:r>
                        <a:rPr lang="en-CA" sz="1400" b="0" i="1" smtClean="0">
                          <a:latin typeface="Cambria Math" panose="02040503050406030204" pitchFamily="18" charset="0"/>
                        </a:rPr>
                        <m:t>625</m:t>
                      </m:r>
                      <m:r>
                        <a:rPr lang="en-CA" sz="1400" b="0" i="1" smtClean="0">
                          <a:latin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𝜇</m:t>
                      </m:r>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𝑚</m:t>
                          </m:r>
                        </m:e>
                        <m:sup>
                          <m:r>
                            <a:rPr lang="en-CA" sz="1400" b="0" i="1" smtClean="0">
                              <a:latin typeface="Cambria Math" panose="02040503050406030204" pitchFamily="18" charset="0"/>
                              <a:ea typeface="Cambria Math" panose="02040503050406030204" pitchFamily="18" charset="0"/>
                            </a:rPr>
                            <m:t>2</m:t>
                          </m:r>
                        </m:sup>
                      </m:sSup>
                    </m:oMath>
                  </m:oMathPara>
                </a14:m>
                <a:endParaRPr lang="en-CA" sz="1400" dirty="0"/>
              </a:p>
              <a:p>
                <a:pPr marL="342900" indent="-342900" algn="just">
                  <a:buFont typeface="Arial" panose="020B0604020202020204" pitchFamily="34" charset="0"/>
                  <a:buChar char="•"/>
                </a:pPr>
                <a:endParaRPr lang="en-CA" sz="1400" dirty="0"/>
              </a:p>
            </p:txBody>
          </p:sp>
        </mc:Choice>
        <mc:Fallback>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34122" y="1093926"/>
                <a:ext cx="10941600" cy="5829609"/>
              </a:xfrm>
              <a:prstGeom prst="rect">
                <a:avLst/>
              </a:prstGeom>
              <a:blipFill>
                <a:blip r:embed="rId4"/>
                <a:stretch>
                  <a:fillRect l="-167" t="-104" r="-557"/>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6</a:t>
            </a:fld>
            <a:endParaRPr lang="en-CA" dirty="0"/>
          </a:p>
        </p:txBody>
      </p:sp>
    </p:spTree>
    <p:extLst>
      <p:ext uri="{BB962C8B-B14F-4D97-AF65-F5344CB8AC3E}">
        <p14:creationId xmlns:p14="http://schemas.microsoft.com/office/powerpoint/2010/main" val="412284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a:ea typeface="CMU Sans Serif" panose="02000603000000000000" pitchFamily="2" charset="0"/>
                <a:cs typeface="CMU Sans Serif" panose="02000603000000000000" pitchFamily="2" charset="0"/>
              </a:rPr>
              <a:t>D. SIMULATION ERROR – E</a:t>
            </a:r>
            <a:endParaRPr lang="en-US" sz="2800" b="1" dirty="0">
              <a:latin typeface="Bell Gothic Std Black" panose="020B0706020202040204" pitchFamily="34" charset="0"/>
              <a:ea typeface="CMU Sans Serif" panose="02000603000000000000" pitchFamily="2" charset="0"/>
              <a:cs typeface="CMU Sans Serif" panose="02000603000000000000" pitchFamily="2" charset="0"/>
            </a:endParaRP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EA7065C-802E-2B4B-0925-41CF053C1631}"/>
                  </a:ext>
                </a:extLst>
              </p:cNvPr>
              <p:cNvSpPr txBox="1"/>
              <p:nvPr/>
            </p:nvSpPr>
            <p:spPr>
              <a:xfrm>
                <a:off x="625200" y="1086611"/>
                <a:ext cx="10941600" cy="2462213"/>
              </a:xfrm>
              <a:prstGeom prst="rect">
                <a:avLst/>
              </a:prstGeom>
              <a:noFill/>
            </p:spPr>
            <p:txBody>
              <a:bodyPr wrap="square" rtlCol="0">
                <a:spAutoFit/>
              </a:bodyPr>
              <a:lstStyle/>
              <a:p>
                <a:pPr algn="just"/>
                <a:r>
                  <a:rPr lang="en-CA" sz="1400" dirty="0"/>
                  <a:t>The procedure used for determining the simulation error is as follows:</a:t>
                </a:r>
              </a:p>
              <a:p>
                <a:pPr algn="just"/>
                <a:endParaRPr lang="en-CA" sz="1400" dirty="0"/>
              </a:p>
              <a:p>
                <a:pPr marL="342900" indent="-342900" algn="just">
                  <a:buAutoNum type="circleNumDbPlain"/>
                </a:pPr>
                <a:r>
                  <a:rPr lang="en-CA" sz="1400" dirty="0"/>
                  <a:t>Numerical median of computed permeability S = 24.722305259211794 </a:t>
                </a:r>
                <a:r>
                  <a:rPr lang="el-GR" sz="1400" dirty="0"/>
                  <a:t>μ</a:t>
                </a:r>
                <a:r>
                  <a:rPr lang="en-CA" sz="1400" dirty="0"/>
                  <a:t>m</a:t>
                </a:r>
                <a:r>
                  <a:rPr lang="en-CA" sz="1400" baseline="30000" dirty="0"/>
                  <a:t>2</a:t>
                </a:r>
              </a:p>
              <a:p>
                <a:pPr marL="342900" indent="-342900" algn="just">
                  <a:buAutoNum type="circleNumDbPlain"/>
                </a:pPr>
                <a:r>
                  <a:rPr lang="en-CA" sz="1400" dirty="0"/>
                  <a:t>Log-normal median permeability D = 80.6 </a:t>
                </a:r>
                <a:r>
                  <a:rPr lang="el-GR" sz="1400" dirty="0"/>
                  <a:t>μ</a:t>
                </a:r>
                <a:r>
                  <a:rPr lang="en-CA" sz="1400" dirty="0"/>
                  <a:t>m</a:t>
                </a:r>
                <a:r>
                  <a:rPr lang="en-CA" sz="1400" baseline="30000" dirty="0"/>
                  <a:t>2</a:t>
                </a:r>
              </a:p>
              <a:p>
                <a:pPr algn="just"/>
                <a:endParaRPr lang="en-CA" sz="1400" dirty="0"/>
              </a:p>
              <a:p>
                <a:pPr marL="342900" indent="-342900" algn="just">
                  <a:buFont typeface="Arial" panose="020B0604020202020204" pitchFamily="34" charset="0"/>
                  <a:buChar char="•"/>
                </a:pPr>
                <a:r>
                  <a:rPr lang="en-CA" sz="1400" dirty="0"/>
                  <a:t>Simulation error can be determined by finding the difference between the experimental and simulation medians.</a:t>
                </a:r>
                <a:endParaRPr lang="en-CA" sz="1400" b="1" dirty="0"/>
              </a:p>
              <a:p>
                <a:pPr algn="just"/>
                <a:endParaRPr lang="en-CA" sz="1400" b="1" dirty="0"/>
              </a:p>
              <a:p>
                <a:pPr marL="342900" indent="-342900" algn="just">
                  <a:buFont typeface="Arial" panose="020B0604020202020204" pitchFamily="34" charset="0"/>
                  <a:buChar char="•"/>
                </a:pPr>
                <a:r>
                  <a:rPr lang="en-CA" sz="1400" dirty="0"/>
                  <a:t>The simulation error can then be found:</a:t>
                </a:r>
              </a:p>
              <a:p>
                <a:pPr algn="just"/>
                <a:endParaRPr lang="en-CA" sz="1400" dirty="0"/>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𝐸</m:t>
                      </m:r>
                      <m:r>
                        <a:rPr lang="en-CA" sz="1400" b="0" i="1" smtClean="0">
                          <a:latin typeface="Cambria Math" panose="02040503050406030204" pitchFamily="18" charset="0"/>
                        </a:rPr>
                        <m:t>=</m:t>
                      </m:r>
                      <m:r>
                        <a:rPr lang="en-CA" sz="1400" b="0" i="1" smtClean="0">
                          <a:latin typeface="Cambria Math" panose="02040503050406030204" pitchFamily="18" charset="0"/>
                        </a:rPr>
                        <m:t>𝑆</m:t>
                      </m:r>
                      <m:r>
                        <a:rPr lang="en-CA" sz="1400" b="0" i="1" smtClean="0">
                          <a:latin typeface="Cambria Math" panose="02040503050406030204" pitchFamily="18" charset="0"/>
                        </a:rPr>
                        <m:t> −</m:t>
                      </m:r>
                      <m:r>
                        <a:rPr lang="en-CA" sz="1400" b="0" i="1" smtClean="0">
                          <a:latin typeface="Cambria Math" panose="02040503050406030204" pitchFamily="18" charset="0"/>
                        </a:rPr>
                        <m:t>𝐷</m:t>
                      </m:r>
                    </m:oMath>
                  </m:oMathPara>
                </a14:m>
                <a:endParaRPr lang="en-CA" sz="1400" dirty="0"/>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𝐸</m:t>
                      </m:r>
                      <m:r>
                        <a:rPr lang="en-CA" sz="1400" b="0" i="1" smtClean="0">
                          <a:latin typeface="Cambria Math" panose="02040503050406030204" pitchFamily="18" charset="0"/>
                        </a:rPr>
                        <m:t>=−</m:t>
                      </m:r>
                      <m:r>
                        <a:rPr lang="en-CA" sz="1400" b="0" i="1" smtClean="0">
                          <a:latin typeface="Cambria Math" panose="02040503050406030204" pitchFamily="18" charset="0"/>
                        </a:rPr>
                        <m:t>55</m:t>
                      </m:r>
                      <m:r>
                        <a:rPr lang="en-CA" sz="1400" b="0" i="1" smtClean="0">
                          <a:latin typeface="Cambria Math" panose="02040503050406030204" pitchFamily="18" charset="0"/>
                        </a:rPr>
                        <m:t>.</m:t>
                      </m:r>
                      <m:r>
                        <a:rPr lang="en-CA" sz="1400" b="0" i="1" smtClean="0">
                          <a:latin typeface="Cambria Math" panose="02040503050406030204" pitchFamily="18" charset="0"/>
                        </a:rPr>
                        <m:t>878</m:t>
                      </m:r>
                      <m:r>
                        <a:rPr lang="en-CA" sz="1400" b="0" i="1" smtClean="0">
                          <a:latin typeface="Cambria Math" panose="02040503050406030204" pitchFamily="18" charset="0"/>
                        </a:rPr>
                        <m:t> </m:t>
                      </m:r>
                      <m:r>
                        <a:rPr lang="en-CA" sz="1400" i="1">
                          <a:latin typeface="Cambria Math" panose="02040503050406030204" pitchFamily="18" charset="0"/>
                          <a:ea typeface="Cambria Math" panose="02040503050406030204" pitchFamily="18" charset="0"/>
                        </a:rPr>
                        <m:t>𝜇</m:t>
                      </m:r>
                      <m:sSup>
                        <m:sSupPr>
                          <m:ctrlPr>
                            <a:rPr lang="en-CA" sz="1400" i="1">
                              <a:latin typeface="Cambria Math" panose="02040503050406030204" pitchFamily="18" charset="0"/>
                              <a:ea typeface="Cambria Math" panose="02040503050406030204" pitchFamily="18" charset="0"/>
                            </a:rPr>
                          </m:ctrlPr>
                        </m:sSupPr>
                        <m:e>
                          <m:r>
                            <a:rPr lang="en-CA" sz="1400" i="1">
                              <a:latin typeface="Cambria Math" panose="02040503050406030204" pitchFamily="18" charset="0"/>
                              <a:ea typeface="Cambria Math" panose="02040503050406030204" pitchFamily="18" charset="0"/>
                            </a:rPr>
                            <m:t>𝑚</m:t>
                          </m:r>
                        </m:e>
                        <m:sup>
                          <m:r>
                            <a:rPr lang="en-CA" sz="1400" i="1">
                              <a:latin typeface="Cambria Math" panose="02040503050406030204" pitchFamily="18" charset="0"/>
                              <a:ea typeface="Cambria Math" panose="02040503050406030204" pitchFamily="18" charset="0"/>
                            </a:rPr>
                            <m:t>2</m:t>
                          </m:r>
                        </m:sup>
                      </m:sSup>
                    </m:oMath>
                  </m:oMathPara>
                </a14:m>
                <a:endParaRPr lang="en-CA" sz="1400" dirty="0"/>
              </a:p>
            </p:txBody>
          </p:sp>
        </mc:Choice>
        <mc:Fallback>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25200" y="1086611"/>
                <a:ext cx="10941600" cy="2462213"/>
              </a:xfrm>
              <a:prstGeom prst="rect">
                <a:avLst/>
              </a:prstGeom>
              <a:blipFill>
                <a:blip r:embed="rId4"/>
                <a:stretch>
                  <a:fillRect l="-167" t="-2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7</a:t>
            </a:fld>
            <a:endParaRPr lang="en-CA"/>
          </a:p>
        </p:txBody>
      </p:sp>
    </p:spTree>
    <p:extLst>
      <p:ext uri="{BB962C8B-B14F-4D97-AF65-F5344CB8AC3E}">
        <p14:creationId xmlns:p14="http://schemas.microsoft.com/office/powerpoint/2010/main" val="161829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E. MODEL ERROR – </a:t>
            </a:r>
            <a:r>
              <a:rPr lang="el-GR" sz="2800" b="1" dirty="0">
                <a:latin typeface="Cambria Math" panose="02040503050406030204" pitchFamily="18" charset="0"/>
                <a:ea typeface="Cambria Math" panose="02040503050406030204" pitchFamily="18" charset="0"/>
                <a:cs typeface="Times New Roman" panose="02020603050405020304" pitchFamily="18" charset="0"/>
              </a:rPr>
              <a:t>δ</a:t>
            </a:r>
            <a:r>
              <a:rPr lang="en-CA" sz="2800" b="1" baseline="-25000" dirty="0">
                <a:latin typeface="+mn-lt"/>
                <a:ea typeface="Cambria Math" panose="02040503050406030204" pitchFamily="18" charset="0"/>
                <a:cs typeface="Times New Roman" panose="02020603050405020304" pitchFamily="18" charset="0"/>
              </a:rPr>
              <a:t>model</a:t>
            </a:r>
            <a:endParaRPr lang="en-US" sz="2800" b="1" baseline="-25000" dirty="0">
              <a:latin typeface="+mn-lt"/>
              <a:ea typeface="Cambria Math" panose="02040503050406030204" pitchFamily="18" charset="0"/>
              <a:cs typeface="CMU Sans Serif" panose="02000603000000000000" pitchFamily="2" charset="0"/>
            </a:endParaRP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EA7065C-802E-2B4B-0925-41CF053C1631}"/>
                  </a:ext>
                </a:extLst>
              </p:cNvPr>
              <p:cNvSpPr txBox="1"/>
              <p:nvPr/>
            </p:nvSpPr>
            <p:spPr>
              <a:xfrm>
                <a:off x="625200" y="1086611"/>
                <a:ext cx="10941600" cy="5315558"/>
              </a:xfrm>
              <a:prstGeom prst="rect">
                <a:avLst/>
              </a:prstGeom>
              <a:noFill/>
            </p:spPr>
            <p:txBody>
              <a:bodyPr wrap="square" rtlCol="0">
                <a:spAutoFit/>
              </a:bodyPr>
              <a:lstStyle/>
              <a:p>
                <a:pPr algn="just"/>
                <a:r>
                  <a:rPr lang="en-CA" sz="1400" dirty="0"/>
                  <a:t>Finally, model error can be found with uncertainties at a standard deviation away from the error:</a:t>
                </a:r>
              </a:p>
              <a:p>
                <a:pPr algn="just"/>
                <a:endParaRPr lang="en-CA" sz="1400" dirty="0"/>
              </a:p>
              <a:p>
                <a:pPr marL="342900" indent="-342900" algn="just">
                  <a:buAutoNum type="circleNumDbPlain"/>
                </a:pPr>
                <a:r>
                  <a:rPr lang="en-CA" sz="1400" dirty="0"/>
                  <a:t>Numerical uncertainty </a:t>
                </a:r>
                <a:r>
                  <a:rPr lang="en-CA" sz="1400" i="1" dirty="0"/>
                  <a:t>u</a:t>
                </a:r>
                <a:r>
                  <a:rPr lang="en-CA" sz="1400" i="1" baseline="-25000" dirty="0"/>
                  <a:t>num</a:t>
                </a:r>
                <a:r>
                  <a:rPr lang="en-CA" sz="1400" dirty="0"/>
                  <a:t> = ±0.125 </a:t>
                </a:r>
                <a:r>
                  <a:rPr lang="el-GR" sz="1400" dirty="0"/>
                  <a:t>μ</a:t>
                </a:r>
                <a:r>
                  <a:rPr lang="en-CA" sz="1400" dirty="0"/>
                  <a:t>m</a:t>
                </a:r>
                <a:r>
                  <a:rPr lang="en-CA" sz="1400" baseline="30000" dirty="0"/>
                  <a:t>2</a:t>
                </a:r>
              </a:p>
              <a:p>
                <a:pPr marL="342900" indent="-342900" algn="just">
                  <a:buFontTx/>
                  <a:buAutoNum type="circleNumDbPlain"/>
                </a:pPr>
                <a:r>
                  <a:rPr lang="en-CA" sz="1400" dirty="0"/>
                  <a:t>Input uncertainty </a:t>
                </a:r>
                <a:r>
                  <a:rPr lang="en-CA" sz="1400" i="1" dirty="0" err="1"/>
                  <a:t>u</a:t>
                </a:r>
                <a:r>
                  <a:rPr lang="en-CA" sz="1400" i="1" baseline="-25000" dirty="0" err="1"/>
                  <a:t>input</a:t>
                </a:r>
                <a:r>
                  <a:rPr lang="en-CA" sz="1400" dirty="0"/>
                  <a:t> = ±5.357 </a:t>
                </a:r>
                <a:r>
                  <a:rPr lang="el-GR" sz="1400" dirty="0"/>
                  <a:t>μ</a:t>
                </a:r>
                <a:r>
                  <a:rPr lang="en-CA" sz="1400" dirty="0"/>
                  <a:t>m</a:t>
                </a:r>
                <a:r>
                  <a:rPr lang="en-CA" sz="1400" baseline="30000" dirty="0"/>
                  <a:t>2</a:t>
                </a:r>
                <a:endParaRPr lang="en-CA" sz="1400" dirty="0"/>
              </a:p>
              <a:p>
                <a:pPr marL="342900" indent="-342900" algn="just">
                  <a:buFontTx/>
                  <a:buAutoNum type="circleNumDbPlain"/>
                </a:pPr>
                <a:r>
                  <a:rPr lang="en-CA" sz="1400" dirty="0"/>
                  <a:t>Experimental uncertainty for the lower bound of </a:t>
                </a:r>
                <a:r>
                  <a:rPr lang="en-CA" sz="1400" i="1" dirty="0" err="1"/>
                  <a:t>u</a:t>
                </a:r>
                <a:r>
                  <a:rPr lang="en-CA" sz="1400" i="1" baseline="-25000" dirty="0" err="1"/>
                  <a:t>D</a:t>
                </a:r>
                <a:r>
                  <a:rPr lang="en-CA" sz="1400" dirty="0"/>
                  <a:t> = -16.520 </a:t>
                </a:r>
                <a:r>
                  <a:rPr lang="el-GR" sz="1400" dirty="0"/>
                  <a:t>μ</a:t>
                </a:r>
                <a:r>
                  <a:rPr lang="en-CA" sz="1400" dirty="0"/>
                  <a:t>m</a:t>
                </a:r>
                <a:r>
                  <a:rPr lang="en-CA" sz="1400" baseline="30000" dirty="0"/>
                  <a:t>2</a:t>
                </a:r>
                <a:r>
                  <a:rPr lang="en-CA" sz="1400" dirty="0"/>
                  <a:t> &amp; for the upper bound of </a:t>
                </a:r>
                <a:r>
                  <a:rPr lang="en-CA" sz="1400" i="1" dirty="0" err="1"/>
                  <a:t>u</a:t>
                </a:r>
                <a:r>
                  <a:rPr lang="en-CA" sz="1400" i="1" baseline="-25000" dirty="0" err="1"/>
                  <a:t>D</a:t>
                </a:r>
                <a:r>
                  <a:rPr lang="en-CA" sz="1400" dirty="0"/>
                  <a:t> = 18.625 </a:t>
                </a:r>
                <a:r>
                  <a:rPr lang="el-GR" sz="1400" dirty="0"/>
                  <a:t>μ</a:t>
                </a:r>
                <a:r>
                  <a:rPr lang="en-CA" sz="1400" dirty="0"/>
                  <a:t>m</a:t>
                </a:r>
                <a:r>
                  <a:rPr lang="en-CA" sz="1400" baseline="30000" dirty="0"/>
                  <a:t>2</a:t>
                </a:r>
                <a:endParaRPr lang="en-CA" sz="1400" dirty="0"/>
              </a:p>
              <a:p>
                <a:pPr marL="342900" indent="-342900" algn="just">
                  <a:buAutoNum type="circleNumDbPlain"/>
                </a:pPr>
                <a:r>
                  <a:rPr lang="en-CA" sz="1400" dirty="0"/>
                  <a:t>Simulation error E = -55.878 </a:t>
                </a:r>
                <a:r>
                  <a:rPr lang="el-GR" sz="1400" dirty="0"/>
                  <a:t>μ</a:t>
                </a:r>
                <a:r>
                  <a:rPr lang="en-CA" sz="1400" dirty="0"/>
                  <a:t>m</a:t>
                </a:r>
                <a:r>
                  <a:rPr lang="en-CA" sz="1400" baseline="30000" dirty="0"/>
                  <a:t>2</a:t>
                </a:r>
                <a:r>
                  <a:rPr lang="en-CA" sz="1400" dirty="0"/>
                  <a:t> </a:t>
                </a:r>
              </a:p>
              <a:p>
                <a:pPr marL="342900" indent="-342900" algn="just">
                  <a:buAutoNum type="circleNumDbPlain"/>
                </a:pPr>
                <a:r>
                  <a:rPr lang="en-CA" sz="1400" dirty="0"/>
                  <a:t>k = 2</a:t>
                </a:r>
              </a:p>
              <a:p>
                <a:pPr algn="just"/>
                <a:endParaRPr lang="en-CA" sz="1400" dirty="0"/>
              </a:p>
              <a:p>
                <a:pPr marL="285750" indent="-285750" algn="just">
                  <a:buFont typeface="Arial" panose="020B0604020202020204" pitchFamily="34" charset="0"/>
                  <a:buChar char="•"/>
                </a:pPr>
                <a:r>
                  <a:rPr lang="en-CA" sz="1400" dirty="0"/>
                  <a:t>The model error will be contained within the following confidence area:</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i="1" smtClean="0">
                              <a:latin typeface="Cambria Math" panose="02040503050406030204" pitchFamily="18" charset="0"/>
                              <a:ea typeface="Cambria Math" panose="02040503050406030204" pitchFamily="18" charset="0"/>
                            </a:rPr>
                            <m:t>𝛿</m:t>
                          </m:r>
                        </m:e>
                        <m:sub>
                          <m:r>
                            <a:rPr lang="en-CA" sz="1400" b="0" i="1" smtClean="0">
                              <a:latin typeface="Cambria Math" panose="02040503050406030204" pitchFamily="18" charset="0"/>
                            </a:rPr>
                            <m:t>𝑚𝑜𝑑𝑒𝑙</m:t>
                          </m:r>
                        </m:sub>
                      </m:sSub>
                      <m:r>
                        <a:rPr lang="en-CA" sz="1400" b="0" i="1" smtClean="0">
                          <a:latin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𝜖</m:t>
                      </m:r>
                      <m:r>
                        <a:rPr lang="en-CA" sz="1400" b="0" i="1" smtClean="0">
                          <a:latin typeface="Cambria Math" panose="02040503050406030204" pitchFamily="18" charset="0"/>
                          <a:ea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𝐸</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𝑘</m:t>
                      </m:r>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𝑢</m:t>
                          </m:r>
                        </m:e>
                        <m:sub>
                          <m:r>
                            <a:rPr lang="en-CA" sz="1400" b="0" i="1" smtClean="0">
                              <a:latin typeface="Cambria Math" panose="02040503050406030204" pitchFamily="18" charset="0"/>
                              <a:ea typeface="Cambria Math" panose="02040503050406030204" pitchFamily="18" charset="0"/>
                            </a:rPr>
                            <m:t>𝑣𝑎𝑙</m:t>
                          </m:r>
                        </m:sub>
                      </m:sSub>
                      <m:r>
                        <a:rPr lang="en-CA" sz="1400" i="1">
                          <a:latin typeface="Cambria Math" panose="02040503050406030204" pitchFamily="18" charset="0"/>
                          <a:ea typeface="Cambria Math" panose="02040503050406030204" pitchFamily="18" charset="0"/>
                        </a:rPr>
                        <m:t>, </m:t>
                      </m:r>
                      <m:r>
                        <a:rPr lang="en-CA" sz="1400" i="1">
                          <a:latin typeface="Cambria Math" panose="02040503050406030204" pitchFamily="18" charset="0"/>
                          <a:ea typeface="Cambria Math" panose="02040503050406030204" pitchFamily="18" charset="0"/>
                        </a:rPr>
                        <m:t>𝐸</m:t>
                      </m:r>
                      <m:r>
                        <a:rPr lang="en-CA" sz="1400" i="1">
                          <a:latin typeface="Cambria Math" panose="02040503050406030204" pitchFamily="18" charset="0"/>
                          <a:ea typeface="Cambria Math" panose="02040503050406030204" pitchFamily="18" charset="0"/>
                        </a:rPr>
                        <m:t>+</m:t>
                      </m:r>
                      <m:r>
                        <a:rPr lang="en-CA" sz="1400" i="1">
                          <a:latin typeface="Cambria Math" panose="02040503050406030204" pitchFamily="18" charset="0"/>
                          <a:ea typeface="Cambria Math" panose="02040503050406030204" pitchFamily="18" charset="0"/>
                        </a:rPr>
                        <m:t>𝑘</m:t>
                      </m:r>
                      <m:sSub>
                        <m:sSubPr>
                          <m:ctrlPr>
                            <a:rPr lang="en-CA" sz="1400" i="1">
                              <a:latin typeface="Cambria Math" panose="02040503050406030204" pitchFamily="18" charset="0"/>
                              <a:ea typeface="Cambria Math" panose="02040503050406030204" pitchFamily="18" charset="0"/>
                            </a:rPr>
                          </m:ctrlPr>
                        </m:sSubPr>
                        <m:e>
                          <m:r>
                            <a:rPr lang="en-CA" sz="1400" i="1">
                              <a:latin typeface="Cambria Math" panose="02040503050406030204" pitchFamily="18" charset="0"/>
                              <a:ea typeface="Cambria Math" panose="02040503050406030204" pitchFamily="18" charset="0"/>
                            </a:rPr>
                            <m:t>𝑢</m:t>
                          </m:r>
                        </m:e>
                        <m:sub>
                          <m:r>
                            <a:rPr lang="en-CA" sz="1400" i="1">
                              <a:latin typeface="Cambria Math" panose="02040503050406030204" pitchFamily="18" charset="0"/>
                              <a:ea typeface="Cambria Math" panose="02040503050406030204" pitchFamily="18" charset="0"/>
                            </a:rPr>
                            <m:t>𝑣𝑎𝑙</m:t>
                          </m:r>
                        </m:sub>
                      </m:sSub>
                      <m:r>
                        <a:rPr lang="en-CA" sz="1400" b="0" i="1" smtClean="0">
                          <a:latin typeface="Cambria Math" panose="02040503050406030204" pitchFamily="18" charset="0"/>
                          <a:ea typeface="Cambria Math" panose="02040503050406030204" pitchFamily="18" charset="0"/>
                        </a:rPr>
                        <m:t>]</m:t>
                      </m:r>
                    </m:oMath>
                  </m:oMathPara>
                </a14:m>
                <a:endParaRPr lang="en-CA" sz="1400" dirty="0"/>
              </a:p>
              <a:p>
                <a:pPr marL="285750" indent="-285750" algn="just">
                  <a:buFont typeface="Arial" panose="020B0604020202020204" pitchFamily="34" charset="0"/>
                  <a:buChar char="•"/>
                </a:pPr>
                <a:r>
                  <a:rPr lang="en-CA" sz="1400" dirty="0"/>
                  <a:t>Where the validation uncertainty is defined as:</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ea typeface="Cambria Math" panose="02040503050406030204" pitchFamily="18" charset="0"/>
                            </a:rPr>
                          </m:ctrlPr>
                        </m:sSubPr>
                        <m:e>
                          <m:r>
                            <a:rPr lang="en-CA" sz="1400" i="1">
                              <a:latin typeface="Cambria Math" panose="02040503050406030204" pitchFamily="18" charset="0"/>
                              <a:ea typeface="Cambria Math" panose="02040503050406030204" pitchFamily="18" charset="0"/>
                            </a:rPr>
                            <m:t>𝑢</m:t>
                          </m:r>
                        </m:e>
                        <m:sub>
                          <m:r>
                            <a:rPr lang="en-CA" sz="1400" i="1">
                              <a:latin typeface="Cambria Math" panose="02040503050406030204" pitchFamily="18" charset="0"/>
                              <a:ea typeface="Cambria Math" panose="02040503050406030204" pitchFamily="18" charset="0"/>
                            </a:rPr>
                            <m:t>𝑣𝑎𝑙</m:t>
                          </m:r>
                        </m:sub>
                      </m:sSub>
                      <m:r>
                        <a:rPr lang="en-CA" sz="1400" b="0" i="1" smtClean="0">
                          <a:latin typeface="Cambria Math" panose="02040503050406030204" pitchFamily="18" charset="0"/>
                          <a:ea typeface="Cambria Math" panose="02040503050406030204" pitchFamily="18" charset="0"/>
                        </a:rPr>
                        <m:t>=</m:t>
                      </m:r>
                      <m:rad>
                        <m:radPr>
                          <m:degHide m:val="on"/>
                          <m:ctrlPr>
                            <a:rPr lang="en-CA" sz="1400" b="0" i="1" smtClean="0">
                              <a:latin typeface="Cambria Math" panose="02040503050406030204" pitchFamily="18" charset="0"/>
                              <a:ea typeface="Cambria Math" panose="02040503050406030204" pitchFamily="18" charset="0"/>
                            </a:rPr>
                          </m:ctrlPr>
                        </m:radPr>
                        <m:deg/>
                        <m:e>
                          <m:sSubSup>
                            <m:sSubSupPr>
                              <m:ctrlPr>
                                <a:rPr lang="en-CA" sz="1400" b="0" i="1" smtClean="0">
                                  <a:latin typeface="Cambria Math" panose="02040503050406030204" pitchFamily="18" charset="0"/>
                                  <a:ea typeface="Cambria Math" panose="02040503050406030204" pitchFamily="18" charset="0"/>
                                </a:rPr>
                              </m:ctrlPr>
                            </m:sSubSupPr>
                            <m:e>
                              <m:r>
                                <a:rPr lang="en-CA" sz="1400" b="0" i="1" smtClean="0">
                                  <a:latin typeface="Cambria Math" panose="02040503050406030204" pitchFamily="18" charset="0"/>
                                  <a:ea typeface="Cambria Math" panose="02040503050406030204" pitchFamily="18" charset="0"/>
                                </a:rPr>
                                <m:t>𝑢</m:t>
                              </m:r>
                            </m:e>
                            <m:sub>
                              <m:r>
                                <a:rPr lang="en-CA" sz="1400" b="0" i="1" smtClean="0">
                                  <a:latin typeface="Cambria Math" panose="02040503050406030204" pitchFamily="18" charset="0"/>
                                  <a:ea typeface="Cambria Math" panose="02040503050406030204" pitchFamily="18" charset="0"/>
                                </a:rPr>
                                <m:t>𝑖𝑛𝑝𝑢𝑡</m:t>
                              </m:r>
                            </m:sub>
                            <m:sup>
                              <m:r>
                                <a:rPr lang="en-CA" sz="1400" b="0" i="1" smtClean="0">
                                  <a:latin typeface="Cambria Math" panose="02040503050406030204" pitchFamily="18" charset="0"/>
                                  <a:ea typeface="Cambria Math" panose="02040503050406030204" pitchFamily="18" charset="0"/>
                                </a:rPr>
                                <m:t>2</m:t>
                              </m:r>
                            </m:sup>
                          </m:sSubSup>
                          <m:sSubSup>
                            <m:sSubSupPr>
                              <m:ctrlPr>
                                <a:rPr lang="en-CA" sz="1400" i="1">
                                  <a:latin typeface="Cambria Math" panose="02040503050406030204" pitchFamily="18" charset="0"/>
                                  <a:ea typeface="Cambria Math" panose="02040503050406030204" pitchFamily="18" charset="0"/>
                                </a:rPr>
                              </m:ctrlPr>
                            </m:sSubSupPr>
                            <m:e>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𝑢</m:t>
                              </m:r>
                            </m:e>
                            <m:sub>
                              <m:r>
                                <a:rPr lang="en-CA" sz="1400" b="0" i="1" smtClean="0">
                                  <a:latin typeface="Cambria Math" panose="02040503050406030204" pitchFamily="18" charset="0"/>
                                  <a:ea typeface="Cambria Math" panose="02040503050406030204" pitchFamily="18" charset="0"/>
                                </a:rPr>
                                <m:t>𝑛𝑢𝑚</m:t>
                              </m:r>
                            </m:sub>
                            <m:sup>
                              <m:r>
                                <a:rPr lang="en-CA" sz="1400" b="0" i="1" smtClean="0">
                                  <a:latin typeface="Cambria Math" panose="02040503050406030204" pitchFamily="18" charset="0"/>
                                  <a:ea typeface="Cambria Math" panose="02040503050406030204" pitchFamily="18" charset="0"/>
                                </a:rPr>
                                <m:t>2</m:t>
                              </m:r>
                            </m:sup>
                          </m:sSubSup>
                          <m:r>
                            <a:rPr lang="en-CA" sz="1400" b="0" i="1" smtClean="0">
                              <a:latin typeface="Cambria Math" panose="02040503050406030204" pitchFamily="18" charset="0"/>
                              <a:ea typeface="Cambria Math" panose="02040503050406030204" pitchFamily="18" charset="0"/>
                            </a:rPr>
                            <m:t>+</m:t>
                          </m:r>
                          <m:sSubSup>
                            <m:sSubSupPr>
                              <m:ctrlPr>
                                <a:rPr lang="en-CA" sz="1400" i="1">
                                  <a:latin typeface="Cambria Math" panose="02040503050406030204" pitchFamily="18" charset="0"/>
                                  <a:ea typeface="Cambria Math" panose="02040503050406030204" pitchFamily="18" charset="0"/>
                                </a:rPr>
                              </m:ctrlPr>
                            </m:sSubSupPr>
                            <m:e>
                              <m:r>
                                <a:rPr lang="en-CA" sz="1400" b="0" i="1" smtClean="0">
                                  <a:latin typeface="Cambria Math" panose="02040503050406030204" pitchFamily="18" charset="0"/>
                                  <a:ea typeface="Cambria Math" panose="02040503050406030204" pitchFamily="18" charset="0"/>
                                </a:rPr>
                                <m:t>𝑢</m:t>
                              </m:r>
                            </m:e>
                            <m:sub>
                              <m:r>
                                <a:rPr lang="en-CA" sz="1400" b="0" i="1" smtClean="0">
                                  <a:latin typeface="Cambria Math" panose="02040503050406030204" pitchFamily="18" charset="0"/>
                                  <a:ea typeface="Cambria Math" panose="02040503050406030204" pitchFamily="18" charset="0"/>
                                </a:rPr>
                                <m:t>𝐷</m:t>
                              </m:r>
                            </m:sub>
                            <m:sup>
                              <m:r>
                                <a:rPr lang="en-CA" sz="1400" b="0" i="1" smtClean="0">
                                  <a:latin typeface="Cambria Math" panose="02040503050406030204" pitchFamily="18" charset="0"/>
                                  <a:ea typeface="Cambria Math" panose="02040503050406030204" pitchFamily="18" charset="0"/>
                                </a:rPr>
                                <m:t>2</m:t>
                              </m:r>
                            </m:sup>
                          </m:sSubSup>
                        </m:e>
                      </m:rad>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ea typeface="Cambria Math" panose="02040503050406030204" pitchFamily="18" charset="0"/>
                            </a:rPr>
                          </m:ctrlPr>
                        </m:sSubPr>
                        <m:e>
                          <m:r>
                            <a:rPr lang="en-CA" sz="1400" i="1">
                              <a:latin typeface="Cambria Math" panose="02040503050406030204" pitchFamily="18" charset="0"/>
                              <a:ea typeface="Cambria Math" panose="02040503050406030204" pitchFamily="18" charset="0"/>
                            </a:rPr>
                            <m:t>𝑢</m:t>
                          </m:r>
                        </m:e>
                        <m:sub>
                          <m:sSub>
                            <m:sSubPr>
                              <m:ctrlPr>
                                <a:rPr lang="en-CA" sz="140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𝑣𝑎𝑙</m:t>
                              </m:r>
                            </m:e>
                            <m:sub>
                              <m:r>
                                <a:rPr lang="en-CA" sz="1400" b="0" i="1" smtClean="0">
                                  <a:latin typeface="Cambria Math" panose="02040503050406030204" pitchFamily="18" charset="0"/>
                                  <a:ea typeface="Cambria Math" panose="02040503050406030204" pitchFamily="18" charset="0"/>
                                </a:rPr>
                                <m:t>𝑙𝑜𝑤𝑒𝑟</m:t>
                              </m:r>
                            </m:sub>
                          </m:sSub>
                        </m:sub>
                      </m:sSub>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17</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367</m:t>
                      </m:r>
                      <m:r>
                        <a:rPr lang="en-CA" sz="1400" b="0" i="1" smtClean="0">
                          <a:latin typeface="Cambria Math" panose="02040503050406030204" pitchFamily="18" charset="0"/>
                          <a:ea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𝜇</m:t>
                      </m:r>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𝑚</m:t>
                          </m:r>
                        </m:e>
                        <m:sup>
                          <m:r>
                            <a:rPr lang="en-CA" sz="1400" b="0" i="1" smtClean="0">
                              <a:latin typeface="Cambria Math" panose="02040503050406030204" pitchFamily="18" charset="0"/>
                              <a:ea typeface="Cambria Math" panose="02040503050406030204" pitchFamily="18" charset="0"/>
                            </a:rPr>
                            <m:t>2</m:t>
                          </m:r>
                        </m:sup>
                      </m:sSup>
                      <m:r>
                        <a:rPr lang="en-CA" sz="1400" b="0" i="1" smtClean="0">
                          <a:latin typeface="Cambria Math" panose="02040503050406030204" pitchFamily="18" charset="0"/>
                          <a:ea typeface="Cambria Math" panose="02040503050406030204" pitchFamily="18" charset="0"/>
                        </a:rPr>
                        <m:t>   &amp;   </m:t>
                      </m:r>
                      <m:sSub>
                        <m:sSubPr>
                          <m:ctrlPr>
                            <a:rPr lang="en-CA" sz="1400" i="1">
                              <a:latin typeface="Cambria Math" panose="02040503050406030204" pitchFamily="18" charset="0"/>
                              <a:ea typeface="Cambria Math" panose="02040503050406030204" pitchFamily="18" charset="0"/>
                            </a:rPr>
                          </m:ctrlPr>
                        </m:sSubPr>
                        <m:e>
                          <m:r>
                            <a:rPr lang="en-CA" sz="1400" i="1">
                              <a:latin typeface="Cambria Math" panose="02040503050406030204" pitchFamily="18" charset="0"/>
                              <a:ea typeface="Cambria Math" panose="02040503050406030204" pitchFamily="18" charset="0"/>
                            </a:rPr>
                            <m:t>𝑢</m:t>
                          </m:r>
                        </m:e>
                        <m:sub>
                          <m:sSub>
                            <m:sSubPr>
                              <m:ctrlPr>
                                <a:rPr lang="en-CA" sz="140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𝑣𝑎𝑙</m:t>
                              </m:r>
                            </m:e>
                            <m:sub>
                              <m:r>
                                <a:rPr lang="en-CA" sz="1400" b="0" i="1" smtClean="0">
                                  <a:latin typeface="Cambria Math" panose="02040503050406030204" pitchFamily="18" charset="0"/>
                                  <a:ea typeface="Cambria Math" panose="02040503050406030204" pitchFamily="18" charset="0"/>
                                </a:rPr>
                                <m:t>𝑢𝑝𝑝𝑒𝑟</m:t>
                              </m:r>
                            </m:sub>
                          </m:sSub>
                        </m:sub>
                      </m:sSub>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19</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380</m:t>
                      </m:r>
                      <m:r>
                        <a:rPr lang="en-CA" sz="1400" b="0" i="1" smtClean="0">
                          <a:latin typeface="Cambria Math" panose="02040503050406030204" pitchFamily="18" charset="0"/>
                          <a:ea typeface="Cambria Math" panose="02040503050406030204" pitchFamily="18" charset="0"/>
                        </a:rPr>
                        <m:t> </m:t>
                      </m:r>
                      <m:r>
                        <a:rPr lang="en-CA" sz="1400" i="1">
                          <a:latin typeface="Cambria Math" panose="02040503050406030204" pitchFamily="18" charset="0"/>
                          <a:ea typeface="Cambria Math" panose="02040503050406030204" pitchFamily="18" charset="0"/>
                        </a:rPr>
                        <m:t>𝜇</m:t>
                      </m:r>
                      <m:sSup>
                        <m:sSupPr>
                          <m:ctrlPr>
                            <a:rPr lang="en-CA" sz="1400" i="1">
                              <a:latin typeface="Cambria Math" panose="02040503050406030204" pitchFamily="18" charset="0"/>
                              <a:ea typeface="Cambria Math" panose="02040503050406030204" pitchFamily="18" charset="0"/>
                            </a:rPr>
                          </m:ctrlPr>
                        </m:sSupPr>
                        <m:e>
                          <m:r>
                            <a:rPr lang="en-CA" sz="1400" i="1">
                              <a:latin typeface="Cambria Math" panose="02040503050406030204" pitchFamily="18" charset="0"/>
                              <a:ea typeface="Cambria Math" panose="02040503050406030204" pitchFamily="18" charset="0"/>
                            </a:rPr>
                            <m:t>𝑚</m:t>
                          </m:r>
                        </m:e>
                        <m:sup>
                          <m:r>
                            <a:rPr lang="en-CA" sz="1400" i="1">
                              <a:latin typeface="Cambria Math" panose="02040503050406030204" pitchFamily="18" charset="0"/>
                              <a:ea typeface="Cambria Math" panose="02040503050406030204" pitchFamily="18" charset="0"/>
                            </a:rPr>
                            <m:t>2</m:t>
                          </m:r>
                        </m:sup>
                      </m:sSup>
                    </m:oMath>
                  </m:oMathPara>
                </a14:m>
                <a:endParaRPr lang="en-CA" sz="1400" dirty="0"/>
              </a:p>
              <a:p>
                <a:pPr algn="just"/>
                <a:endParaRPr lang="en-CA" sz="1400" dirty="0"/>
              </a:p>
              <a:p>
                <a:pPr marL="285750" indent="-285750" algn="just">
                  <a:buFont typeface="Arial" panose="020B0604020202020204" pitchFamily="34" charset="0"/>
                  <a:buChar char="•"/>
                </a:pPr>
                <a:r>
                  <a:rPr lang="en-CA" sz="1400" dirty="0"/>
                  <a:t>Therefore, the model error is expected to fall within:</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i="1" smtClean="0">
                              <a:latin typeface="Cambria Math" panose="02040503050406030204" pitchFamily="18" charset="0"/>
                              <a:ea typeface="Cambria Math" panose="02040503050406030204" pitchFamily="18" charset="0"/>
                            </a:rPr>
                            <m:t>𝛿</m:t>
                          </m:r>
                        </m:e>
                        <m:sub>
                          <m:r>
                            <a:rPr lang="en-CA" sz="1400" b="0" i="1" smtClean="0">
                              <a:latin typeface="Cambria Math" panose="02040503050406030204" pitchFamily="18" charset="0"/>
                            </a:rPr>
                            <m:t>𝑚𝑜𝑑𝑒𝑙</m:t>
                          </m:r>
                        </m:sub>
                      </m:sSub>
                      <m:r>
                        <a:rPr lang="en-CA" sz="1400" b="0" i="1" smtClean="0">
                          <a:latin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𝜖</m:t>
                      </m:r>
                      <m:r>
                        <a:rPr lang="en-CA" sz="1400" b="0" i="1" smtClean="0">
                          <a:latin typeface="Cambria Math" panose="02040503050406030204" pitchFamily="18" charset="0"/>
                          <a:ea typeface="Cambria Math" panose="02040503050406030204" pitchFamily="18" charset="0"/>
                        </a:rPr>
                        <m:t> </m:t>
                      </m:r>
                      <m:d>
                        <m:dPr>
                          <m:begChr m:val="["/>
                          <m:endChr m:val="]"/>
                          <m:ctrlPr>
                            <a:rPr lang="en-CA" sz="1400" b="0" i="1" smtClean="0">
                              <a:latin typeface="Cambria Math" panose="02040503050406030204" pitchFamily="18" charset="0"/>
                              <a:ea typeface="Cambria Math" panose="02040503050406030204" pitchFamily="18" charset="0"/>
                            </a:rPr>
                          </m:ctrlPr>
                        </m:dPr>
                        <m:e>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90</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612</m:t>
                          </m:r>
                          <m:r>
                            <a:rPr lang="en-CA" sz="1400" i="1">
                              <a:latin typeface="Cambria Math" panose="02040503050406030204" pitchFamily="18" charset="0"/>
                              <a:ea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17</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118</m:t>
                          </m:r>
                        </m:e>
                      </m:d>
                      <m:r>
                        <a:rPr lang="en-CA" sz="1400" b="0" i="1" smtClean="0">
                          <a:latin typeface="Cambria Math" panose="02040503050406030204" pitchFamily="18" charset="0"/>
                          <a:ea typeface="Cambria Math" panose="02040503050406030204" pitchFamily="18" charset="0"/>
                        </a:rPr>
                        <m:t> </m:t>
                      </m:r>
                      <m:r>
                        <a:rPr lang="en-CA" sz="1400" i="1">
                          <a:latin typeface="Cambria Math" panose="02040503050406030204" pitchFamily="18" charset="0"/>
                          <a:ea typeface="Cambria Math" panose="02040503050406030204" pitchFamily="18" charset="0"/>
                        </a:rPr>
                        <m:t>𝜇</m:t>
                      </m:r>
                      <m:sSup>
                        <m:sSupPr>
                          <m:ctrlPr>
                            <a:rPr lang="en-CA" sz="1400" i="1">
                              <a:latin typeface="Cambria Math" panose="02040503050406030204" pitchFamily="18" charset="0"/>
                              <a:ea typeface="Cambria Math" panose="02040503050406030204" pitchFamily="18" charset="0"/>
                            </a:rPr>
                          </m:ctrlPr>
                        </m:sSupPr>
                        <m:e>
                          <m:r>
                            <a:rPr lang="en-CA" sz="1400" i="1">
                              <a:latin typeface="Cambria Math" panose="02040503050406030204" pitchFamily="18" charset="0"/>
                              <a:ea typeface="Cambria Math" panose="02040503050406030204" pitchFamily="18" charset="0"/>
                            </a:rPr>
                            <m:t>𝑚</m:t>
                          </m:r>
                        </m:e>
                        <m:sup>
                          <m:r>
                            <a:rPr lang="en-CA" sz="1400" i="1">
                              <a:latin typeface="Cambria Math" panose="02040503050406030204" pitchFamily="18" charset="0"/>
                              <a:ea typeface="Cambria Math" panose="02040503050406030204" pitchFamily="18" charset="0"/>
                            </a:rPr>
                            <m:t>2</m:t>
                          </m:r>
                        </m:sup>
                      </m:sSup>
                    </m:oMath>
                  </m:oMathPara>
                </a14:m>
                <a:endParaRPr lang="en-CA" sz="1400" dirty="0"/>
              </a:p>
              <a:p>
                <a:pPr algn="just"/>
                <a:endParaRPr lang="en-CA" sz="1400" dirty="0"/>
              </a:p>
              <a:p>
                <a:pPr marL="342900" indent="-342900" algn="just">
                  <a:buFont typeface="Arial" panose="020B0604020202020204" pitchFamily="34" charset="0"/>
                  <a:buChar char="•"/>
                </a:pPr>
                <a:r>
                  <a:rPr lang="en-CA" sz="1400" dirty="0"/>
                  <a:t>It can be concluded that the model has a purpose but might have too large of an uncertainty to rely on its predictions within a standard deviation. The experimental median for permeability is 80.6 </a:t>
                </a:r>
                <a:r>
                  <a:rPr lang="el-GR" sz="1400" dirty="0"/>
                  <a:t>μ</a:t>
                </a:r>
                <a:r>
                  <a:rPr lang="en-CA" sz="1400" dirty="0"/>
                  <a:t>m</a:t>
                </a:r>
                <a:r>
                  <a:rPr lang="en-CA" sz="1400" baseline="30000" dirty="0"/>
                  <a:t>2</a:t>
                </a:r>
                <a:r>
                  <a:rPr lang="en-CA" sz="1400" dirty="0"/>
                  <a:t>. While there is uncertainty around this value, engineers provide a great importance to experimental readings. The lower bound of the expected model error is -90.612 </a:t>
                </a:r>
                <a:r>
                  <a:rPr lang="el-GR" sz="1400" dirty="0"/>
                  <a:t>μ</a:t>
                </a:r>
                <a:r>
                  <a:rPr lang="en-CA" sz="1400" dirty="0"/>
                  <a:t>m</a:t>
                </a:r>
                <a:r>
                  <a:rPr lang="en-CA" sz="1400" baseline="30000" dirty="0"/>
                  <a:t>2</a:t>
                </a:r>
                <a:r>
                  <a:rPr lang="en-CA" sz="1400" dirty="0"/>
                  <a:t>, which is roughly the same order of size as the experimental median. This large negative error hints at the fact that for a porosity of 0.9, there might be permeability predictions nearing zero or non-physical negative values (although this is highly unlikely). Further validation studies at different levels of porosity are required to determine the full adequacy of the model and to further determine areas needing improvement.</a:t>
                </a:r>
              </a:p>
            </p:txBody>
          </p:sp>
        </mc:Choice>
        <mc:Fallback>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25200" y="1086611"/>
                <a:ext cx="10941600" cy="5315558"/>
              </a:xfrm>
              <a:prstGeom prst="rect">
                <a:avLst/>
              </a:prstGeom>
              <a:blipFill>
                <a:blip r:embed="rId4"/>
                <a:stretch>
                  <a:fillRect l="-167" t="-115" r="-613" b="-229"/>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8</a:t>
            </a:fld>
            <a:endParaRPr lang="en-CA" dirty="0"/>
          </a:p>
        </p:txBody>
      </p:sp>
    </p:spTree>
    <p:extLst>
      <p:ext uri="{BB962C8B-B14F-4D97-AF65-F5344CB8AC3E}">
        <p14:creationId xmlns:p14="http://schemas.microsoft.com/office/powerpoint/2010/main" val="386478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4379-72C4-FC45-BE8D-A9904D7DFFCF}"/>
              </a:ext>
            </a:extLst>
          </p:cNvPr>
          <p:cNvSpPr>
            <a:spLocks noGrp="1"/>
          </p:cNvSpPr>
          <p:nvPr>
            <p:ph type="title"/>
          </p:nvPr>
        </p:nvSpPr>
        <p:spPr>
          <a:xfrm>
            <a:off x="850173" y="2533558"/>
            <a:ext cx="10449198" cy="1542053"/>
          </a:xfrm>
        </p:spPr>
        <p:txBody>
          <a:bodyPr>
            <a:normAutofit/>
          </a:bodyPr>
          <a:lstStyle/>
          <a:p>
            <a:pPr algn="ctr"/>
            <a:r>
              <a:rPr lang="en-US" sz="6000" b="1">
                <a:latin typeface="Bell Gothic Std Black" panose="020B0706020202040204" pitchFamily="34" charset="0"/>
              </a:rPr>
              <a:t>THANK YOU!</a:t>
            </a:r>
            <a:endParaRPr lang="en-US" sz="6000">
              <a:latin typeface="Bell Gothic Std Black" panose="020B0706020202040204" pitchFamily="34" charset="0"/>
            </a:endParaRPr>
          </a:p>
        </p:txBody>
      </p:sp>
      <p:pic>
        <p:nvPicPr>
          <p:cNvPr id="4" name="Picture 3" descr="A black sign with white text&#10;&#10;Description automatically generated">
            <a:extLst>
              <a:ext uri="{FF2B5EF4-FFF2-40B4-BE49-F238E27FC236}">
                <a16:creationId xmlns:a16="http://schemas.microsoft.com/office/drawing/2014/main" id="{DF213897-CB8E-FE6D-76E0-820E051C2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700" y="6003985"/>
            <a:ext cx="3754300" cy="854015"/>
          </a:xfrm>
          <a:prstGeom prst="rect">
            <a:avLst/>
          </a:prstGeom>
        </p:spPr>
      </p:pic>
      <p:sp>
        <p:nvSpPr>
          <p:cNvPr id="3" name="Slide Number Placeholder 2">
            <a:extLst>
              <a:ext uri="{FF2B5EF4-FFF2-40B4-BE49-F238E27FC236}">
                <a16:creationId xmlns:a16="http://schemas.microsoft.com/office/drawing/2014/main" id="{711D32D6-F6DB-A4D5-4663-C6251CDC2E92}"/>
              </a:ext>
            </a:extLst>
          </p:cNvPr>
          <p:cNvSpPr>
            <a:spLocks noGrp="1"/>
          </p:cNvSpPr>
          <p:nvPr>
            <p:ph type="sldNum" sz="quarter" idx="12"/>
          </p:nvPr>
        </p:nvSpPr>
        <p:spPr/>
        <p:txBody>
          <a:bodyPr/>
          <a:lstStyle/>
          <a:p>
            <a:fld id="{39C1223B-8CCF-4977-9E71-76A2BF368F2A}" type="slidenum">
              <a:rPr lang="en-CA" smtClean="0"/>
              <a:t>9</a:t>
            </a:fld>
            <a:endParaRPr lang="en-CA"/>
          </a:p>
        </p:txBody>
      </p:sp>
    </p:spTree>
    <p:extLst>
      <p:ext uri="{BB962C8B-B14F-4D97-AF65-F5344CB8AC3E}">
        <p14:creationId xmlns:p14="http://schemas.microsoft.com/office/powerpoint/2010/main" val="123855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4458</TotalTime>
  <Words>1309</Words>
  <Application>Microsoft Office PowerPoint</Application>
  <PresentationFormat>Widescreen</PresentationFormat>
  <Paragraphs>177</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Bell Gothic Std Black</vt:lpstr>
      <vt:lpstr>Cambria Math</vt:lpstr>
      <vt:lpstr>CMU Sans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Paquette</dc:creator>
  <cp:lastModifiedBy>Simon Paquette</cp:lastModifiedBy>
  <cp:revision>2</cp:revision>
  <dcterms:created xsi:type="dcterms:W3CDTF">2024-03-22T02:53:49Z</dcterms:created>
  <dcterms:modified xsi:type="dcterms:W3CDTF">2024-03-25T05:18:53Z</dcterms:modified>
</cp:coreProperties>
</file>