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95606-AD27-4421-A153-2717367956B3}" type="datetimeFigureOut">
              <a:rPr lang="es-CO" smtClean="0"/>
              <a:pPr/>
              <a:t>13/06/2016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430FA-E277-49F1-B2D8-D702045685C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29943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DB86-16C9-4E35-ADE1-4150F6593729}" type="datetime1">
              <a:rPr lang="es-ES" smtClean="0"/>
              <a:pPr/>
              <a:t>13/06/2016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AD0D-DDF7-4573-8D90-B63F5D429CDC}" type="datetime1">
              <a:rPr lang="es-ES" smtClean="0"/>
              <a:pPr/>
              <a:t>13/06/2016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3BCD-2BE6-4765-9932-3F8D5323D498}" type="datetime1">
              <a:rPr lang="es-ES" smtClean="0"/>
              <a:pPr/>
              <a:t>13/06/2016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E43B-022F-48B0-A629-77EEF8AC1D19}" type="datetime1">
              <a:rPr lang="es-ES" smtClean="0"/>
              <a:pPr/>
              <a:t>13/06/2016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32DF-F566-4CD4-9467-416438632A3F}" type="datetime1">
              <a:rPr lang="es-ES" smtClean="0"/>
              <a:pPr/>
              <a:t>13/06/2016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46EA-1AE2-4612-83E3-D59EDBB22715}" type="datetime1">
              <a:rPr lang="es-ES" smtClean="0"/>
              <a:pPr/>
              <a:t>13/06/2016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0BE4-D575-4E43-8055-34CD28E6748A}" type="datetime1">
              <a:rPr lang="es-ES" smtClean="0"/>
              <a:pPr/>
              <a:t>13/06/2016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77FC-1476-4EBE-91C9-95A51CF707C9}" type="datetime1">
              <a:rPr lang="es-ES" smtClean="0"/>
              <a:pPr/>
              <a:t>13/06/2016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72D7-1099-488D-9607-617B884CB39A}" type="datetime1">
              <a:rPr lang="es-ES" smtClean="0"/>
              <a:pPr/>
              <a:t>13/06/2016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21A9-868B-4FE8-B7E3-4869BCF18095}" type="datetime1">
              <a:rPr lang="es-ES" smtClean="0"/>
              <a:pPr/>
              <a:t>13/06/2016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AFF5-76AF-49BE-B06D-35D9B7B26AA0}" type="datetime1">
              <a:rPr lang="es-ES" smtClean="0"/>
              <a:pPr/>
              <a:t>13/06/2016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ED57-FFBE-44DA-BA0E-888BA436EDAD}" type="datetime1">
              <a:rPr lang="es-ES" smtClean="0"/>
              <a:pPr/>
              <a:t>13/06/2016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FDE32-1B86-483F-94FD-42D7AEA8000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tasadeinteres(diagramadeflujo).ps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571480"/>
            <a:ext cx="7772400" cy="2970223"/>
          </a:xfrm>
        </p:spPr>
        <p:txBody>
          <a:bodyPr/>
          <a:lstStyle/>
          <a:p>
            <a:r>
              <a:rPr lang="es-ES" i="1" dirty="0" smtClean="0">
                <a:solidFill>
                  <a:srgbClr val="FF0000"/>
                </a:solidFill>
              </a:rPr>
              <a:t/>
            </a:r>
            <a:br>
              <a:rPr lang="es-ES" i="1" dirty="0" smtClean="0">
                <a:solidFill>
                  <a:srgbClr val="FF0000"/>
                </a:solidFill>
              </a:rPr>
            </a:br>
            <a:r>
              <a:rPr lang="es-ES" b="1" i="1" u="sng" dirty="0" smtClean="0">
                <a:solidFill>
                  <a:srgbClr val="FF0000"/>
                </a:solidFill>
              </a:rPr>
              <a:t>PROYECTO PACHAMAMA</a:t>
            </a:r>
            <a:r>
              <a:rPr lang="es-ES" i="1" dirty="0" smtClean="0">
                <a:solidFill>
                  <a:srgbClr val="FF0000"/>
                </a:solidFill>
              </a:rPr>
              <a:t/>
            </a:r>
            <a:br>
              <a:rPr lang="es-ES" i="1" dirty="0" smtClean="0">
                <a:solidFill>
                  <a:srgbClr val="FF0000"/>
                </a:solidFill>
              </a:rPr>
            </a:br>
            <a:r>
              <a:rPr lang="es-ES" dirty="0" smtClean="0">
                <a:solidFill>
                  <a:srgbClr val="FF0000"/>
                </a:solidFill>
              </a:rPr>
              <a:t/>
            </a:r>
            <a:br>
              <a:rPr lang="es-ES" dirty="0" smtClean="0">
                <a:solidFill>
                  <a:srgbClr val="FF0000"/>
                </a:solidFill>
              </a:rPr>
            </a:br>
            <a:r>
              <a:rPr lang="es-ES" dirty="0" smtClean="0">
                <a:solidFill>
                  <a:srgbClr val="FF0000"/>
                </a:solidFill>
              </a:rPr>
              <a:t>TASA DE </a:t>
            </a:r>
            <a:r>
              <a:rPr lang="es-ES" dirty="0" smtClean="0">
                <a:solidFill>
                  <a:srgbClr val="FF0000"/>
                </a:solidFill>
              </a:rPr>
              <a:t>INTERÉS </a:t>
            </a:r>
            <a:r>
              <a:rPr lang="es-ES" dirty="0" smtClean="0">
                <a:solidFill>
                  <a:srgbClr val="FF0000"/>
                </a:solidFill>
              </a:rPr>
              <a:t>COMPUESTO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86072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HECHO POR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SANTIAGO CRUZ S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JUAN DAVID CARREÑO</a:t>
            </a:r>
          </a:p>
          <a:p>
            <a:pPr algn="r"/>
            <a:endParaRPr lang="es-ES" sz="1400" dirty="0" smtClean="0">
              <a:solidFill>
                <a:schemeClr val="tx1"/>
              </a:solidFill>
            </a:endParaRPr>
          </a:p>
          <a:p>
            <a:pPr algn="r"/>
            <a:endParaRPr lang="es-ES" sz="1400" dirty="0" smtClean="0">
              <a:solidFill>
                <a:schemeClr val="tx1"/>
              </a:solidFill>
            </a:endParaRPr>
          </a:p>
          <a:p>
            <a:pPr algn="r"/>
            <a:endParaRPr lang="es-ES" sz="1400" dirty="0" smtClean="0">
              <a:solidFill>
                <a:schemeClr val="tx1"/>
              </a:solidFill>
            </a:endParaRPr>
          </a:p>
          <a:p>
            <a:pPr algn="r"/>
            <a:r>
              <a:rPr lang="es-ES" sz="1400" dirty="0" smtClean="0">
                <a:solidFill>
                  <a:schemeClr val="tx1"/>
                </a:solidFill>
              </a:rPr>
              <a:t>PAGINA 1</a:t>
            </a:r>
            <a:endParaRPr lang="es-E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INTRODUCCIÓN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 Tasa de </a:t>
            </a:r>
            <a:r>
              <a:rPr lang="es-ES" dirty="0" smtClean="0"/>
              <a:t>interés </a:t>
            </a:r>
            <a:r>
              <a:rPr lang="es-ES" dirty="0" smtClean="0"/>
              <a:t>compuesto……………..</a:t>
            </a:r>
            <a:r>
              <a:rPr lang="es-ES" sz="1400" dirty="0" smtClean="0"/>
              <a:t>PAGINA 3</a:t>
            </a:r>
            <a:endParaRPr lang="es-ES" dirty="0" smtClean="0"/>
          </a:p>
          <a:p>
            <a:r>
              <a:rPr lang="es-ES" dirty="0" smtClean="0"/>
              <a:t>2.Identificar entrada y salidas……………</a:t>
            </a:r>
            <a:r>
              <a:rPr lang="es-ES" sz="1400" dirty="0" smtClean="0"/>
              <a:t>PAGINA 4</a:t>
            </a:r>
            <a:r>
              <a:rPr lang="es-ES" dirty="0" smtClean="0"/>
              <a:t>                                            </a:t>
            </a:r>
          </a:p>
          <a:p>
            <a:pPr>
              <a:buNone/>
            </a:pPr>
            <a:r>
              <a:rPr lang="es-ES" dirty="0" smtClean="0"/>
              <a:t>       2.1 Caja negra…………………………………</a:t>
            </a:r>
            <a:r>
              <a:rPr lang="es-ES" sz="1400" dirty="0" smtClean="0"/>
              <a:t>PAGINA 5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          2.2 ¿Cómo lo hace? …………………..</a:t>
            </a:r>
            <a:r>
              <a:rPr lang="es-ES" sz="1400" dirty="0" smtClean="0"/>
              <a:t>PAGINA 6 Y 7</a:t>
            </a:r>
            <a:r>
              <a:rPr lang="es-ES" dirty="0" smtClean="0"/>
              <a:t>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572396" y="614364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PAGINA 2</a:t>
            </a:r>
            <a:endParaRPr lang="es-ES" sz="1400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1. TASA DE </a:t>
            </a:r>
            <a:r>
              <a:rPr lang="es-ES" dirty="0" smtClean="0">
                <a:solidFill>
                  <a:srgbClr val="FF0000"/>
                </a:solidFill>
              </a:rPr>
              <a:t>INTERÉS </a:t>
            </a:r>
            <a:r>
              <a:rPr lang="es-ES" dirty="0" smtClean="0">
                <a:solidFill>
                  <a:srgbClr val="FF0000"/>
                </a:solidFill>
              </a:rPr>
              <a:t>COMPUESTO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el pago(saldo o valor) estipulado, por encima del valor depositado, que un inversionista debe recibir, por un tiempo determinado, del deudor, a raíz de haber utilizado su dinero durante ese tiempo. Se puede pagar por cuotas. Para esto es necesario un </a:t>
            </a:r>
            <a:r>
              <a:rPr lang="es-ES" dirty="0" smtClean="0"/>
              <a:t>interés </a:t>
            </a:r>
            <a:r>
              <a:rPr lang="es-ES" dirty="0" smtClean="0"/>
              <a:t>que actúa según el tiempo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768" y="5929330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PAGINA 3</a:t>
            </a:r>
            <a:endParaRPr lang="es-ES" sz="14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2. IDENTIFICAR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ENTRADAS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0000"/>
                </a:solidFill>
              </a:rPr>
              <a:t>Y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B0F0"/>
                </a:solidFill>
              </a:rPr>
              <a:t>SALIDAS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el </a:t>
            </a:r>
            <a:r>
              <a:rPr lang="es-ES" dirty="0" smtClean="0">
                <a:solidFill>
                  <a:srgbClr val="00B0F0"/>
                </a:solidFill>
              </a:rPr>
              <a:t>pago(saldo o valor)</a:t>
            </a:r>
            <a:r>
              <a:rPr lang="es-ES" dirty="0" smtClean="0"/>
              <a:t> estipulado, por encima del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valor (dinero)</a:t>
            </a:r>
            <a:r>
              <a:rPr lang="es-ES" dirty="0" smtClean="0"/>
              <a:t>depositado, que un inversionista debe recibir, por un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tiempo</a:t>
            </a:r>
            <a:r>
              <a:rPr lang="es-ES" dirty="0" smtClean="0"/>
              <a:t> determinado, del deudor, a raíz de haber utilizado su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dinero </a:t>
            </a:r>
            <a:r>
              <a:rPr lang="es-ES" dirty="0" smtClean="0"/>
              <a:t>durante ese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tiempo</a:t>
            </a:r>
            <a:r>
              <a:rPr lang="es-ES" dirty="0" smtClean="0"/>
              <a:t>. Se puede pagar por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cuotas</a:t>
            </a:r>
            <a:r>
              <a:rPr lang="es-ES" dirty="0" smtClean="0"/>
              <a:t>. Para esto es necesario un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interés</a:t>
            </a:r>
            <a:r>
              <a:rPr lang="es-ES" dirty="0" smtClean="0"/>
              <a:t> </a:t>
            </a:r>
            <a:r>
              <a:rPr lang="es-ES" dirty="0" smtClean="0"/>
              <a:t>que actúa según el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tiempo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429520" y="6000768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PAGINA 4</a:t>
            </a:r>
            <a:endParaRPr lang="es-ES" sz="14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214291"/>
            <a:ext cx="8115328" cy="785818"/>
          </a:xfrm>
        </p:spPr>
        <p:txBody>
          <a:bodyPr>
            <a:normAutofit fontScale="25000" lnSpcReduction="20000"/>
          </a:bodyPr>
          <a:lstStyle/>
          <a:p>
            <a:pPr algn="ctr"/>
            <a:endParaRPr lang="es-ES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s-ES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ES" sz="17600" b="0" dirty="0" smtClean="0">
                <a:solidFill>
                  <a:srgbClr val="FF0000"/>
                </a:solidFill>
              </a:rPr>
              <a:t>2.1 CAJA NEGRA             </a:t>
            </a:r>
          </a:p>
          <a:p>
            <a:pPr algn="ctr"/>
            <a:r>
              <a:rPr lang="es-ES" sz="3200" dirty="0" smtClean="0">
                <a:solidFill>
                  <a:srgbClr val="00B0F0"/>
                </a:solidFill>
              </a:rPr>
              <a:t>                                                                                                                              </a:t>
            </a:r>
          </a:p>
          <a:p>
            <a:endParaRPr lang="es-E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428737"/>
            <a:ext cx="4040188" cy="214314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                ENTRADAS</a:t>
            </a:r>
          </a:p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alor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(dinero)</a:t>
            </a:r>
          </a:p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Tiempo</a:t>
            </a:r>
          </a:p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Cuotas</a:t>
            </a:r>
          </a:p>
          <a:p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</a:rPr>
              <a:t>nteres</a:t>
            </a:r>
            <a:endParaRPr lang="es-E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572000" y="1357298"/>
            <a:ext cx="4041775" cy="2000265"/>
          </a:xfrm>
        </p:spPr>
        <p:txBody>
          <a:bodyPr/>
          <a:lstStyle/>
          <a:p>
            <a:pPr algn="ctr">
              <a:buNone/>
            </a:pPr>
            <a:r>
              <a:rPr lang="es-ES" dirty="0" smtClean="0">
                <a:solidFill>
                  <a:srgbClr val="00B0F0"/>
                </a:solidFill>
              </a:rPr>
              <a:t>SALIDAS</a:t>
            </a:r>
          </a:p>
          <a:p>
            <a:r>
              <a:rPr lang="es-ES" dirty="0" smtClean="0">
                <a:solidFill>
                  <a:srgbClr val="00B0F0"/>
                </a:solidFill>
              </a:rPr>
              <a:t>Pago(saldo o valor)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928802"/>
            <a:ext cx="1066800" cy="276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357430"/>
            <a:ext cx="762000" cy="238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2357430"/>
            <a:ext cx="1066800" cy="200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3143248"/>
            <a:ext cx="1066800" cy="257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56" y="2714620"/>
            <a:ext cx="1047750" cy="276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6" y="2357430"/>
            <a:ext cx="1000125" cy="190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43636" y="2285992"/>
            <a:ext cx="914400" cy="314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15" name="14 Rectángulo"/>
          <p:cNvSpPr/>
          <p:nvPr/>
        </p:nvSpPr>
        <p:spPr>
          <a:xfrm>
            <a:off x="3428992" y="4000504"/>
            <a:ext cx="2214578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714744" y="4071942"/>
            <a:ext cx="1857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600" dirty="0" smtClean="0"/>
              <a:t>?</a:t>
            </a:r>
            <a:endParaRPr lang="es-ES" sz="96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714480" y="3857628"/>
            <a:ext cx="8572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D</a:t>
            </a:r>
            <a:r>
              <a:rPr lang="es-ES" dirty="0" smtClean="0"/>
              <a:t>inero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57158" y="4357694"/>
            <a:ext cx="13573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Meses-Años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71472" y="5000636"/>
            <a:ext cx="85725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</a:t>
            </a:r>
            <a:r>
              <a:rPr lang="es-ES" dirty="0" smtClean="0"/>
              <a:t>uotas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571604" y="5643578"/>
            <a:ext cx="100013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I</a:t>
            </a:r>
            <a:r>
              <a:rPr lang="es-ES" dirty="0" smtClean="0"/>
              <a:t>nterés</a:t>
            </a:r>
            <a:endParaRPr lang="es-ES" dirty="0"/>
          </a:p>
        </p:txBody>
      </p:sp>
      <p:cxnSp>
        <p:nvCxnSpPr>
          <p:cNvPr id="23" name="22 Conector recto de flecha"/>
          <p:cNvCxnSpPr>
            <a:stCxn id="18" idx="3"/>
          </p:cNvCxnSpPr>
          <p:nvPr/>
        </p:nvCxnSpPr>
        <p:spPr>
          <a:xfrm>
            <a:off x="2571736" y="4042294"/>
            <a:ext cx="857256" cy="386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9" idx="3"/>
          </p:cNvCxnSpPr>
          <p:nvPr/>
        </p:nvCxnSpPr>
        <p:spPr>
          <a:xfrm>
            <a:off x="1714480" y="4542360"/>
            <a:ext cx="1714512" cy="1010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20" idx="3"/>
            <a:endCxn id="15" idx="1"/>
          </p:cNvCxnSpPr>
          <p:nvPr/>
        </p:nvCxnSpPr>
        <p:spPr>
          <a:xfrm flipV="1">
            <a:off x="1428728" y="4822041"/>
            <a:ext cx="2000264" cy="3632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21" idx="3"/>
          </p:cNvCxnSpPr>
          <p:nvPr/>
        </p:nvCxnSpPr>
        <p:spPr>
          <a:xfrm flipV="1">
            <a:off x="2571736" y="5072074"/>
            <a:ext cx="785818" cy="7561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5" idx="3"/>
          </p:cNvCxnSpPr>
          <p:nvPr/>
        </p:nvCxnSpPr>
        <p:spPr>
          <a:xfrm flipV="1">
            <a:off x="5643570" y="4786322"/>
            <a:ext cx="114300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6715140" y="4643446"/>
            <a:ext cx="185738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Pago(saldo-valor)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215206" y="6072206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PAGINA 5</a:t>
            </a:r>
            <a:endParaRPr lang="es-ES" sz="1400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2.2 ¿CÓMO LO HACE?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Al ingresar el dinero, el tiempo y el </a:t>
            </a:r>
            <a:r>
              <a:rPr lang="es-ES" dirty="0" smtClean="0"/>
              <a:t>interés</a:t>
            </a:r>
            <a:r>
              <a:rPr lang="es-ES" dirty="0" smtClean="0"/>
              <a:t>. Nos haga una operación que nos de un saldo que se deba pagar a el cierto tiempo.</a:t>
            </a:r>
          </a:p>
          <a:p>
            <a:r>
              <a:rPr lang="es-ES" dirty="0" smtClean="0"/>
              <a:t>La operación seria:</a:t>
            </a:r>
          </a:p>
          <a:p>
            <a:pPr>
              <a:buNone/>
            </a:pPr>
            <a:r>
              <a:rPr lang="es-ES" dirty="0" smtClean="0"/>
              <a:t>    Dinero </a:t>
            </a:r>
            <a:r>
              <a:rPr lang="es-ES" dirty="0" smtClean="0">
                <a:solidFill>
                  <a:srgbClr val="FF0000"/>
                </a:solidFill>
              </a:rPr>
              <a:t>x </a:t>
            </a:r>
            <a:r>
              <a:rPr lang="es-ES" dirty="0" smtClean="0"/>
              <a:t>(1</a:t>
            </a:r>
            <a:r>
              <a:rPr lang="es-ES" dirty="0" smtClean="0">
                <a:solidFill>
                  <a:srgbClr val="FF0000"/>
                </a:solidFill>
              </a:rPr>
              <a:t>+</a:t>
            </a:r>
            <a:r>
              <a:rPr lang="es-ES" dirty="0" smtClean="0"/>
              <a:t>Interes)</a:t>
            </a:r>
            <a:r>
              <a:rPr lang="es-ES" dirty="0" smtClean="0">
                <a:solidFill>
                  <a:srgbClr val="FF0000"/>
                </a:solidFill>
              </a:rPr>
              <a:t>^</a:t>
            </a:r>
            <a:r>
              <a:rPr lang="es-ES" dirty="0" smtClean="0"/>
              <a:t>Tiempo</a:t>
            </a:r>
            <a:r>
              <a:rPr lang="es-ES" dirty="0" smtClean="0">
                <a:solidFill>
                  <a:srgbClr val="FF0000"/>
                </a:solidFill>
              </a:rPr>
              <a:t>=</a:t>
            </a:r>
            <a:r>
              <a:rPr lang="es-ES" dirty="0" smtClean="0"/>
              <a:t>Saldo </a:t>
            </a:r>
          </a:p>
          <a:p>
            <a:pPr>
              <a:buNone/>
            </a:pPr>
            <a:r>
              <a:rPr lang="es-ES" dirty="0" smtClean="0"/>
              <a:t>Ejemplo</a:t>
            </a:r>
          </a:p>
          <a:p>
            <a:pPr>
              <a:buNone/>
            </a:pPr>
            <a:r>
              <a:rPr lang="es-ES" dirty="0"/>
              <a:t> </a:t>
            </a:r>
            <a:r>
              <a:rPr lang="es-ES" dirty="0" smtClean="0"/>
              <a:t>     1´000.000</a:t>
            </a:r>
            <a:r>
              <a:rPr lang="es-ES" dirty="0" smtClean="0">
                <a:solidFill>
                  <a:srgbClr val="FF0000"/>
                </a:solidFill>
              </a:rPr>
              <a:t> x</a:t>
            </a:r>
            <a:r>
              <a:rPr lang="es-ES" dirty="0" smtClean="0"/>
              <a:t> (1</a:t>
            </a:r>
            <a:r>
              <a:rPr lang="es-ES" dirty="0" smtClean="0">
                <a:solidFill>
                  <a:srgbClr val="FF0000"/>
                </a:solidFill>
              </a:rPr>
              <a:t>+</a:t>
            </a:r>
            <a:r>
              <a:rPr lang="es-ES" dirty="0" smtClean="0"/>
              <a:t>0.03)</a:t>
            </a:r>
            <a:r>
              <a:rPr lang="es-ES" dirty="0" smtClean="0">
                <a:solidFill>
                  <a:srgbClr val="FF0000"/>
                </a:solidFill>
              </a:rPr>
              <a:t>^</a:t>
            </a:r>
            <a:r>
              <a:rPr lang="es-ES" dirty="0" smtClean="0"/>
              <a:t>5</a:t>
            </a:r>
            <a:r>
              <a:rPr lang="es-ES" dirty="0" smtClean="0">
                <a:solidFill>
                  <a:srgbClr val="FF0000"/>
                </a:solidFill>
              </a:rPr>
              <a:t>= </a:t>
            </a:r>
            <a:r>
              <a:rPr lang="es-ES" dirty="0" smtClean="0"/>
              <a:t>1´159.274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500958" y="5929330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PAGINA 6</a:t>
            </a:r>
            <a:endParaRPr lang="es-ES" sz="14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5643602"/>
          </a:xfrm>
        </p:spPr>
        <p:txBody>
          <a:bodyPr>
            <a:normAutofit/>
          </a:bodyPr>
          <a:lstStyle/>
          <a:p>
            <a:r>
              <a:rPr lang="es-ES" dirty="0" smtClean="0"/>
              <a:t>Si se desea en cuotas nos hace otra operación que seria:</a:t>
            </a:r>
          </a:p>
          <a:p>
            <a:r>
              <a:rPr lang="es-ES" dirty="0" smtClean="0"/>
              <a:t>Saldo / </a:t>
            </a:r>
            <a:r>
              <a:rPr lang="es-ES" dirty="0"/>
              <a:t>C</a:t>
            </a:r>
            <a:r>
              <a:rPr lang="es-ES" dirty="0" smtClean="0"/>
              <a:t>uotas          </a:t>
            </a:r>
          </a:p>
          <a:p>
            <a:pPr>
              <a:buNone/>
            </a:pPr>
            <a:r>
              <a:rPr lang="es-ES" dirty="0" smtClean="0"/>
              <a:t>   Ejemplo</a:t>
            </a:r>
          </a:p>
          <a:p>
            <a:pPr>
              <a:buNone/>
            </a:pPr>
            <a:r>
              <a:rPr lang="es-ES" dirty="0"/>
              <a:t> </a:t>
            </a:r>
            <a:r>
              <a:rPr lang="es-ES" dirty="0" smtClean="0"/>
              <a:t>  1´159.274 </a:t>
            </a:r>
            <a:r>
              <a:rPr lang="es-ES" dirty="0" smtClean="0">
                <a:solidFill>
                  <a:srgbClr val="FF0000"/>
                </a:solidFill>
              </a:rPr>
              <a:t>/</a:t>
            </a:r>
            <a:r>
              <a:rPr lang="es-ES" dirty="0" smtClean="0"/>
              <a:t> 5</a:t>
            </a:r>
            <a:r>
              <a:rPr lang="es-ES" dirty="0" smtClean="0">
                <a:solidFill>
                  <a:srgbClr val="FF0000"/>
                </a:solidFill>
              </a:rPr>
              <a:t>=231.854.8</a:t>
            </a:r>
          </a:p>
          <a:p>
            <a:pPr>
              <a:buNone/>
            </a:pPr>
            <a:r>
              <a:rPr lang="es-ES" dirty="0" smtClean="0"/>
              <a:t>Para que la maquina reconozca el tiempo como hay meses y años entonces nos hace la operación:</a:t>
            </a:r>
          </a:p>
          <a:p>
            <a:pPr>
              <a:buNone/>
            </a:pPr>
            <a:r>
              <a:rPr lang="es-ES" dirty="0" smtClean="0"/>
              <a:t>Años</a:t>
            </a:r>
            <a:r>
              <a:rPr lang="es-ES" dirty="0" smtClean="0">
                <a:solidFill>
                  <a:srgbClr val="FF0000"/>
                </a:solidFill>
              </a:rPr>
              <a:t> x </a:t>
            </a:r>
            <a:r>
              <a:rPr lang="es-ES" dirty="0" smtClean="0"/>
              <a:t>12 </a:t>
            </a:r>
            <a:r>
              <a:rPr lang="es-ES" dirty="0" smtClean="0">
                <a:solidFill>
                  <a:srgbClr val="FF0000"/>
                </a:solidFill>
              </a:rPr>
              <a:t>+ </a:t>
            </a:r>
            <a:r>
              <a:rPr lang="es-ES" dirty="0" smtClean="0"/>
              <a:t>Meses</a:t>
            </a:r>
          </a:p>
          <a:p>
            <a:pPr>
              <a:buNone/>
            </a:pP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768" y="6000768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PAGINA 7</a:t>
            </a:r>
            <a:endParaRPr lang="es-ES" sz="1400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Interes Compuesto -  Pachamama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DE32-1B86-483F-94FD-42D7AEA8000B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214678" y="5643578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hlinkClick r:id="rId2" action="ppaction://hlinkfile"/>
              </a:rPr>
              <a:t>tasadeinteres</a:t>
            </a:r>
            <a:r>
              <a:rPr lang="es-ES" dirty="0" smtClean="0">
                <a:hlinkClick r:id="rId2" action="ppaction://hlinkfile"/>
              </a:rPr>
              <a:t>(</a:t>
            </a:r>
            <a:r>
              <a:rPr lang="es-ES" dirty="0" err="1" smtClean="0">
                <a:hlinkClick r:id="rId2" action="ppaction://hlinkfile"/>
              </a:rPr>
              <a:t>diagramadeflujo</a:t>
            </a:r>
            <a:r>
              <a:rPr lang="es-ES" dirty="0" smtClean="0">
                <a:hlinkClick r:id="rId2" action="ppaction://hlinkfile"/>
              </a:rPr>
              <a:t>).</a:t>
            </a:r>
            <a:r>
              <a:rPr lang="es-ES" dirty="0" err="1" smtClean="0">
                <a:hlinkClick r:id="rId2" action="ppaction://hlinkfile"/>
              </a:rPr>
              <a:t>psc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341</Words>
  <Application>Microsoft Office PowerPoint</Application>
  <PresentationFormat>Presentación en pantalla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 PROYECTO PACHAMAMA  TASA DE INTERÉS COMPUESTO</vt:lpstr>
      <vt:lpstr>INTRODUCCIÓN </vt:lpstr>
      <vt:lpstr>1. TASA DE INTERÉS COMPUESTO </vt:lpstr>
      <vt:lpstr>2. IDENTIFICAR ENTRADAS Y SALIDAS</vt:lpstr>
      <vt:lpstr>Diapositiva 5</vt:lpstr>
      <vt:lpstr>2.2 ¿CÓMO LO HACE?</vt:lpstr>
      <vt:lpstr>Diapositiva 7</vt:lpstr>
    </vt:vector>
  </TitlesOfParts>
  <Company>cela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TASA DE INTERES</dc:title>
  <dc:creator>pc19</dc:creator>
  <cp:lastModifiedBy>pc19</cp:lastModifiedBy>
  <cp:revision>16</cp:revision>
  <dcterms:created xsi:type="dcterms:W3CDTF">2016-06-07T01:18:35Z</dcterms:created>
  <dcterms:modified xsi:type="dcterms:W3CDTF">2016-06-14T02:08:13Z</dcterms:modified>
</cp:coreProperties>
</file>