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91" r:id="rId3"/>
    <p:sldId id="258" r:id="rId4"/>
    <p:sldId id="259" r:id="rId5"/>
    <p:sldId id="260" r:id="rId6"/>
    <p:sldId id="262" r:id="rId7"/>
    <p:sldId id="26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Gruszczyński" initials="MG" lastIdx="1" clrIdx="0">
    <p:extLst>
      <p:ext uri="{19B8F6BF-5375-455C-9EA6-DF929625EA0E}">
        <p15:presenceInfo xmlns:p15="http://schemas.microsoft.com/office/powerpoint/2012/main" userId="2571691f21169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53" autoAdjust="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0616-B12B-441D-B151-41E912643CD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098D-FC28-4FDF-958B-33A93BA0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98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85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 prostu wysyła to co najlepsze z nadzieją, że klient zaakceptuje.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39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Ponieważ </a:t>
            </a:r>
            <a:r>
              <a:rPr lang="pl-PL" dirty="0" err="1"/>
              <a:t>Finished</a:t>
            </a:r>
            <a:r>
              <a:rPr lang="pl-PL" dirty="0"/>
              <a:t> jest zaszyfrowana oraz integralność jest zagwarantowana przez MAC, atakujący nie może zmienić wiadomości </a:t>
            </a:r>
            <a:r>
              <a:rPr lang="pl-PL" dirty="0" err="1"/>
              <a:t>handshake</a:t>
            </a:r>
            <a:r>
              <a:rPr lang="pl-P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75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525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24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Ten typ ataku nie musi odbywać się w czasie rzeczywistym. Wystarczy przechwytywać zaszyfrowane sesje, i w przypadku uzyskania dostępu do klucza prywatnego, cała sesja może zostać odszyfrowana.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02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Elipsa – nie jest w tym przypadku „prawdziwą” elipsą</a:t>
            </a:r>
          </a:p>
          <a:p>
            <a:r>
              <a:rPr lang="pl-PL" dirty="0"/>
              <a:t>Krzywa – również nie jest prawdziwą krzywą. Reprezentacją graficzną tego algorytmu, jest raczej chmura punktów (obrazek).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075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tym przypadku szyfrowanie składa się z dwóch kroków. </a:t>
            </a:r>
          </a:p>
          <a:p>
            <a:pPr marL="228600" indent="-228600">
              <a:buAutoNum type="arabicPeriod"/>
            </a:pPr>
            <a:r>
              <a:rPr lang="pl-PL" dirty="0"/>
              <a:t>MAC dla numeru sekwencyjnego, nagłówka oraz </a:t>
            </a:r>
            <a:r>
              <a:rPr lang="pl-PL" dirty="0" err="1"/>
              <a:t>plaintextu</a:t>
            </a:r>
            <a:r>
              <a:rPr lang="pl-PL" dirty="0"/>
              <a:t> jest </a:t>
            </a:r>
            <a:r>
              <a:rPr lang="pl-PL" dirty="0" err="1"/>
              <a:t>oblicznay</a:t>
            </a:r>
            <a:r>
              <a:rPr lang="pl-PL" dirty="0"/>
              <a:t>. </a:t>
            </a:r>
            <a:r>
              <a:rPr lang="pl-PL" dirty="0" err="1"/>
              <a:t>Zawaracie</a:t>
            </a:r>
            <a:r>
              <a:rPr lang="pl-PL" dirty="0"/>
              <a:t> nagłówka chroni przed modyfikacją danych. </a:t>
            </a:r>
          </a:p>
          <a:p>
            <a:pPr marL="228600" indent="-228600">
              <a:buAutoNum type="arabicPeriod"/>
            </a:pPr>
            <a:r>
              <a:rPr lang="pl-PL" dirty="0" err="1"/>
              <a:t>Plaintext</a:t>
            </a:r>
            <a:r>
              <a:rPr lang="pl-PL" dirty="0"/>
              <a:t> oraz MAC jest szyfrowany do postaci szyfrogramu.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90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Obliczanie MAC numeru sekwencyjnego, nagłówka oraz </a:t>
            </a:r>
            <a:r>
              <a:rPr lang="pl-PL" dirty="0" err="1"/>
              <a:t>plaintextu</a:t>
            </a:r>
            <a:r>
              <a:rPr lang="pl-PL" dirty="0"/>
              <a:t>. </a:t>
            </a:r>
          </a:p>
          <a:p>
            <a:pPr marL="228600" indent="-228600">
              <a:buAutoNum type="arabicPeriod"/>
            </a:pPr>
            <a:r>
              <a:rPr lang="pl-PL" dirty="0"/>
              <a:t>Dodanie wyrównania, aby blok miał odpowiedni rozmiar. Zazwyczaj 16 bajtów. </a:t>
            </a:r>
          </a:p>
          <a:p>
            <a:pPr marL="228600" indent="-228600">
              <a:buAutoNum type="arabicPeriod"/>
            </a:pPr>
            <a:r>
              <a:rPr lang="pl-PL" dirty="0"/>
              <a:t>Wygenerowanie </a:t>
            </a:r>
            <a:r>
              <a:rPr lang="pl-PL" dirty="0" err="1"/>
              <a:t>nieprzewidywanle</a:t>
            </a:r>
            <a:r>
              <a:rPr lang="pl-PL" dirty="0"/>
              <a:t> wektora inicjalizującego, takiego samego </a:t>
            </a:r>
            <a:r>
              <a:rPr lang="pl-PL" dirty="0" err="1"/>
              <a:t>romiaru</a:t>
            </a:r>
            <a:r>
              <a:rPr lang="pl-PL" dirty="0"/>
              <a:t> jak rozmiar szyfrowanego </a:t>
            </a:r>
            <a:r>
              <a:rPr lang="pl-PL" dirty="0" err="1"/>
              <a:t>blocku</a:t>
            </a:r>
            <a:r>
              <a:rPr lang="pl-PL" dirty="0"/>
              <a:t>. WI (wektor) jest użyty, żeby upewnić się, ze szyfrogram nie jest </a:t>
            </a:r>
            <a:r>
              <a:rPr lang="pl-PL" dirty="0" err="1"/>
              <a:t>determistyczny</a:t>
            </a:r>
            <a:r>
              <a:rPr lang="pl-PL" dirty="0"/>
              <a:t>. </a:t>
            </a:r>
          </a:p>
          <a:p>
            <a:pPr marL="228600" indent="-228600">
              <a:buAutoNum type="arabicPeriod"/>
            </a:pPr>
            <a:r>
              <a:rPr lang="pl-PL" dirty="0"/>
              <a:t>Użycie bloku CBC aby zaszyfrować tekst, MAC oraz wyrównania (</a:t>
            </a:r>
            <a:r>
              <a:rPr lang="pl-PL" dirty="0" err="1"/>
              <a:t>padding</a:t>
            </a:r>
            <a:r>
              <a:rPr lang="pl-PL" dirty="0"/>
              <a:t>). </a:t>
            </a:r>
          </a:p>
          <a:p>
            <a:pPr marL="228600" indent="-228600">
              <a:buAutoNum type="arabicPeriod"/>
            </a:pPr>
            <a:r>
              <a:rPr lang="pl-PL" dirty="0"/>
              <a:t>Wysłanie WI oraz szyfrogramu. </a:t>
            </a:r>
          </a:p>
          <a:p>
            <a:pPr marL="228600" indent="-2286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CBC – </a:t>
            </a:r>
            <a:r>
              <a:rPr lang="pl-PL" dirty="0" err="1"/>
              <a:t>Cipher</a:t>
            </a:r>
            <a:r>
              <a:rPr lang="pl-PL" dirty="0"/>
              <a:t> Block </a:t>
            </a:r>
            <a:r>
              <a:rPr lang="pl-PL" dirty="0" err="1"/>
              <a:t>Chaining</a:t>
            </a:r>
            <a:r>
              <a:rPr lang="pl-PL" dirty="0"/>
              <a:t>, Tryb wiązania </a:t>
            </a:r>
            <a:r>
              <a:rPr lang="pl-PL" dirty="0" err="1"/>
              <a:t>blocków</a:t>
            </a:r>
            <a:r>
              <a:rPr lang="pl-PL" dirty="0"/>
              <a:t> zaszyfrowanych.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032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Subscriber</a:t>
            </a:r>
            <a:r>
              <a:rPr lang="pl-PL" dirty="0"/>
              <a:t> – strona, która chce dostarczać zaufaną komunikację. </a:t>
            </a:r>
          </a:p>
          <a:p>
            <a:r>
              <a:rPr lang="pl-PL" dirty="0" err="1"/>
              <a:t>Registration</a:t>
            </a:r>
            <a:r>
              <a:rPr lang="pl-PL" dirty="0"/>
              <a:t> Authority (RA) – jest tutaj formą pośredniczącą dla podmiotu wystawiającego. RA może np. przeprowadzić walidację jednostki starającej się o certyfikat, przed prośbą o certyfikat u CA. W praktyce, bardzo wielce CA pełni rolę RA. </a:t>
            </a:r>
          </a:p>
          <a:p>
            <a:r>
              <a:rPr lang="pl-PL" dirty="0" err="1"/>
              <a:t>Certification</a:t>
            </a:r>
            <a:r>
              <a:rPr lang="pl-PL" dirty="0"/>
              <a:t> Authority (CA) – </a:t>
            </a:r>
            <a:r>
              <a:rPr lang="pl-PL" dirty="0" err="1"/>
              <a:t>srona</a:t>
            </a:r>
            <a:r>
              <a:rPr lang="pl-PL" dirty="0"/>
              <a:t>, która jest zaufana aby wystawiać certyfikaty. Jest również zobowiązana udostępniać aktualne informacje odnośnie poprawności wszystkich certyfikatów. Np. czy dany certyfikat nie znajduje się na liście </a:t>
            </a:r>
            <a:r>
              <a:rPr lang="pl-PL" dirty="0" err="1"/>
              <a:t>Revokation</a:t>
            </a:r>
            <a:r>
              <a:rPr lang="pl-PL" dirty="0"/>
              <a:t> List. </a:t>
            </a:r>
          </a:p>
          <a:p>
            <a:r>
              <a:rPr lang="pl-PL" dirty="0" err="1"/>
              <a:t>Relying</a:t>
            </a:r>
            <a:r>
              <a:rPr lang="pl-PL" dirty="0"/>
              <a:t> Party – Jest to klient zaufanego certyfikatu np. przeglądarki internetowe, systemy operacyjne, programy, które przeprowadzają walidację </a:t>
            </a:r>
            <a:r>
              <a:rPr lang="pl-PL" dirty="0" err="1"/>
              <a:t>certyfkatu</a:t>
            </a:r>
            <a:r>
              <a:rPr lang="pl-PL" dirty="0"/>
              <a:t>. Przeprowadzają one to poprzez operowanie na tzw. Root trust stores, które zawierają „bezsprzecznie” zaufane certyfikaty – trust </a:t>
            </a:r>
            <a:r>
              <a:rPr lang="pl-PL" dirty="0" err="1"/>
              <a:t>anchors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CRL – </a:t>
            </a:r>
            <a:r>
              <a:rPr lang="pl-PL" dirty="0" err="1"/>
              <a:t>Certificate</a:t>
            </a:r>
            <a:r>
              <a:rPr lang="pl-PL" dirty="0"/>
              <a:t> </a:t>
            </a:r>
            <a:r>
              <a:rPr lang="pl-PL" dirty="0" err="1"/>
              <a:t>Revocation</a:t>
            </a:r>
            <a:r>
              <a:rPr lang="pl-PL" dirty="0"/>
              <a:t> List – lista numerów seryjnych, które zostały anulowane z różnych powodów, ale których data ważności jeszcze nie wygasła. CA musi utrzymywać taką listę oraz musi ona być zawsze dostępna. </a:t>
            </a:r>
          </a:p>
          <a:p>
            <a:endParaRPr lang="pl-PL" dirty="0"/>
          </a:p>
          <a:p>
            <a:r>
              <a:rPr lang="pl-PL" dirty="0"/>
              <a:t>OSCP – Online </a:t>
            </a:r>
            <a:r>
              <a:rPr lang="pl-PL" dirty="0" err="1"/>
              <a:t>Certificate</a:t>
            </a:r>
            <a:r>
              <a:rPr lang="pl-PL" dirty="0"/>
              <a:t> Status </a:t>
            </a:r>
            <a:r>
              <a:rPr lang="pl-PL" dirty="0" err="1"/>
              <a:t>Protocol</a:t>
            </a:r>
            <a:r>
              <a:rPr lang="pl-PL" dirty="0"/>
              <a:t> – pozwala na odpytanie CA o CRL.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211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X.509 jest to międzynarodowy standard dla PKI, który został oryginalnie zaprojektowany, żeby wspierać x.500 (standard dla usług katalogowych).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80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main issue: enable secure communication between any two parties who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wish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exchange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Interoperability</a:t>
            </a:r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programmers should be able to develop programs and libraries that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communicate with one another using common cryptographic parameters.</a:t>
            </a:r>
          </a:p>
          <a:p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Extensibility</a:t>
            </a:r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will soon see, TLS is effectively a framework for the development and deployment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cryptographic protocols. Its important goal is to be independent of the actual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primitives (e.g., ciphers and hashing functions) used, allowing migration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primitive to another without needing to create new protocols.</a:t>
            </a:r>
          </a:p>
          <a:p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goal is to achieve all of the previous goals at an acceptable performance cost,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reducing costly cryptographic operations down to the minimum and providing a session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 scheme to avoid them on subsequent connections.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31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Version – wersja certyfikatu. Obecnie zazwyczaj 3</a:t>
            </a:r>
          </a:p>
          <a:p>
            <a:r>
              <a:rPr lang="pl-PL" dirty="0"/>
              <a:t>Serial numer- niesekwencyjny (nieprzewidywalny), posiadający co najmniej 20 bitów entropii. Kiedyś sekwencyjny, ale podatny na taki na sygnatury certyfikatów. </a:t>
            </a:r>
          </a:p>
          <a:p>
            <a:r>
              <a:rPr lang="pl-PL" dirty="0" err="1"/>
              <a:t>Signature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– algorytm jaki został użyty do podpisania certyfikatu. </a:t>
            </a:r>
          </a:p>
          <a:p>
            <a:r>
              <a:rPr lang="pl-PL" dirty="0" err="1"/>
              <a:t>Issuer</a:t>
            </a:r>
            <a:r>
              <a:rPr lang="pl-PL" dirty="0"/>
              <a:t> – </a:t>
            </a:r>
            <a:r>
              <a:rPr lang="pl-PL" dirty="0" err="1"/>
              <a:t>Distingushed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(DN) wystawcy. </a:t>
            </a:r>
          </a:p>
          <a:p>
            <a:r>
              <a:rPr lang="pl-PL" dirty="0"/>
              <a:t>Ważność – okres ważności certyfikatu. </a:t>
            </a:r>
          </a:p>
          <a:p>
            <a:r>
              <a:rPr lang="pl-PL" dirty="0" err="1"/>
              <a:t>Subject</a:t>
            </a:r>
            <a:r>
              <a:rPr lang="pl-PL" dirty="0"/>
              <a:t> – DN podmiotu dla którego certyfikat został wystawiony. Obecnie, uznawany jako nieobowiązujący dla walidacji domen. Zamiast tego rozszerzenie SAN (</a:t>
            </a:r>
            <a:r>
              <a:rPr lang="pl-PL" dirty="0" err="1"/>
              <a:t>Subject</a:t>
            </a:r>
            <a:r>
              <a:rPr lang="pl-PL" dirty="0"/>
              <a:t> </a:t>
            </a:r>
            <a:r>
              <a:rPr lang="pl-PL" dirty="0" err="1"/>
              <a:t>Alternative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  <a:p>
            <a:r>
              <a:rPr lang="pl-PL" dirty="0" err="1"/>
              <a:t>Pblic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– pole gdzie jest przechowywany klucz publiczny.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569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SAN – Kiedyś pole </a:t>
            </a:r>
            <a:r>
              <a:rPr lang="pl-PL" dirty="0" err="1"/>
              <a:t>Subject</a:t>
            </a:r>
            <a:r>
              <a:rPr lang="pl-PL" dirty="0"/>
              <a:t> zawierało informację o zależności pomiędzy kluczem publicznym, a podmiotem dla którego ten klucz został wystawiony. W rzeczywistości nie jest to praktyczne rozwiązanie – dostarczało ono tylko nazwę domenową, ale co w przypadku wielu domen? SAN dostarcza tę funkcjonalność – dostarcza powiązanie dla wielu nazw, które mogą być nazwami DNS, adresami IP albo URI 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Resource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pl-PL" dirty="0"/>
          </a:p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– rozszerzenie określające możliwe przeznaczenie klucza. </a:t>
            </a:r>
          </a:p>
          <a:p>
            <a:endParaRPr lang="pl-PL" dirty="0"/>
          </a:p>
          <a:p>
            <a:r>
              <a:rPr lang="pl-PL" dirty="0"/>
              <a:t>Authority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Identifier</a:t>
            </a:r>
            <a:r>
              <a:rPr lang="pl-PL" dirty="0"/>
              <a:t> – pole to może być użyte do jednoznacznego zidentyfikowania klucza, który został użyty do podpisania certyfikatu.  Pole to może zostać użyte, do zidentyfikowania certyfikatu nadrzędnego.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79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KEEP ROOT SAFE!!!!!!!!!!!!!</a:t>
            </a:r>
          </a:p>
          <a:p>
            <a:r>
              <a:rPr lang="pl-PL" dirty="0"/>
              <a:t>Certyfikaty najwyższego poziomu (</a:t>
            </a:r>
            <a:r>
              <a:rPr lang="pl-PL" dirty="0" err="1"/>
              <a:t>root</a:t>
            </a:r>
            <a:r>
              <a:rPr lang="pl-PL" dirty="0"/>
              <a:t> cert) są niemal bezcenne dla danej organizacji albo całego </a:t>
            </a:r>
            <a:r>
              <a:rPr lang="pl-PL" dirty="0" err="1"/>
              <a:t>ekosstemu</a:t>
            </a:r>
            <a:r>
              <a:rPr lang="pl-PL" dirty="0"/>
              <a:t> (np. </a:t>
            </a:r>
            <a:r>
              <a:rPr lang="pl-PL" dirty="0" err="1"/>
              <a:t>internet</a:t>
            </a:r>
            <a:r>
              <a:rPr lang="pl-PL" dirty="0"/>
              <a:t>). Wiele </a:t>
            </a:r>
            <a:r>
              <a:rPr lang="pl-PL" dirty="0" err="1"/>
              <a:t>magazynó</a:t>
            </a:r>
            <a:r>
              <a:rPr lang="pl-PL" dirty="0"/>
              <a:t> certyfikatów jest już obecnie nie aktualizowana i w takim przypadku klucz prywatny jest nie do zastąpienia. </a:t>
            </a:r>
          </a:p>
          <a:p>
            <a:r>
              <a:rPr lang="pl-PL" dirty="0"/>
              <a:t>Poza tym każdy kto będzie posiadał dostęp do tego rodzaju certyfikatu, może dowolnie podrobić każdy z certyfikatów niższego poziomu. W takim przypadku całe drzewo </a:t>
            </a:r>
            <a:r>
              <a:rPr lang="pl-PL" dirty="0" err="1"/>
              <a:t>certyfikacjyne</a:t>
            </a:r>
            <a:r>
              <a:rPr lang="pl-PL" dirty="0"/>
              <a:t> musi zostać uznane jako niebezpieczne. </a:t>
            </a:r>
          </a:p>
          <a:p>
            <a:endParaRPr lang="pl-PL" dirty="0"/>
          </a:p>
          <a:p>
            <a:r>
              <a:rPr lang="pl-PL" dirty="0"/>
              <a:t>Cross-</a:t>
            </a:r>
            <a:r>
              <a:rPr lang="pl-PL" dirty="0" err="1"/>
              <a:t>certification</a:t>
            </a:r>
            <a:endParaRPr lang="pl-PL" dirty="0"/>
          </a:p>
          <a:p>
            <a:r>
              <a:rPr lang="pl-PL" dirty="0"/>
              <a:t>Model wzajemnej certyfikacji jest dzisiaj powszechnie uznawany. Ponieważ, ciężko jest rozpropagować kompletnie nowe CA, dlatego obecnie takie CA jest podpisywana przez już ustabilizowaną </a:t>
            </a:r>
            <a:r>
              <a:rPr lang="pl-PL" dirty="0" err="1"/>
              <a:t>jednostę</a:t>
            </a:r>
            <a:r>
              <a:rPr lang="pl-PL" dirty="0"/>
              <a:t> certyfikacyjną ------- Sprawienie, żeby dana jednostka była uznawana jako ogólnie uznawana – oprócz oczywiście procesów przyjętych prze CAB (</a:t>
            </a:r>
            <a:r>
              <a:rPr lang="pl-PL" dirty="0" err="1"/>
              <a:t>Certificate</a:t>
            </a:r>
            <a:r>
              <a:rPr lang="pl-PL" dirty="0"/>
              <a:t> </a:t>
            </a:r>
            <a:r>
              <a:rPr lang="pl-PL" dirty="0" err="1"/>
              <a:t>Autoritihes</a:t>
            </a:r>
            <a:r>
              <a:rPr lang="pl-PL" dirty="0"/>
              <a:t> Board) – każda przeglądarka internetowa musi zostać zaktualizowana aby dostarczać dane certyfikaty jako zaufane --------------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Wiele równoległych jednostek CA (</a:t>
            </a:r>
            <a:r>
              <a:rPr lang="pl-PL" dirty="0" err="1"/>
              <a:t>Intermidiete</a:t>
            </a:r>
            <a:r>
              <a:rPr lang="pl-PL" dirty="0"/>
              <a:t> </a:t>
            </a:r>
            <a:r>
              <a:rPr lang="pl-PL" dirty="0" err="1"/>
              <a:t>Cas</a:t>
            </a:r>
            <a:r>
              <a:rPr lang="pl-PL" dirty="0"/>
              <a:t>) – dla </a:t>
            </a:r>
            <a:r>
              <a:rPr lang="pl-PL" dirty="0" err="1"/>
              <a:t>zminiejszenia</a:t>
            </a:r>
            <a:r>
              <a:rPr lang="pl-PL" dirty="0"/>
              <a:t> zagrożenia w przypadku wypłynięcia kluczy CA, można tworzyć kilka jednostek CA, które będą podpisywały różne klasy certyfikatów lub różne jednostki biznesowe.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067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76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TCP/IP -  Network Access </a:t>
            </a:r>
            <a:r>
              <a:rPr lang="pl-PL" dirty="0" err="1"/>
              <a:t>Layer</a:t>
            </a:r>
            <a:r>
              <a:rPr lang="pl-PL" dirty="0"/>
              <a:t> – </a:t>
            </a:r>
            <a:r>
              <a:rPr lang="pl-PL" dirty="0" err="1"/>
              <a:t>Interenet</a:t>
            </a:r>
            <a:r>
              <a:rPr lang="pl-PL" dirty="0"/>
              <a:t> – Transport - Application</a:t>
            </a:r>
          </a:p>
          <a:p>
            <a:endParaRPr lang="pl-PL" dirty="0"/>
          </a:p>
          <a:p>
            <a:r>
              <a:rPr lang="pl-PL" dirty="0"/>
              <a:t>Komunikacja odbywająca się w ten sposób pozwala separować poszczególne warstwy – nie muszę one się martwić jak działają inne warstwy. Różne protokoły do różnych warstw mogą być dodawane lub usuwane bez zmiany całego modelu. </a:t>
            </a:r>
          </a:p>
          <a:p>
            <a:r>
              <a:rPr lang="pl-PL" dirty="0"/>
              <a:t>SSL/TLS są doskonałymi przykładami – leżą one powyżej TCP ale poniżej HTTP, dlatego </a:t>
            </a:r>
            <a:r>
              <a:rPr lang="pl-PL" dirty="0" err="1"/>
              <a:t>kiey</a:t>
            </a:r>
            <a:r>
              <a:rPr lang="pl-PL" dirty="0"/>
              <a:t> szyfrowanie nie jest potrzebne, protokół może być pominięty. </a:t>
            </a:r>
            <a:r>
              <a:rPr lang="pl-PL" dirty="0" err="1"/>
              <a:t>Oczwyiście</a:t>
            </a:r>
            <a:r>
              <a:rPr lang="pl-PL" dirty="0"/>
              <a:t> taki protokół nie działa tylko dla HTTP ale również dla innych tj. IMAP, SMTP, LDAP etc.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21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ciphers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 entire blocks of data at a time; modern block ciphers tend to use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 of 128 bits (16 bytes). A block cipher is a transformation function: it takes some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and produces seemingly random output from it. For every possible input combination,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exactly one output, as long as the key stays the same. A key property of block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ciphers is that a small variation in input (e.g., a change of one bit anywhere) produces a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challenges with block ciphers is figuring out how to handle encryption of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lengths smaller than the encryption block size. For example, 128-bit AES requires 16 bytes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input data and produces the same amount as output. This is fine if you have all of your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16-byte blocks, but what do you do when you have less than that? One approach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append some extra data to the end of your plaintext. This extra data is known 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padding can’t consist of just any random data. It must follow some format that allows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to see the padding for what it is and know exactly how many bytes to discard.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TLS, the last byte of an encryption block contains padding length, which indicates how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bytes of padding (excluding the padding length byte) there are. All padding bytes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to the same value as the padding length byte. This approach enables the receiver to check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padding is correct.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2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34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96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114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Klient rozpoczyna przywitanie oraz przedstawia swoje własności. </a:t>
            </a:r>
          </a:p>
          <a:p>
            <a:pPr marL="228600" indent="-228600">
              <a:buAutoNum type="arabicPeriod"/>
            </a:pPr>
            <a:r>
              <a:rPr lang="pl-PL" dirty="0"/>
              <a:t>Server wybiera własności połączenia. </a:t>
            </a:r>
          </a:p>
          <a:p>
            <a:pPr marL="228600" indent="-228600">
              <a:buAutoNum type="arabicPeriod"/>
            </a:pPr>
            <a:r>
              <a:rPr lang="pl-PL" dirty="0"/>
              <a:t>Serwer przesyła łańcuch certyfikatów (jeśli autentyfikacja serwera jest wymagana). </a:t>
            </a:r>
          </a:p>
          <a:p>
            <a:pPr marL="228600" indent="-228600">
              <a:buAutoNum type="arabicPeriod"/>
            </a:pPr>
            <a:r>
              <a:rPr lang="pl-PL" dirty="0"/>
              <a:t>W zależności od wybranej metody wymiany klucza, serwer wysyła dodatkowe informacje, niezbędne do wygenerowania klucza połączenia. (master </a:t>
            </a:r>
            <a:r>
              <a:rPr lang="pl-PL" dirty="0" err="1"/>
              <a:t>secret</a:t>
            </a:r>
            <a:r>
              <a:rPr lang="pl-PL" dirty="0"/>
              <a:t>).</a:t>
            </a:r>
          </a:p>
          <a:p>
            <a:pPr marL="228600" indent="-228600">
              <a:buAutoNum type="arabicPeriod"/>
            </a:pPr>
            <a:r>
              <a:rPr lang="pl-PL" dirty="0"/>
              <a:t>Serwer wysyła informacje, że zakończył swoją część negocjacji. </a:t>
            </a:r>
          </a:p>
          <a:p>
            <a:pPr marL="228600" indent="-228600">
              <a:buAutoNum type="arabicPeriod"/>
            </a:pPr>
            <a:r>
              <a:rPr lang="pl-PL" dirty="0"/>
              <a:t>Klient wysyła dodatkowe informacje potrzebne do wygenerowania klucza połączenia. </a:t>
            </a:r>
          </a:p>
          <a:p>
            <a:pPr marL="228600" indent="-228600">
              <a:buAutoNum type="arabicPeriod"/>
            </a:pPr>
            <a:r>
              <a:rPr lang="pl-PL" dirty="0"/>
              <a:t>Klient przełącza się w tryb szyfrowania oraz informuje o tym serwer. </a:t>
            </a:r>
          </a:p>
          <a:p>
            <a:pPr marL="228600" indent="-228600">
              <a:buAutoNum type="arabicPeriod"/>
            </a:pPr>
            <a:r>
              <a:rPr lang="pl-PL" dirty="0"/>
              <a:t>Klient wysyła MAC przywitania. </a:t>
            </a:r>
          </a:p>
          <a:p>
            <a:pPr marL="228600" indent="-228600">
              <a:buAutoNum type="arabicPeriod"/>
            </a:pPr>
            <a:r>
              <a:rPr lang="pl-PL" dirty="0"/>
              <a:t>Serwer przełącza się w szyfrowanie oraz informuje klienta. </a:t>
            </a:r>
          </a:p>
          <a:p>
            <a:pPr marL="228600" indent="-228600">
              <a:buAutoNum type="arabicPeriod"/>
            </a:pPr>
            <a:r>
              <a:rPr lang="pl-PL" dirty="0"/>
              <a:t>Serwer wysyła MAC przywitania.  </a:t>
            </a:r>
          </a:p>
          <a:p>
            <a:pPr marL="228600" indent="-228600">
              <a:buAutoNum type="arabicPeriod"/>
            </a:pPr>
            <a:endParaRPr lang="pl-PL" dirty="0"/>
          </a:p>
          <a:p>
            <a:pPr marL="228600" indent="-2286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MAC (Message </a:t>
            </a:r>
            <a:r>
              <a:rPr lang="pl-PL" dirty="0" err="1"/>
              <a:t>Authentication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) – funkcja która rozszerza funkcję skrótu o autentyfikację. Tylko te strony, które są w posiadaniu klucza haszującego są w stanie wygenerować poprawny MAC. 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39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err="1"/>
              <a:t>Protocol</a:t>
            </a:r>
            <a:r>
              <a:rPr lang="pl-PL" dirty="0"/>
              <a:t> version  - najlepszy protokół jaki dostarcza klient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Random</a:t>
            </a:r>
            <a:r>
              <a:rPr lang="pl-PL" dirty="0"/>
              <a:t> – zawiera 32 bity danych. 28 jest wygenerowanych losowo (w sumie to pseudo). 4 bajty niosą dodatkową informację związaną z czasem (zegarem). Pole to zostało dodane aby </a:t>
            </a:r>
            <a:r>
              <a:rPr lang="pl-PL" dirty="0" err="1"/>
              <a:t>zaezpieczyć</a:t>
            </a:r>
            <a:r>
              <a:rPr lang="pl-PL" dirty="0"/>
              <a:t> się przed słabymi generatorami liczb pseudolosowych. Czasami w tym polu jest czas, czasami 4 losowe bajty. https://www.ietf.org/mail-archive/web/tls/current/msg09861.html –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fingerprint</a:t>
            </a:r>
            <a:r>
              <a:rPr lang="pl-PL" dirty="0"/>
              <a:t>, </a:t>
            </a:r>
            <a:r>
              <a:rPr lang="pl-PL" dirty="0" err="1"/>
              <a:t>tracking</a:t>
            </a:r>
            <a:r>
              <a:rPr lang="pl-PL" dirty="0"/>
              <a:t> etc.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Session</a:t>
            </a:r>
            <a:r>
              <a:rPr lang="pl-PL" dirty="0"/>
              <a:t> ID – Przy pierwszym połączeniu jest puste. Przy kolejnych pole to jest wypełnione unikalnym identyfikatorem sesji. 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Cipher</a:t>
            </a:r>
            <a:r>
              <a:rPr lang="pl-PL" dirty="0"/>
              <a:t> </a:t>
            </a:r>
            <a:r>
              <a:rPr lang="pl-PL" dirty="0" err="1"/>
              <a:t>Sites</a:t>
            </a:r>
            <a:r>
              <a:rPr lang="pl-PL" dirty="0"/>
              <a:t> = lista wszystkich algorytmów, które mogą być użyte. 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Compression</a:t>
            </a:r>
            <a:r>
              <a:rPr lang="pl-PL" dirty="0"/>
              <a:t> – może być użyta kompresja. Zazwyczaj jest </a:t>
            </a:r>
            <a:r>
              <a:rPr lang="pl-PL" dirty="0" err="1"/>
              <a:t>null</a:t>
            </a:r>
            <a:r>
              <a:rPr lang="pl-PL" dirty="0"/>
              <a:t>. </a:t>
            </a:r>
          </a:p>
          <a:p>
            <a:pPr marL="171450" indent="-171450">
              <a:buFontTx/>
              <a:buChar char="-"/>
            </a:pPr>
            <a:r>
              <a:rPr lang="pl-PL" dirty="0"/>
              <a:t>Extensions – rozszerzenia do przesyłania dodatkowych informacji.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098D-FC28-4FDF-958B-33A93BA0BE8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6CF1-825A-4CD2-AA53-6C04BFE9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7E789-F103-4C70-BDAF-AA8A7DCBF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7177-2B33-4549-9835-BDD2A7FE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2264-9C90-4E2C-A855-6197A596746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7431-E9AE-4CEE-9C66-6F2A44B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3769-06E1-42D8-9AFA-D6F4378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30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6905-E5E9-4246-B5AC-0AEB1AC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D043-51AD-40F3-8BEF-E4D1F969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885F-83EB-4C15-8D16-A0A479F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DD9-A088-417C-90D6-7CABAE7141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11A5-3972-411C-AA17-D0A0E5D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DDEA-8AB9-47CF-B36E-978137D1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CD782-EA0F-410C-9C6D-FC78A830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C6721-4B73-48B1-B210-DBE15BBFF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1FB4-F46F-431E-A31C-029163F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3506-55BD-4143-B0AE-F6B3757C70EA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B3B4-6437-464D-AEA3-7BD53B1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3E33-F520-48E0-942D-D424F75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3C72-D463-4E83-886E-367752EE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EFE5-F14D-44B4-BB8A-C1E78763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232E-CC0B-4379-8273-5FAAC190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62E3-373A-4098-B278-53BB3076BBC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4B53-7F95-4BF7-9D18-80D699EF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BE35-31EB-4337-B962-07BE317D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D40-1910-485B-A5F5-D23A4A02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F967-205F-4A9C-A628-F533ABFE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F67A-2CD0-407B-83F7-F9B7686B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A66-B0EB-494C-855B-A4F0CCAC09A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BDC7-5DDC-4C7B-9175-532616C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6857-3FA4-451F-BC16-577688CF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7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15D5-3F29-456A-AFC9-A6F106F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61AA-0B55-458B-9A92-48B12A7D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F465-E285-4435-8F36-42618A05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B771B-AD5A-4C49-95CC-D0AF32CA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577F-8C5A-43DA-9893-985DC8E4500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8D4A-6BB1-4C95-A2CD-6EC53C92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C51A8-D3B4-4C0C-A79F-D898FC1B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3AE-D2B0-4847-80F7-F9DECBA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2E2C-556C-4839-8342-94A984E6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4CB3-91B8-47E2-8BB5-C814F9FE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34D3-4589-43B7-AE77-44CC925F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4000A-D134-4361-950C-3408CC29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5705C-7B39-488D-A456-4AF9134B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0785-CEB6-4E77-A6E1-B16E7DEE6777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AC2DE-0884-4BB1-B791-762F075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9A95-C796-4B41-B06E-1F2DE750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11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9C82-48FD-4AFC-9191-B397814B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028FB-F5E7-4C8A-86CD-0A08B65E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F42-72A8-4BE0-9C54-6CCEA59D26DA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BB147-028C-4C22-9E70-E350FC3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D7033-D7BC-4EA4-ABAD-74889C0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7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F6968-1D17-4D59-AC78-2D5EFEE6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1C3D-9BBC-4AAA-83F2-732E63687828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91C8-056C-4118-A59B-359BBE3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C48E-C6E6-4D39-B2D3-605A2952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6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9E5-E13B-47C3-958D-8A30BAE4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8F29-8EF6-4294-AC31-7E3F0BE8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E5EA-FD3A-451D-AD94-E4F2D9323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1CB1-BAC3-407A-9BAF-59BC3119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0CAF-F520-4DEA-8BE4-2ACF11BCEE4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659A-8063-4011-A1B8-12F3F40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3215-A5B3-40A1-9981-871E46B3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146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8550-C2C1-4D05-A95C-0FDFAA9A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74489-00B2-4E24-AFCC-245497192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36566-5CB5-4A85-8C1F-54118721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EA4-A49C-4A59-A742-6C404441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12B8-D22D-485C-AF08-1D54F8C173B6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72A7-ADC3-4793-B9A6-BEFCFF3F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9DE75-FB42-4FB5-9592-8DF8F57E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76883-BDBE-471C-A760-5D5F8168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3C96-E25E-4A00-87C2-4BEF9FBE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43A7D-E6BC-42EC-83B9-ADD643AF9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BAA5-3ED9-47B4-AC8D-A6FDC70D6E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379C-6ECD-4992-8613-851F78618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DFEA-CC5F-4858-8680-3F7BA92F9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168E-E641-42EB-A638-1D0C699468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5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SSL, TLS</a:t>
            </a:r>
            <a:r>
              <a:rPr lang="pl-PL"/>
              <a:t>, Kryptografia, PKI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mgr inż. Michał Gruszczyński</a:t>
            </a:r>
          </a:p>
        </p:txBody>
      </p:sp>
      <p:pic>
        <p:nvPicPr>
          <p:cNvPr id="4" name="Picture 2" descr="Collegium Da Vin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1" y="4005863"/>
            <a:ext cx="2395538" cy="185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0159" y="6270076"/>
            <a:ext cx="2053222" cy="365125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Poznań, </a:t>
            </a:r>
            <a:fld id="{21AD4EC5-3740-4B50-874D-1D966F583464}" type="datetime4">
              <a:rPr lang="pl-PL" b="1" smtClean="0">
                <a:solidFill>
                  <a:schemeClr val="tx1"/>
                </a:solidFill>
              </a:rPr>
              <a:t>21 kwietnia 2018</a:t>
            </a:fld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6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6B82C-4924-440B-ADCC-A58486CE5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495800"/>
            <a:ext cx="11496821" cy="362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7F770-C26C-49A8-A317-25C7E960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Kryptografia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symetryczna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2001-F06A-4A19-8D42-0663C39F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71BE-C18D-4419-A258-AF830AB6E44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F644D-F632-4DF0-BDE6-7A599FF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565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F48F-B751-44F3-AE28-D8320E4E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Kryptografia asymetryczna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52CA-380E-4F52-8B80-EA475F7D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Występują tutaj dwa klucze – </a:t>
            </a:r>
            <a:r>
              <a:rPr lang="pl-PL" b="1" dirty="0"/>
              <a:t>publiczny </a:t>
            </a:r>
            <a:r>
              <a:rPr lang="pl-PL" dirty="0"/>
              <a:t>i </a:t>
            </a:r>
            <a:r>
              <a:rPr lang="pl-PL" b="1" dirty="0"/>
              <a:t>prywatny, </a:t>
            </a:r>
            <a:r>
              <a:rPr lang="pl-PL" dirty="0"/>
              <a:t>pomiędzy którymi występuje specjalna matematyczna zależność. Dane zaszyfrowane kluczem publicznym mogą być odszyfrowane </a:t>
            </a:r>
            <a:r>
              <a:rPr lang="pl-PL" b="1" dirty="0"/>
              <a:t>tylko</a:t>
            </a:r>
            <a:r>
              <a:rPr lang="pl-PL" dirty="0"/>
              <a:t> kluczem prywatnym.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203C-BCCE-41BA-A6BE-DB65A39B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B4-F9CF-4229-A15B-C508FC2597F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97CE7-6E18-407C-A6AF-1F6B2106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12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F750-B313-48AD-895C-12F30B74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Kryptografia asymetryczna - wady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351A-8519-4C84-B220-DD83CA59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Wolna, szczególnie w przypadku dużych ilości danych. </a:t>
            </a:r>
          </a:p>
          <a:p>
            <a:r>
              <a:rPr lang="pl-PL" dirty="0"/>
              <a:t>Tylko jedna osoba może odszyfrować dane (posiadająca klucz prywatny). Klucz prywatny </a:t>
            </a:r>
            <a:r>
              <a:rPr lang="pl-PL" b="1" dirty="0"/>
              <a:t>nie może</a:t>
            </a:r>
            <a:r>
              <a:rPr lang="pl-PL" dirty="0"/>
              <a:t> być współdzielony, ponieważ naraża to bezpieczeństwo danych.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37A2-CBFD-4DF9-B229-8022A15D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F3CE-2602-4291-9174-6632D251AA7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2E8D5-0A4E-4EF3-A3AB-5B54CDA2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30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E6DD-A9BA-4C0B-ABA2-3CB9B0CC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Podpis cyfrowy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E3E-4005-4F5F-A8EA-3FBF0517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Podpis cyfrowy może być uważany jak podpis typu „wet </a:t>
            </a:r>
            <a:r>
              <a:rPr lang="pl-PL" dirty="0" err="1"/>
              <a:t>ink</a:t>
            </a:r>
            <a:r>
              <a:rPr lang="pl-PL" dirty="0"/>
              <a:t>”. Używa on kryptografii asymetrycznej. </a:t>
            </a:r>
          </a:p>
          <a:p>
            <a:pPr marL="0" indent="0">
              <a:buNone/>
            </a:pPr>
            <a:r>
              <a:rPr lang="pl-PL" dirty="0"/>
              <a:t>Aby podpisać cyfrowo dokument:</a:t>
            </a:r>
          </a:p>
          <a:p>
            <a:pPr marL="0" indent="0">
              <a:buNone/>
            </a:pPr>
            <a:r>
              <a:rPr lang="pl-PL" dirty="0"/>
              <a:t>1. Wylicz funkcję skrótu dokumentu (np. SHA256)</a:t>
            </a:r>
          </a:p>
          <a:p>
            <a:pPr marL="0" indent="0">
              <a:buNone/>
            </a:pPr>
            <a:r>
              <a:rPr lang="pl-PL" dirty="0"/>
              <a:t>2. Zakoduj dane dodając metadane, np. algorytm użyty do funkcji skrótu. </a:t>
            </a:r>
          </a:p>
          <a:p>
            <a:pPr marL="0" indent="0">
              <a:buNone/>
            </a:pPr>
            <a:r>
              <a:rPr lang="pl-PL" dirty="0"/>
              <a:t>3. Zaszyfruj dane używając osobistego klucza prywatnego.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4102-7FBC-4047-BABE-8F9D0A7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009D-D658-4234-9CBE-98F02E386DE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B34A3-E05A-4A29-A62D-EFDF829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00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E2F-10D3-4AFD-A643-66F44905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Podpis cyfrowy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6332-E7A7-4F11-BF09-43B2DF94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potwierdzić podpis cyfrowy:</a:t>
            </a:r>
          </a:p>
          <a:p>
            <a:pPr marL="514350" indent="-514350">
              <a:buAutoNum type="arabicPeriod"/>
            </a:pPr>
            <a:r>
              <a:rPr lang="pl-PL" dirty="0"/>
              <a:t>Odszyfrowanie dokumentu używając klucza publicznego. </a:t>
            </a:r>
          </a:p>
          <a:p>
            <a:pPr marL="514350" indent="-514350">
              <a:buAutoNum type="arabicPeriod"/>
            </a:pPr>
            <a:r>
              <a:rPr lang="pl-PL" dirty="0"/>
              <a:t>Odzyskanie nazwy funkcji użytej do obliczenia skrótu. </a:t>
            </a:r>
          </a:p>
          <a:p>
            <a:pPr marL="514350" indent="-514350">
              <a:buAutoNum type="arabicPeriod"/>
            </a:pPr>
            <a:r>
              <a:rPr lang="pl-PL" dirty="0"/>
              <a:t>Porównanie dokumentów używając tej samej funkcji skrótu, która powinna dać identyczne wyniki.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098F-B7CF-4F20-8B5C-2E8D8D40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69DF-47D2-4050-AA03-BD0AECAF6D85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2558-771F-4182-81D9-E06DC0D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312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4DCA-8701-4C85-BF8F-B74415D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D87-8F5E-4CDF-993C-7A08178D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TLS jest zaimplementowany przez </a:t>
            </a:r>
            <a:r>
              <a:rPr lang="pl-PL" i="1" dirty="0" err="1"/>
              <a:t>record</a:t>
            </a:r>
            <a:r>
              <a:rPr lang="pl-PL" i="1" dirty="0"/>
              <a:t> </a:t>
            </a:r>
            <a:r>
              <a:rPr lang="pl-PL" i="1" dirty="0" err="1"/>
              <a:t>protocol</a:t>
            </a:r>
            <a:r>
              <a:rPr lang="pl-PL" dirty="0"/>
              <a:t>, który jest odpowiedzialny za transport i opcjonalne szyfrowanie, wszystkich niższych warstw wiadomości w czasie połączenia. Rekord TLS zaczyna się od krótkiego nagłówka (rodzaj zawartości), wersji oraz długości.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F1248-9421-4684-A2A8-AE02708E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26" y="3475580"/>
            <a:ext cx="8088351" cy="303313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E1D46-4929-4428-B3C5-4C93748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DF-947B-4F86-8051-943A6E82831F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8186-6DFE-4660-9B5E-27968C32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32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FE47-AA0E-4228-B9C7-825FB145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TLS – pole rekordu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23AC-1B19-4586-9740-13DB5287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dirty="0" err="1">
                <a:latin typeface="Consolas" panose="020B0609020204030204" pitchFamily="49" charset="0"/>
              </a:rPr>
              <a:t>struct</a:t>
            </a:r>
            <a:r>
              <a:rPr lang="pl-PL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uint8 major;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uint8 minor;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} </a:t>
            </a:r>
            <a:r>
              <a:rPr lang="pl-PL" sz="1400" dirty="0" err="1">
                <a:latin typeface="Consolas" panose="020B0609020204030204" pitchFamily="49" charset="0"/>
              </a:rPr>
              <a:t>ProtocolVersion</a:t>
            </a:r>
            <a:r>
              <a:rPr lang="pl-PL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400" dirty="0" err="1">
                <a:latin typeface="Consolas" panose="020B0609020204030204" pitchFamily="49" charset="0"/>
              </a:rPr>
              <a:t>enum</a:t>
            </a:r>
            <a:r>
              <a:rPr lang="pl-PL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change_cipher_spec</a:t>
            </a:r>
            <a:r>
              <a:rPr lang="pl-PL" sz="1400" dirty="0">
                <a:latin typeface="Consolas" panose="020B0609020204030204" pitchFamily="49" charset="0"/>
              </a:rPr>
              <a:t> (20),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alert (21),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handshake</a:t>
            </a:r>
            <a:r>
              <a:rPr lang="pl-PL" sz="1400" dirty="0">
                <a:latin typeface="Consolas" panose="020B0609020204030204" pitchFamily="49" charset="0"/>
              </a:rPr>
              <a:t> (22),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application_data</a:t>
            </a:r>
            <a:r>
              <a:rPr lang="pl-PL" sz="1400" dirty="0">
                <a:latin typeface="Consolas" panose="020B0609020204030204" pitchFamily="49" charset="0"/>
              </a:rPr>
              <a:t> (23)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} </a:t>
            </a:r>
            <a:r>
              <a:rPr lang="pl-PL" sz="1400" dirty="0" err="1">
                <a:latin typeface="Consolas" panose="020B0609020204030204" pitchFamily="49" charset="0"/>
              </a:rPr>
              <a:t>ContentType</a:t>
            </a:r>
            <a:r>
              <a:rPr lang="pl-PL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400" dirty="0" err="1">
                <a:latin typeface="Consolas" panose="020B0609020204030204" pitchFamily="49" charset="0"/>
              </a:rPr>
              <a:t>struct</a:t>
            </a:r>
            <a:r>
              <a:rPr lang="pl-PL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ContentType</a:t>
            </a:r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</a:rPr>
              <a:t>type</a:t>
            </a:r>
            <a:r>
              <a:rPr lang="pl-PL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ProtocolVersion</a:t>
            </a:r>
            <a:r>
              <a:rPr lang="pl-PL" sz="1400" dirty="0">
                <a:latin typeface="Consolas" panose="020B0609020204030204" pitchFamily="49" charset="0"/>
              </a:rPr>
              <a:t> version;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uint16 </a:t>
            </a:r>
            <a:r>
              <a:rPr lang="pl-PL" sz="1400" dirty="0" err="1">
                <a:latin typeface="Consolas" panose="020B0609020204030204" pitchFamily="49" charset="0"/>
              </a:rPr>
              <a:t>length</a:t>
            </a:r>
            <a:r>
              <a:rPr lang="pl-PL" sz="1400" dirty="0">
                <a:latin typeface="Consolas" panose="020B0609020204030204" pitchFamily="49" charset="0"/>
              </a:rPr>
              <a:t>; /* Maximum </a:t>
            </a:r>
            <a:r>
              <a:rPr lang="pl-PL" sz="1400" dirty="0" err="1">
                <a:latin typeface="Consolas" panose="020B0609020204030204" pitchFamily="49" charset="0"/>
              </a:rPr>
              <a:t>length</a:t>
            </a:r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</a:rPr>
              <a:t>is</a:t>
            </a:r>
            <a:r>
              <a:rPr lang="pl-PL" sz="1400" dirty="0">
                <a:latin typeface="Consolas" panose="020B0609020204030204" pitchFamily="49" charset="0"/>
              </a:rPr>
              <a:t> 2^14 (16,384) </a:t>
            </a:r>
            <a:r>
              <a:rPr lang="pl-PL" sz="1400" dirty="0" err="1">
                <a:latin typeface="Consolas" panose="020B0609020204030204" pitchFamily="49" charset="0"/>
              </a:rPr>
              <a:t>bytes</a:t>
            </a:r>
            <a:r>
              <a:rPr lang="pl-PL" sz="1400" dirty="0">
                <a:latin typeface="Consolas" panose="020B0609020204030204" pitchFamily="49" charset="0"/>
              </a:rPr>
              <a:t>. */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	</a:t>
            </a:r>
            <a:r>
              <a:rPr lang="pl-PL" sz="1400" dirty="0" err="1">
                <a:latin typeface="Consolas" panose="020B0609020204030204" pitchFamily="49" charset="0"/>
              </a:rPr>
              <a:t>opaque</a:t>
            </a:r>
            <a:r>
              <a:rPr lang="pl-PL" sz="1400" dirty="0">
                <a:latin typeface="Consolas" panose="020B0609020204030204" pitchFamily="49" charset="0"/>
              </a:rPr>
              <a:t> fragment[</a:t>
            </a:r>
            <a:r>
              <a:rPr lang="pl-PL" sz="1400" dirty="0" err="1">
                <a:latin typeface="Consolas" panose="020B0609020204030204" pitchFamily="49" charset="0"/>
              </a:rPr>
              <a:t>TLSPlaintext.length</a:t>
            </a:r>
            <a:r>
              <a:rPr lang="pl-PL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} </a:t>
            </a:r>
            <a:r>
              <a:rPr lang="pl-PL" sz="1400" dirty="0" err="1">
                <a:latin typeface="Consolas" panose="020B0609020204030204" pitchFamily="49" charset="0"/>
              </a:rPr>
              <a:t>TLSPlaintext</a:t>
            </a:r>
            <a:r>
              <a:rPr lang="pl-PL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887A-2A6F-4C34-9686-781BA9C8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048A-6A90-4DD8-A4E9-F3D0815DABF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CF069-5DE1-487C-8EEE-0373F50E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42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E8DE-B8C9-4AA2-8159-6D5516BE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TLS - </a:t>
            </a:r>
            <a:r>
              <a:rPr lang="pl-PL" dirty="0" err="1"/>
              <a:t>handshake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A815-3805-45CD-B3F4-229E8AB0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Handshake</a:t>
            </a:r>
            <a:r>
              <a:rPr lang="pl-PL" dirty="0"/>
              <a:t> jest najważniejszym protokołem TLS, podczas którego strony negocjują parametry połącznia oraz wykonują autentyfikację. Każde połączenie TLS rozpoczyna się od tego protokołu.</a:t>
            </a:r>
          </a:p>
          <a:p>
            <a:pPr marL="0" indent="0">
              <a:buNone/>
            </a:pPr>
            <a:r>
              <a:rPr lang="pl-PL" dirty="0"/>
              <a:t>Faza ta, zazwyczaj zabiera 6 do 10 wymienionych wiadomości (w zależności od użytych cech). Zazwyczaj wyróżnia się 3 rodzaje „przywitania”: (1) pełne, (2) skrócone [już nawiązana sesja], (3) autentyfikacja serwera i klienta.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7D58-3724-432C-8BBD-B77A9323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E3C-C669-4727-8DC5-878AF3F305B3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88F99-E17C-4641-8512-5DD82C42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508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E85-AC23-4B21-9051-B25DE93E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Full </a:t>
            </a:r>
            <a:r>
              <a:rPr lang="pl-PL" dirty="0" err="1"/>
              <a:t>handshake</a:t>
            </a:r>
            <a:r>
              <a:rPr lang="pl-P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7510-83EC-4357-BD89-195E3E4E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Full </a:t>
            </a:r>
            <a:r>
              <a:rPr lang="pl-PL" dirty="0" err="1"/>
              <a:t>handshake</a:t>
            </a:r>
            <a:r>
              <a:rPr lang="pl-PL" dirty="0"/>
              <a:t> jest wykonywany podczas nawiązywania pierwszego połączenia (nie istnieje zapisana sesja). Podczas tej fazy wykonywane są: </a:t>
            </a:r>
          </a:p>
          <a:p>
            <a:pPr marL="514350" indent="-514350">
              <a:buAutoNum type="arabicPeriod"/>
            </a:pPr>
            <a:r>
              <a:rPr lang="pl-PL" dirty="0"/>
              <a:t>Wymiana „możliwości” oraz określenie parametrów połączenia</a:t>
            </a:r>
          </a:p>
          <a:p>
            <a:pPr marL="514350" indent="-514350">
              <a:buAutoNum type="arabicPeriod"/>
            </a:pPr>
            <a:r>
              <a:rPr lang="pl-PL" dirty="0"/>
              <a:t>Walidacja certyfikatów lub autentyfikacja za pomocą innych sposobów</a:t>
            </a:r>
          </a:p>
          <a:p>
            <a:pPr marL="514350" indent="-514350">
              <a:buAutoNum type="arabicPeriod"/>
            </a:pPr>
            <a:r>
              <a:rPr lang="pl-PL" dirty="0"/>
              <a:t>Ustalenie wspólnego sekretu, który będzie zabezpieczał sesję. </a:t>
            </a:r>
          </a:p>
          <a:p>
            <a:pPr marL="514350" indent="-514350">
              <a:buAutoNum type="arabicPeriod"/>
            </a:pPr>
            <a:r>
              <a:rPr lang="pl-PL" dirty="0"/>
              <a:t>Weryfikacja, czy wiadomości podczas tej fazy nie zostały zmodyfikowane przez osoby trzecie (MITM)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29F6-4804-4A41-B5AE-968588BF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3DE-7575-4803-90D7-F4FB03C92A2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351D0-DFC7-47A1-AF25-D65BA362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19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0910-4697-49C4-8A9E-B109A5DF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Full </a:t>
            </a:r>
            <a:r>
              <a:rPr lang="pl-PL" dirty="0" err="1"/>
              <a:t>handshake</a:t>
            </a:r>
            <a:r>
              <a:rPr lang="pl-PL" dirty="0"/>
              <a:t> cd.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721ED-5497-4D4A-8A8F-C8687F44F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7540"/>
            <a:ext cx="6041173" cy="4808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E114D-D393-4E2C-AFA6-EE57A7DDE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97" y="5701293"/>
            <a:ext cx="3408141" cy="67452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4AD5C-0562-41B1-8B8E-86ED0DC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198-ACBF-41DB-8FE4-1992C27CEF0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34C3-2567-4A27-9C5E-4BCCB71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3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1D8D-9D2A-4B2A-AC88-0AFB8983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Szyfrowanie, TLS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9E3D-1243-4B0E-8563-E8BD680EE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7FB1-8472-48E2-AF5F-F8C4D51E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A8BF-837B-4884-AD7A-DA4F23ADEB7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6F269-C94D-43E6-964D-A99CA54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45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D01D-802D-4A5D-BB61-5FFD4774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ClientHello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F053-BC2A-4A0C-AA3A-3BC6FB22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Jest to zawsze pierwsza wymieniona wiadomość. Zawiera ona:</a:t>
            </a:r>
          </a:p>
          <a:p>
            <a:pPr>
              <a:buFontTx/>
              <a:buChar char="-"/>
            </a:pPr>
            <a:r>
              <a:rPr lang="pl-PL" dirty="0"/>
              <a:t>Wersję protokołu (ang. </a:t>
            </a:r>
            <a:r>
              <a:rPr lang="pl-PL" dirty="0" err="1"/>
              <a:t>Protocol</a:t>
            </a:r>
            <a:r>
              <a:rPr lang="pl-PL" dirty="0"/>
              <a:t> Version)</a:t>
            </a:r>
          </a:p>
          <a:p>
            <a:pPr>
              <a:buFontTx/>
              <a:buChar char="-"/>
            </a:pPr>
            <a:r>
              <a:rPr lang="pl-PL" dirty="0"/>
              <a:t>Losowa (ang. </a:t>
            </a:r>
            <a:r>
              <a:rPr lang="pl-PL" dirty="0" err="1"/>
              <a:t>Random</a:t>
            </a:r>
            <a:r>
              <a:rPr lang="pl-PL" dirty="0"/>
              <a:t>)</a:t>
            </a:r>
          </a:p>
          <a:p>
            <a:pPr>
              <a:buFontTx/>
              <a:buChar char="-"/>
            </a:pPr>
            <a:r>
              <a:rPr lang="pl-PL" dirty="0"/>
              <a:t>ID Sesji (ang. </a:t>
            </a:r>
            <a:r>
              <a:rPr lang="pl-PL" dirty="0" err="1"/>
              <a:t>Session</a:t>
            </a:r>
            <a:r>
              <a:rPr lang="pl-PL" dirty="0"/>
              <a:t> ID)</a:t>
            </a:r>
          </a:p>
          <a:p>
            <a:pPr>
              <a:buFontTx/>
              <a:buChar char="-"/>
            </a:pPr>
            <a:r>
              <a:rPr lang="pl-PL" dirty="0"/>
              <a:t>Użyte algorytmy (ang. </a:t>
            </a:r>
            <a:r>
              <a:rPr lang="pl-PL" dirty="0" err="1"/>
              <a:t>Cipher</a:t>
            </a:r>
            <a:r>
              <a:rPr lang="pl-PL" dirty="0"/>
              <a:t> </a:t>
            </a:r>
            <a:r>
              <a:rPr lang="pl-PL" dirty="0" err="1"/>
              <a:t>Suites</a:t>
            </a:r>
            <a:r>
              <a:rPr lang="pl-PL" dirty="0"/>
              <a:t>)</a:t>
            </a:r>
          </a:p>
          <a:p>
            <a:pPr>
              <a:buFontTx/>
              <a:buChar char="-"/>
            </a:pPr>
            <a:r>
              <a:rPr lang="pl-PL" dirty="0"/>
              <a:t>Kompresja (ang. </a:t>
            </a:r>
            <a:r>
              <a:rPr lang="pl-PL" dirty="0" err="1"/>
              <a:t>Compression</a:t>
            </a:r>
            <a:r>
              <a:rPr lang="pl-PL" dirty="0"/>
              <a:t>). </a:t>
            </a:r>
          </a:p>
          <a:p>
            <a:pPr>
              <a:buFontTx/>
              <a:buChar char="-"/>
            </a:pPr>
            <a:r>
              <a:rPr lang="pl-PL" dirty="0"/>
              <a:t>Rozszerzenia (ang. Extensions)</a:t>
            </a:r>
          </a:p>
          <a:p>
            <a:pPr>
              <a:buFontTx/>
              <a:buChar char="-"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8459-9391-439D-96A6-07A304FD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9DDE-650C-4500-A552-D151B90DCB7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5340-9108-416B-9B91-92E78AA3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43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0E33-7AEB-42E8-81F5-16B6BC74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ClientHello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A984D-23A7-4D8B-B92A-E95DD322C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5940"/>
            <a:ext cx="7552645" cy="2448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CF870-70C6-4EED-A604-CB713866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95" y="3345403"/>
            <a:ext cx="4230605" cy="3419474"/>
          </a:xfrm>
          <a:prstGeom prst="rect">
            <a:avLst/>
          </a:prstGeom>
        </p:spPr>
      </p:pic>
      <p:pic>
        <p:nvPicPr>
          <p:cNvPr id="7" name="Graphic 6" descr="Arrow: Rotate right">
            <a:extLst>
              <a:ext uri="{FF2B5EF4-FFF2-40B4-BE49-F238E27FC236}">
                <a16:creationId xmlns:a16="http://schemas.microsoft.com/office/drawing/2014/main" id="{13B44159-AC6A-442C-8333-6A72A7806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7337" y="2648764"/>
            <a:ext cx="914400" cy="914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8A31-89DE-4980-8165-7F8DEB4D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63E3-373B-4496-98E9-5B5BB453B2B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37CB-F6A2-4B2E-9F53-4A0893C1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267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844B-06CB-4AEA-8A6A-5D8DD6B7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ServerHello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98E9-1AEE-4680-93FA-196602A3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Wiadomość ta ma na celu zakomunikowanie parametrów połączenia z powrotem do klienta. Widomość wyglądam bardzo podobnie do </a:t>
            </a:r>
            <a:r>
              <a:rPr lang="pl-PL" dirty="0" err="1"/>
              <a:t>ClientHello</a:t>
            </a:r>
            <a:r>
              <a:rPr lang="pl-PL" dirty="0"/>
              <a:t>, jednak zawiera tylko jedną wartość dla każdego pola.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39D0-C14F-4DBB-B8F7-C37002FF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A43F-8BDD-42BF-AC96-0BAF1378CAB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3206-9B06-4081-8540-1675F6BB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52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0B61-6809-478E-9A3B-67DBDB3E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Certificate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57C4-61F3-48B7-AE36-04CED4F3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Wiadomość </a:t>
            </a:r>
            <a:r>
              <a:rPr lang="pl-PL" dirty="0" err="1"/>
              <a:t>Certificate</a:t>
            </a:r>
            <a:r>
              <a:rPr lang="pl-PL" dirty="0"/>
              <a:t> jest zazwyczaj wykorzystywana do przesyłania łańcucha certyfikatu X.509. Są one wysyłane w kodowaniu ASN.1 DER. Podstawowy certyfikat musi być wysłany pierwszy, a później certyfikaty pośrednie. Certyfikat </a:t>
            </a:r>
            <a:r>
              <a:rPr lang="pl-PL" dirty="0" err="1"/>
              <a:t>root</a:t>
            </a:r>
            <a:r>
              <a:rPr lang="pl-PL" dirty="0"/>
              <a:t> powinien być pominięty ponieważ nie jest ważny na tym etapie.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F72C-C0A7-4627-AAC0-8C1A3DDF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7B1F-7D33-4DBB-BB94-4986901E4B4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D8BAA-BC91-4218-B15F-5E67865A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80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10ED-D05F-4C8F-AE84-E8F2818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ChangeCipherSpec</a:t>
            </a:r>
            <a:r>
              <a:rPr lang="pl-PL" dirty="0"/>
              <a:t> oraz </a:t>
            </a:r>
            <a:r>
              <a:rPr lang="pl-PL" dirty="0" err="1"/>
              <a:t>Finished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0130-5643-4D1E-9D8B-51E59A90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tym miejscu, klient i serwer wynegocjowali wszystkie parametry odnośnie szyfrowania i przechodzą w tryb szyfrowania. Wiadomość o końcu przywitania jest wysyłana…. </a:t>
            </a:r>
          </a:p>
          <a:p>
            <a:pPr marL="0" indent="0">
              <a:buNone/>
            </a:pPr>
            <a:r>
              <a:rPr lang="pl-PL" dirty="0"/>
              <a:t>Która jest już zaszyfrowana, dzięki czemu obie strony mogą sprawdzić integralność całego przywitania. 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A5DF-EA37-4CC1-A369-C7C6D2F0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D49-24C2-449C-8CCF-995A9F6D2D7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B7AC-0FB4-4207-B25D-7D667738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11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7E1-8F5E-422E-AEAB-A50CF54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Wznawianie sesji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ECEF-2C98-405F-B158-F046DE92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FullHandshake</a:t>
            </a:r>
            <a:r>
              <a:rPr lang="pl-PL" dirty="0"/>
              <a:t> wymaga wiele wiadomości wymienionych pomiędzy klientem a serwerem, dodatkowo jest wymagany narzut na CPU. Aby tego uniknąć stosuje się mechanizm sesji. </a:t>
            </a:r>
          </a:p>
          <a:p>
            <a:pPr marL="0" indent="0">
              <a:buNone/>
            </a:pPr>
            <a:r>
              <a:rPr lang="pl-PL" dirty="0"/>
              <a:t>Klient i serwer przechowują numer sesji przez określony czas. Przy pierwszej wiadomości </a:t>
            </a:r>
            <a:r>
              <a:rPr lang="pl-PL" dirty="0" err="1"/>
              <a:t>ClientHello</a:t>
            </a:r>
            <a:r>
              <a:rPr lang="pl-PL" dirty="0"/>
              <a:t> jest przekazywany numer tej sesji [przy </a:t>
            </a:r>
            <a:r>
              <a:rPr lang="pl-PL" dirty="0" err="1"/>
              <a:t>FullHandshake</a:t>
            </a:r>
            <a:r>
              <a:rPr lang="pl-PL" dirty="0"/>
              <a:t> pole to jest puste na tym etapie). </a:t>
            </a:r>
          </a:p>
          <a:p>
            <a:pPr marL="0" indent="0">
              <a:buNone/>
            </a:pPr>
            <a:r>
              <a:rPr lang="pl-PL" dirty="0"/>
              <a:t>Jeśli serwer zaakceptuje, wysyła </a:t>
            </a:r>
            <a:r>
              <a:rPr lang="pl-PL" dirty="0" err="1"/>
              <a:t>ServerHello</a:t>
            </a:r>
            <a:r>
              <a:rPr lang="pl-PL" dirty="0"/>
              <a:t> z tym numerem sesji, dzięki czemu szyfrowane połączenie może zostać nawiązane używające takiego samego sekretu głównego.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9122-3AD9-4681-9850-5AAE1F8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8C7D-EC09-40C9-B8F8-5AA1BB4B4F2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37047-1B7C-4512-996C-4C044D4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95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925-A726-43C6-8291-CD670BB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Wymiana kluczy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0ED4-E147-489C-8D95-FE1B54C0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TLS polega na zabezpieczeniu sesji 48-bitowym współdzielonym kluczem nazywanym </a:t>
            </a:r>
            <a:r>
              <a:rPr lang="pl-PL" b="1" dirty="0"/>
              <a:t>kluczem głównym </a:t>
            </a:r>
            <a:r>
              <a:rPr lang="pl-PL" dirty="0"/>
              <a:t>(ang. </a:t>
            </a:r>
            <a:r>
              <a:rPr lang="pl-PL" b="1" dirty="0"/>
              <a:t>master </a:t>
            </a:r>
            <a:r>
              <a:rPr lang="pl-PL" b="1" dirty="0" err="1"/>
              <a:t>secret</a:t>
            </a:r>
            <a:r>
              <a:rPr lang="pl-PL" dirty="0"/>
              <a:t>). Na początku celem jest wygenerowanie „</a:t>
            </a:r>
            <a:r>
              <a:rPr lang="pl-PL" dirty="0" err="1"/>
              <a:t>pre</a:t>
            </a:r>
            <a:r>
              <a:rPr lang="pl-PL" dirty="0"/>
              <a:t>-master </a:t>
            </a:r>
            <a:r>
              <a:rPr lang="pl-PL" dirty="0" err="1"/>
              <a:t>secret</a:t>
            </a:r>
            <a:r>
              <a:rPr lang="pl-PL" dirty="0"/>
              <a:t>”, z którego na końcu jest wygenerowany  klucz główny. Istnieje wiele metod, żeby to osiągnąć.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F0B6-ED30-4B3A-AC45-0025C4DC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13EB-11FB-4E49-95AB-C67BD89A742F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EB2C8-52EF-40BF-B2F7-BE39F86F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6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98B4-F8B1-4700-9C2C-FAC3D2A7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Wymiana kluczy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13E580-E397-4D8E-AD75-81FF0AE5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1864"/>
            <a:ext cx="10266947" cy="5232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2E42C-D4EB-4066-86F0-A067DC4C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67D-EBD1-4A78-A4CE-8156799DA5D5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5EE12-3983-4FE2-8E5A-D30D72B0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15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A47B-E538-46D4-8B48-1CB1C8AA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RSA </a:t>
            </a:r>
            <a:r>
              <a:rPr lang="pl-PL" dirty="0" err="1"/>
              <a:t>Key</a:t>
            </a:r>
            <a:r>
              <a:rPr lang="pl-PL" dirty="0"/>
              <a:t>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A4AC-54AD-4DF0-B7B3-03AD65E4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Klient generuje </a:t>
            </a:r>
            <a:r>
              <a:rPr lang="pl-PL" b="1" dirty="0" err="1"/>
              <a:t>pre</a:t>
            </a:r>
            <a:r>
              <a:rPr lang="pl-PL" b="1" dirty="0"/>
              <a:t>-master </a:t>
            </a:r>
            <a:r>
              <a:rPr lang="pl-PL" b="1" dirty="0" err="1"/>
              <a:t>secret</a:t>
            </a:r>
            <a:r>
              <a:rPr lang="pl-PL" dirty="0"/>
              <a:t> (46-bitowy losowy numer), szyfruje go za pomocą klucza publicznego serwera. Serwer deszyfruje otrzymany klucz za pomocą klucza prywatnego. 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Prostota rozwiązania jest również jego wadą. Klucz prywatny serwera może być używany nawet przez kilka lat. W przypadku wykradnięcia klucza prywatnego, klucz </a:t>
            </a:r>
            <a:r>
              <a:rPr lang="pl-PL" dirty="0" err="1"/>
              <a:t>pre</a:t>
            </a:r>
            <a:r>
              <a:rPr lang="pl-PL" dirty="0"/>
              <a:t>-master może być odtworzony, i wygenerowany klucz master.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11F3-0DD4-42A1-A0C3-12050EB5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6E9-8D9E-4E0E-81AE-A8DF96EC65D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08DF8-AA83-4D22-8CCB-1930AC4A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2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67BE-5EB6-43CF-84EA-4B2069A9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Diffie-Hellman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DE55-41A0-4851-B871-653B6AF4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6055895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Wymiana kluczy przy użyciu algorytmu </a:t>
            </a:r>
            <a:r>
              <a:rPr lang="pl-PL" dirty="0" err="1"/>
              <a:t>Diffiego-Hellman’a</a:t>
            </a:r>
            <a:r>
              <a:rPr lang="pl-PL" dirty="0"/>
              <a:t> pozwala na wymianę współdzielonego sekretu dwóm podmiotom w niezabezpieczonym kanale komunikacyjnym. </a:t>
            </a:r>
          </a:p>
          <a:p>
            <a:pPr marL="0" indent="0">
              <a:buNone/>
            </a:pPr>
            <a:r>
              <a:rPr lang="pl-PL" dirty="0"/>
              <a:t>Algorytm ten oparty jest o funkcje matematyczne, które są łatwe w obliczaniu w jedną stronę, ale bardzo trudne do odtworzenia. </a:t>
            </a:r>
          </a:p>
        </p:txBody>
      </p:sp>
      <p:pic>
        <p:nvPicPr>
          <p:cNvPr id="1026" name="Picture 2" descr="https://upload.wikimedia.org/wikipedia/commons/thumb/4/46/Diffie-Hellman_Key_Exchange.svg/427px-Diffie-Hellman_Key_Exchange.svg.png">
            <a:extLst>
              <a:ext uri="{FF2B5EF4-FFF2-40B4-BE49-F238E27FC236}">
                <a16:creationId xmlns:a16="http://schemas.microsoft.com/office/drawing/2014/main" id="{B3DF1E68-6A48-48E1-BDF9-9FF89668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81" y="365125"/>
            <a:ext cx="40671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E44B-920C-4F7A-8C3C-89F9B6BD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0147-C013-4102-926A-861EE87EFB7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1D69C-5FBD-4E9A-8D87-DD7E28AD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65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5613-870C-479F-801B-8FB7F17B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Transport </a:t>
            </a:r>
            <a:r>
              <a:rPr lang="pl-PL" dirty="0" err="1"/>
              <a:t>Layer</a:t>
            </a:r>
            <a:r>
              <a:rPr lang="pl-PL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BECE-641A-4E0D-A1C4-817829F4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SSL i TLS są protokołami kryptograficznymi zaprojektowanymi aby dostarczać zabezpieczonej komunikacji przy użyciu niezabezpieczonej infrastruktury, np. Internetu. Protokoły te zabezpieczają komunikację na poziomie warstwy transportowej. Podstawowe cele TLS to:</a:t>
            </a:r>
          </a:p>
          <a:p>
            <a:pPr>
              <a:buFontTx/>
              <a:buChar char="-"/>
            </a:pPr>
            <a:r>
              <a:rPr lang="pl-PL" dirty="0"/>
              <a:t>Bezpieczeństwo kryptograficzne</a:t>
            </a:r>
          </a:p>
          <a:p>
            <a:pPr>
              <a:buFontTx/>
              <a:buChar char="-"/>
            </a:pPr>
            <a:r>
              <a:rPr lang="pl-PL" dirty="0"/>
              <a:t>Zgodność</a:t>
            </a:r>
          </a:p>
          <a:p>
            <a:pPr>
              <a:buFontTx/>
              <a:buChar char="-"/>
            </a:pPr>
            <a:r>
              <a:rPr lang="pl-PL" dirty="0"/>
              <a:t>Rozszerzalność</a:t>
            </a:r>
          </a:p>
          <a:p>
            <a:pPr>
              <a:buFontTx/>
              <a:buChar char="-"/>
            </a:pPr>
            <a:r>
              <a:rPr lang="pl-PL" dirty="0"/>
              <a:t>Wydajność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A309-99EF-4BEE-8B5A-54856B5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91F-A55B-495C-A8D0-586366857165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AAB3-D1F4-4D46-89F6-07A4469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87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F2F9-9255-4117-B88B-23C7E847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Diffie-Hellman</a:t>
            </a:r>
            <a:endParaRPr lang="pl-P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11747-515D-4AB2-B8BE-52B82F2C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1284"/>
              </p:ext>
            </p:extLst>
          </p:nvPr>
        </p:nvGraphicFramePr>
        <p:xfrm>
          <a:off x="1803399" y="1369371"/>
          <a:ext cx="9061116" cy="524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1">
                  <a:extLst>
                    <a:ext uri="{9D8B030D-6E8A-4147-A177-3AD203B41FA5}">
                      <a16:colId xmlns:a16="http://schemas.microsoft.com/office/drawing/2014/main" val="475148251"/>
                    </a:ext>
                  </a:extLst>
                </a:gridCol>
                <a:gridCol w="4102768">
                  <a:extLst>
                    <a:ext uri="{9D8B030D-6E8A-4147-A177-3AD203B41FA5}">
                      <a16:colId xmlns:a16="http://schemas.microsoft.com/office/drawing/2014/main" val="3614133855"/>
                    </a:ext>
                  </a:extLst>
                </a:gridCol>
                <a:gridCol w="4018547">
                  <a:extLst>
                    <a:ext uri="{9D8B030D-6E8A-4147-A177-3AD203B41FA5}">
                      <a16:colId xmlns:a16="http://schemas.microsoft.com/office/drawing/2014/main" val="919913378"/>
                    </a:ext>
                  </a:extLst>
                </a:gridCol>
              </a:tblGrid>
              <a:tr h="362763">
                <a:tc>
                  <a:txBody>
                    <a:bodyPr/>
                    <a:lstStyle/>
                    <a:p>
                      <a:r>
                        <a:rPr lang="pl-PL" dirty="0"/>
                        <a:t>Krok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21774"/>
                  </a:ext>
                </a:extLst>
              </a:tr>
              <a:tr h="2057315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057400" indent="0">
                        <a:tabLst>
                          <a:tab pos="2417763" algn="l"/>
                        </a:tabLst>
                      </a:pPr>
                      <a:r>
                        <a:rPr lang="pl-PL" dirty="0"/>
                        <a:t>Parametry </a:t>
                      </a:r>
                      <a:r>
                        <a:rPr lang="pl-PL" dirty="0">
                          <a:latin typeface="Lucida Console" panose="020B0609040504020204" pitchFamily="49" charset="0"/>
                        </a:rPr>
                        <a:t>p, g</a:t>
                      </a:r>
                    </a:p>
                    <a:p>
                      <a:pPr marL="2057400" indent="0">
                        <a:tabLst>
                          <a:tab pos="2417763" algn="l"/>
                        </a:tabLst>
                      </a:pPr>
                      <a:r>
                        <a:rPr lang="pl-PL" dirty="0"/>
                        <a:t>Gdzie:</a:t>
                      </a:r>
                    </a:p>
                    <a:p>
                      <a:pPr marL="2057400" indent="0">
                        <a:buFontTx/>
                        <a:buChar char="-"/>
                        <a:tabLst>
                          <a:tab pos="2417763" algn="l"/>
                        </a:tabLst>
                      </a:pPr>
                      <a:r>
                        <a:rPr lang="pl-PL" dirty="0"/>
                        <a:t> p – liczba pierwsza</a:t>
                      </a:r>
                    </a:p>
                    <a:p>
                      <a:pPr marL="2057400" indent="0">
                        <a:buFontTx/>
                        <a:buChar char="-"/>
                        <a:tabLst>
                          <a:tab pos="2417763" algn="l"/>
                        </a:tabLst>
                      </a:pPr>
                      <a:r>
                        <a:rPr lang="pl-PL" dirty="0"/>
                        <a:t> g – podstawa</a:t>
                      </a:r>
                    </a:p>
                    <a:p>
                      <a:pPr algn="ctr"/>
                      <a:r>
                        <a:rPr lang="pl-PL" dirty="0">
                          <a:latin typeface="Lucida Console" panose="020B0609040504020204" pitchFamily="49" charset="0"/>
                        </a:rPr>
                        <a:t>p = 5</a:t>
                      </a:r>
                    </a:p>
                    <a:p>
                      <a:pPr algn="ctr"/>
                      <a:r>
                        <a:rPr lang="pl-PL" dirty="0">
                          <a:latin typeface="Lucida Console" panose="020B0609040504020204" pitchFamily="49" charset="0"/>
                        </a:rPr>
                        <a:t>g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39309"/>
                  </a:ext>
                </a:extLst>
              </a:tr>
              <a:tr h="626139">
                <a:tc>
                  <a:txBody>
                    <a:bodyPr/>
                    <a:lstStyle/>
                    <a:p>
                      <a:r>
                        <a:rPr lang="pl-PL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Lucida Console" panose="020B0609040504020204" pitchFamily="49" charset="0"/>
                        </a:rPr>
                        <a:t>a = </a:t>
                      </a:r>
                      <a:r>
                        <a:rPr lang="pl-PL" dirty="0" err="1">
                          <a:latin typeface="Lucida Console" panose="020B0609040504020204" pitchFamily="49" charset="0"/>
                        </a:rPr>
                        <a:t>random</a:t>
                      </a:r>
                      <a:r>
                        <a:rPr lang="pl-PL" dirty="0">
                          <a:latin typeface="Lucida Console" panose="020B0609040504020204" pitchFamily="49" charset="0"/>
                        </a:rPr>
                        <a:t>() = 2</a:t>
                      </a:r>
                    </a:p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 =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pl-PL" sz="1800" kern="1200" baseline="300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 = 3^2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Lucida Console" panose="020B0609040504020204" pitchFamily="49" charset="0"/>
                        </a:rPr>
                        <a:t>b = </a:t>
                      </a:r>
                      <a:r>
                        <a:rPr lang="pl-PL" dirty="0" err="1">
                          <a:latin typeface="Lucida Console" panose="020B0609040504020204" pitchFamily="49" charset="0"/>
                        </a:rPr>
                        <a:t>random</a:t>
                      </a:r>
                      <a:r>
                        <a:rPr lang="pl-PL" dirty="0">
                          <a:latin typeface="Lucida Console" panose="020B0609040504020204" pitchFamily="49" charset="0"/>
                        </a:rPr>
                        <a:t>()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B =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pl-PL" sz="1800" kern="1200" baseline="300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B = 3^3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5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67908"/>
                  </a:ext>
                </a:extLst>
              </a:tr>
              <a:tr h="626139">
                <a:tc>
                  <a:txBody>
                    <a:bodyPr/>
                    <a:lstStyle/>
                    <a:p>
                      <a:r>
                        <a:rPr lang="pl-PL" dirty="0"/>
                        <a:t>3.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 -&gt;</a:t>
                      </a:r>
                    </a:p>
                    <a:p>
                      <a:pPr algn="ctr"/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&lt;- 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dk1"/>
                        </a:solidFill>
                        <a:effectLst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351842"/>
                  </a:ext>
                </a:extLst>
              </a:tr>
              <a:tr h="626139">
                <a:tc>
                  <a:txBody>
                    <a:bodyPr/>
                    <a:lstStyle/>
                    <a:p>
                      <a:r>
                        <a:rPr lang="pl-PL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l-P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B^a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l-P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=2^2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l-P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 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A^b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l-P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=4^3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15082"/>
                  </a:ext>
                </a:extLst>
              </a:tr>
              <a:tr h="626139"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SECRET = 4 </a:t>
                      </a:r>
                      <a:endParaRPr lang="pl-P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49400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9AA7E-5E31-43F9-B895-6F5A641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A7CA-9748-4237-9988-419C5F7FDBDA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3EAF7-0ACF-47A3-A945-D2514C83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599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658-75F9-40B8-BEAD-9EA7168C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Eliptic</a:t>
            </a:r>
            <a:r>
              <a:rPr lang="pl-PL" dirty="0"/>
              <a:t> </a:t>
            </a:r>
            <a:r>
              <a:rPr lang="pl-PL" dirty="0" err="1"/>
              <a:t>Curve</a:t>
            </a:r>
            <a:r>
              <a:rPr lang="pl-PL" dirty="0"/>
              <a:t> </a:t>
            </a:r>
            <a:r>
              <a:rPr lang="pl-PL" dirty="0" err="1"/>
              <a:t>Diffie-Hellman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1417-73C3-46EA-8A50-9692EF57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ECDH jest podobny do DH, jednak używa innej podstawy matematycznej. Jak nazwa wskazuje, są tutaj używane krzywe eliptyczne ciał skończonych. </a:t>
            </a:r>
          </a:p>
        </p:txBody>
      </p:sp>
      <p:pic>
        <p:nvPicPr>
          <p:cNvPr id="2050" name="Picture 2" descr="Znalezione obrazy dla zapytania Elliptic Curve Cryptography">
            <a:extLst>
              <a:ext uri="{FF2B5EF4-FFF2-40B4-BE49-F238E27FC236}">
                <a16:creationId xmlns:a16="http://schemas.microsoft.com/office/drawing/2014/main" id="{3C74AA3D-BC49-499B-AF59-92833FA08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4501" r="21168" b="3999"/>
          <a:stretch/>
        </p:blipFill>
        <p:spPr bwMode="auto">
          <a:xfrm>
            <a:off x="7938147" y="3039311"/>
            <a:ext cx="3415653" cy="32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26BC-03A9-47E6-ABFA-5585C221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045A-924D-4280-B622-027D69EAE89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1F596-2CBA-46CB-A620-2EDD1221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75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6044-F28E-45D8-A555-C18FC9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D171-1F4A-400B-9ED6-5CEA8943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TLS może szyfrować dane na różne sposoby, np. 3DES, AES, ARIA, CAMEL-LIA, RC4, SEED. </a:t>
            </a:r>
          </a:p>
          <a:p>
            <a:pPr marL="0" indent="0">
              <a:buNone/>
            </a:pPr>
            <a:r>
              <a:rPr lang="pl-PL" dirty="0"/>
              <a:t>AES jest najpopularniejszym algorytmem. </a:t>
            </a:r>
          </a:p>
          <a:p>
            <a:pPr marL="0" indent="0">
              <a:buNone/>
            </a:pPr>
            <a:r>
              <a:rPr lang="pl-PL" dirty="0"/>
              <a:t>Wspierane są metody szyfrowania: strumieniowe, blokowa oraz autentyfikacje.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4113-C952-4FC8-95E7-4560F2F6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7CB9-A8C2-4F0E-8E0E-230E1D80A38F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CBD15-1516-4168-A14F-B26525E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0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DAA8-CE1D-45AA-B97B-9BCDFF1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 strumieniowe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BCA3B-BD9F-4EC5-9BA7-F6891473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999" y="1690688"/>
            <a:ext cx="8988984" cy="40363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F9924-34EE-4541-B155-957FDD04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2E6-945B-4FAB-A5B3-BD5FA65470F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6B6B-6CAF-402A-A027-93649EC8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405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876D-6709-43C2-B3B2-6693B67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 blokowe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931C5-4DBE-4D0F-B4EC-8C553C36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624" y="1690688"/>
            <a:ext cx="9960752" cy="442135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CF23E-E035-42D4-A13B-A41A53A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BEB8-254D-4EC1-BC4B-CD52B0984A6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63484-0E74-441D-8FCB-DC43515C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3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EC42-1953-44B2-9597-A14998CE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Cipher</a:t>
            </a:r>
            <a:r>
              <a:rPr lang="pl-PL" dirty="0"/>
              <a:t> </a:t>
            </a:r>
            <a:r>
              <a:rPr lang="pl-PL" dirty="0" err="1"/>
              <a:t>Suites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CC518-CC8D-40CB-911A-E8580ACF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39" y="2885845"/>
            <a:ext cx="8984721" cy="20132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B77DD-AA9D-4CEA-BB98-D59A59A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1B4B-10EF-4F81-9A5E-C77EE2A68C2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482DF-48C9-4F70-BA3D-428B9DC4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02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E553-C872-4063-BD36-017B5E33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Infrastruktura Klucza Publicznego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E627-39A3-4129-9598-2160FFDF4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F62B-D8CF-469C-B0E2-F169E190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61A4-0F38-4497-A1A9-6CF84BCE99C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AF6C2-15E1-4847-9CF0-026EB441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545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843D0-EFFA-420E-A2FE-40B16179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PKI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29517-B2EB-4246-829B-2121203E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Głównym celem Infrastruktury Klucza Publicznego (ang. </a:t>
            </a:r>
            <a:r>
              <a:rPr lang="pl-PL" i="1" dirty="0"/>
              <a:t>Public </a:t>
            </a:r>
            <a:r>
              <a:rPr lang="pl-PL" i="1" dirty="0" err="1"/>
              <a:t>Key</a:t>
            </a:r>
            <a:r>
              <a:rPr lang="pl-PL" i="1" dirty="0"/>
              <a:t> </a:t>
            </a:r>
            <a:r>
              <a:rPr lang="pl-PL" i="1" dirty="0" err="1"/>
              <a:t>Infrastructure</a:t>
            </a:r>
            <a:r>
              <a:rPr lang="pl-PL" dirty="0"/>
              <a:t> [PKI]) jest zabezpieczenie komunikacji pomiędzy podmiotami, które nie mają ustalonego sposobu zabezpieczania komunikacji. </a:t>
            </a:r>
          </a:p>
          <a:p>
            <a:pPr marL="0" indent="0">
              <a:buNone/>
            </a:pPr>
            <a:r>
              <a:rPr lang="pl-PL" dirty="0"/>
              <a:t>Model ten opiera się na zaufanych stronach trzecich – organizacjach certyfikacji (ang. </a:t>
            </a:r>
            <a:r>
              <a:rPr lang="pl-PL" i="1" dirty="0" err="1"/>
              <a:t>certification</a:t>
            </a:r>
            <a:r>
              <a:rPr lang="pl-PL" i="1" dirty="0"/>
              <a:t> </a:t>
            </a:r>
            <a:r>
              <a:rPr lang="pl-PL" i="1" dirty="0" err="1"/>
              <a:t>authorities</a:t>
            </a:r>
            <a:r>
              <a:rPr lang="pl-PL" dirty="0"/>
              <a:t>), które dostarczają bezsprzecznie zaufanych certyfikatów. 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8D3987-5133-4B2F-AFE7-15A67665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7CF1-A4EC-4FF7-9F23-CC2481EB1D73}" type="datetime1">
              <a:rPr lang="pl-PL" smtClean="0"/>
              <a:t>21.04.2018</a:t>
            </a:fld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1999-C9AE-4B89-ABCC-27E69C9D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160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1972-CEEE-4080-BAE0-274955B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PKI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2040C-B214-485F-8E25-CA468762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03" t="-1714" r="403" b="8527"/>
          <a:stretch/>
        </p:blipFill>
        <p:spPr>
          <a:xfrm>
            <a:off x="1641880" y="706687"/>
            <a:ext cx="9932499" cy="55408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AE30-3024-4840-8787-B24857D4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54FF-7997-4453-8C85-B8A1EF60E5E2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BD7A-1D87-4C9A-AD01-2AD775CF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14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289-0027-43E3-9D82-7F6108DF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X.509</a:t>
            </a:r>
          </a:p>
        </p:txBody>
      </p:sp>
      <p:pic>
        <p:nvPicPr>
          <p:cNvPr id="1026" name="Picture 2" descr="Znalezione obrazy dla zapytania x.509">
            <a:extLst>
              <a:ext uri="{FF2B5EF4-FFF2-40B4-BE49-F238E27FC236}">
                <a16:creationId xmlns:a16="http://schemas.microsoft.com/office/drawing/2014/main" id="{4EA49082-7B02-4BD1-8448-712D8A7A3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93" y="1281613"/>
            <a:ext cx="8751566" cy="54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0CCD-3B00-413F-A0B7-6DEFE132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1FB5-6663-4D5E-BEA8-E3A86BC3568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D6670-4A76-4B6D-A633-16640FA3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1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8526-4C95-4398-9A93-0486CD7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OSI/ISO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C00D-E1AD-4E9B-8891-CEA72608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DBED2-7CF1-431E-B498-053D652C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82" y="1941937"/>
            <a:ext cx="10379618" cy="34887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D2D6B6-CC81-48F4-9051-584BC943071B}"/>
              </a:ext>
            </a:extLst>
          </p:cNvPr>
          <p:cNvSpPr/>
          <p:nvPr/>
        </p:nvSpPr>
        <p:spPr>
          <a:xfrm>
            <a:off x="974182" y="4650058"/>
            <a:ext cx="2583057" cy="6467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8A0C2-49C6-4376-BFE2-61F21D719F60}"/>
              </a:ext>
            </a:extLst>
          </p:cNvPr>
          <p:cNvSpPr/>
          <p:nvPr/>
        </p:nvSpPr>
        <p:spPr>
          <a:xfrm>
            <a:off x="974180" y="4204995"/>
            <a:ext cx="2583059" cy="401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4B6D6C-F4A3-453A-9D02-499B24B99A41}"/>
              </a:ext>
            </a:extLst>
          </p:cNvPr>
          <p:cNvSpPr/>
          <p:nvPr/>
        </p:nvSpPr>
        <p:spPr>
          <a:xfrm>
            <a:off x="974181" y="3759932"/>
            <a:ext cx="2583058" cy="4014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518913-1C53-4348-8154-9F33C5C1A362}"/>
              </a:ext>
            </a:extLst>
          </p:cNvPr>
          <p:cNvSpPr/>
          <p:nvPr/>
        </p:nvSpPr>
        <p:spPr>
          <a:xfrm>
            <a:off x="974181" y="2674487"/>
            <a:ext cx="2583058" cy="1041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92A7A2A-0B48-4E8C-A4AC-144A445D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2EB4-BA83-4BF3-9629-891275942ED4}" type="datetime1">
              <a:rPr lang="pl-PL" smtClean="0"/>
              <a:t>21.04.2018</a:t>
            </a:fld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2A0AA1-A088-43B1-BC1C-A68C3BC5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613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F083-F763-423E-9F4D-3567998C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Certyfikat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0BA0-6AE8-43CC-87B0-FFD43E37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Jest to cyfrowy dokument, który posiada klucz publiczny, informacje odnoszące się dla kogo dany certyfikat został wystawiony wraz z cyfrowym podpisem. </a:t>
            </a:r>
          </a:p>
          <a:p>
            <a:pPr marL="0" indent="0">
              <a:buNone/>
            </a:pPr>
            <a:r>
              <a:rPr lang="pl-PL" dirty="0"/>
              <a:t>Pola certyfikatu cyfrowego:</a:t>
            </a:r>
          </a:p>
          <a:p>
            <a:pPr>
              <a:buFontTx/>
              <a:buChar char="-"/>
            </a:pPr>
            <a:r>
              <a:rPr lang="pl-PL" dirty="0"/>
              <a:t>Wersja</a:t>
            </a:r>
          </a:p>
          <a:p>
            <a:pPr>
              <a:buFontTx/>
              <a:buChar char="-"/>
            </a:pPr>
            <a:r>
              <a:rPr lang="pl-PL" dirty="0"/>
              <a:t>Numer seryjny</a:t>
            </a:r>
          </a:p>
          <a:p>
            <a:pPr>
              <a:buFontTx/>
              <a:buChar char="-"/>
            </a:pPr>
            <a:r>
              <a:rPr lang="pl-PL" dirty="0"/>
              <a:t>Algorytm podpisu</a:t>
            </a:r>
          </a:p>
          <a:p>
            <a:pPr>
              <a:buFontTx/>
              <a:buChar char="-"/>
            </a:pPr>
            <a:r>
              <a:rPr lang="pl-PL" dirty="0"/>
              <a:t>Wystawca</a:t>
            </a:r>
          </a:p>
          <a:p>
            <a:pPr>
              <a:buFontTx/>
              <a:buChar char="-"/>
            </a:pPr>
            <a:r>
              <a:rPr lang="pl-PL" dirty="0"/>
              <a:t>Ważność</a:t>
            </a:r>
          </a:p>
          <a:p>
            <a:pPr>
              <a:buFontTx/>
              <a:buChar char="-"/>
            </a:pPr>
            <a:r>
              <a:rPr lang="pl-PL" dirty="0"/>
              <a:t>Podmiot</a:t>
            </a:r>
          </a:p>
          <a:p>
            <a:pPr>
              <a:buFontTx/>
              <a:buChar char="-"/>
            </a:pPr>
            <a:r>
              <a:rPr lang="pl-PL" dirty="0"/>
              <a:t>Klucz publiczny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E66-B868-4F7D-9783-B06C3118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9B1-5AB1-4378-976E-8E80D5DA8CC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32B8-717A-41C2-AA0E-0CF788A3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67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E5F8-08AB-4D83-9137-11228A82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Rozszerzenia certyfikatu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5CAA-959E-48E6-ACE0-A6F537DB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Rozszerzenia zostały wprowadzone w wersji v3.  Każde z pół rozszerzeń zawierają unikalny identyfikator obiektu (ang. </a:t>
            </a:r>
            <a:r>
              <a:rPr lang="pl-PL" dirty="0" err="1"/>
              <a:t>Unique</a:t>
            </a:r>
            <a:r>
              <a:rPr lang="pl-PL" dirty="0"/>
              <a:t> Object </a:t>
            </a:r>
            <a:r>
              <a:rPr lang="pl-PL" dirty="0" err="1"/>
              <a:t>Identifer</a:t>
            </a:r>
            <a:r>
              <a:rPr lang="pl-PL" dirty="0"/>
              <a:t> – OID), oznaczenie krytyczności oraz wartość. </a:t>
            </a:r>
          </a:p>
          <a:p>
            <a:pPr marL="0" indent="0">
              <a:buNone/>
            </a:pPr>
            <a:r>
              <a:rPr lang="pl-PL" dirty="0"/>
              <a:t>Przykłady rozszerzeń: </a:t>
            </a:r>
          </a:p>
          <a:p>
            <a:pPr>
              <a:buFontTx/>
              <a:buChar char="-"/>
            </a:pPr>
            <a:r>
              <a:rPr lang="pl-PL" dirty="0"/>
              <a:t>SAN (ang. </a:t>
            </a:r>
            <a:r>
              <a:rPr lang="pl-PL" dirty="0" err="1"/>
              <a:t>Subject</a:t>
            </a:r>
            <a:r>
              <a:rPr lang="pl-PL" dirty="0"/>
              <a:t> </a:t>
            </a:r>
            <a:r>
              <a:rPr lang="pl-PL" dirty="0" err="1"/>
              <a:t>Alternative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 </a:t>
            </a:r>
          </a:p>
          <a:p>
            <a:pPr>
              <a:buFontTx/>
              <a:buChar char="-"/>
            </a:pPr>
            <a:r>
              <a:rPr lang="pl-PL" dirty="0"/>
              <a:t>Przeznaczenie Klucza (ang.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- Identyfikator Klucza Wystawcy (ang. Authority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Identifier</a:t>
            </a:r>
            <a:r>
              <a:rPr lang="pl-P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CDC0-B837-4C14-AA37-9A40E453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5FEA-5F74-43E2-B632-912C94ACA2E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D8E6-472E-4081-B454-92FC714F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5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A91F-A3F5-48C0-89B9-1AECA2D4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 certyfikatów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867-24F7-4F4B-B980-953899DB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większości przypadków, pojedynczy certyfikat nie jest wystarczający do prawidłowej walidacji. W praktyce serwer musi dostarczyć łańcuch certyfikatów, który prowadzi do certyfikatu najwyższego poziomu.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E0648-54B5-4578-AB46-DDF3AE72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32" y="3131761"/>
            <a:ext cx="7631227" cy="372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B92E-54C3-449B-A0A6-58E803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885-CBE2-41BD-BDBC-300C0B8D44E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0BC8-F480-455C-BA5A-C3927CC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350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thales cipher">
            <a:extLst>
              <a:ext uri="{FF2B5EF4-FFF2-40B4-BE49-F238E27FC236}">
                <a16:creationId xmlns:a16="http://schemas.microsoft.com/office/drawing/2014/main" id="{153473AE-70AB-4B1D-A952-96B0C74C8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27" y="492573"/>
            <a:ext cx="5895534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6490B-36FC-45C1-A50B-EDD82016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HMS – Hardware Security Module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1F73-EDA1-4A4D-8DE6-32C30B3D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790E-FB1D-43D2-9231-D2BA162A6D9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0769A-8F33-43BC-B726-4D2056E5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236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56CD1-E32B-4A59-8A67-BB29127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OpenSSL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9CF1C-D556-47EB-947A-88EE8C78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62C5C9-14C2-40CB-861C-EED4F82D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2957-D572-4002-80DB-F04382B74D9E}" type="datetime1">
              <a:rPr lang="pl-PL" smtClean="0"/>
              <a:t>21.04.2018</a:t>
            </a:fld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9C6D-45BC-40FB-A06B-D38FD0E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0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68E-20EE-49BB-9111-B99CEE03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Kryptografia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5AD4-7488-4E7B-9C36-53FDD05E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Kryptografia jest nauką o utajnianiu informacji, jest jedną z gałęzi Kryptologii, zaraz obok </a:t>
            </a:r>
            <a:r>
              <a:rPr lang="pl-PL" dirty="0" err="1"/>
              <a:t>Kryptoanalizy</a:t>
            </a:r>
            <a:r>
              <a:rPr lang="pl-PL" dirty="0"/>
              <a:t> czyli nauki o przełamywaniu zabezpieczeń.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Kiedy kryptografia jest poprawnie zaimplementowana musi ona spełniać:</a:t>
            </a:r>
          </a:p>
          <a:p>
            <a:pPr>
              <a:buFontTx/>
              <a:buChar char="-"/>
            </a:pPr>
            <a:r>
              <a:rPr lang="pl-PL" dirty="0"/>
              <a:t>Poufność – utrzymanie sekretu</a:t>
            </a:r>
          </a:p>
          <a:p>
            <a:pPr>
              <a:buFontTx/>
              <a:buChar char="-"/>
            </a:pPr>
            <a:r>
              <a:rPr lang="pl-PL" dirty="0"/>
              <a:t>Prawdziwość – potwierdzenie tożsamości</a:t>
            </a:r>
          </a:p>
          <a:p>
            <a:pPr>
              <a:buFontTx/>
              <a:buChar char="-"/>
            </a:pPr>
            <a:r>
              <a:rPr lang="pl-PL" dirty="0"/>
              <a:t>Integralność – bezpieczny transport</a:t>
            </a:r>
          </a:p>
          <a:p>
            <a:pPr>
              <a:buFontTx/>
              <a:buChar char="-"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92DD-D59A-4005-A9BD-ABE0E560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3636-A636-406C-9EF0-A0B229E55AE3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98C5-1621-49D9-87AA-56938385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0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CA37-5987-4693-97A0-02B4A707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15C4-C545-4CC5-8F18-7736807A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Strumieniowe (ang.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ciphers</a:t>
            </a:r>
            <a:r>
              <a:rPr lang="pl-PL" dirty="0"/>
              <a:t>)</a:t>
            </a:r>
          </a:p>
          <a:p>
            <a:r>
              <a:rPr lang="pl-PL" dirty="0"/>
              <a:t>blokowe (ang.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ciphers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wypełnianie (ang.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FE9E-5565-4320-A717-AC2E6585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31" y="4412282"/>
            <a:ext cx="7704215" cy="11334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22BF9-1C8B-40DA-95E5-C4F4BBFE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EB61-2703-492B-9C96-757ECF2D5EA2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A893-AE31-4797-8E3F-E633874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30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BD5A-4720-497E-8100-14C8F59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skrótu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8FF8-6584-4C4D-A688-C342B3E6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Funkcja ta przyporządkowuje dowolnie dużej liczbie, krótką oraz zawsze posiadająca stały rozmiar, niespecyficzną, quasi-losową wartość. </a:t>
            </a:r>
          </a:p>
          <a:p>
            <a:pPr marL="0" indent="0">
              <a:buNone/>
            </a:pPr>
            <a:r>
              <a:rPr lang="pl-PL" dirty="0"/>
              <a:t>Przykłady:</a:t>
            </a:r>
          </a:p>
          <a:p>
            <a:pPr>
              <a:buFontTx/>
              <a:buChar char="-"/>
            </a:pPr>
            <a:r>
              <a:rPr lang="pl-PL" dirty="0"/>
              <a:t>MD5</a:t>
            </a:r>
          </a:p>
          <a:p>
            <a:pPr>
              <a:buFontTx/>
              <a:buChar char="-"/>
            </a:pPr>
            <a:r>
              <a:rPr lang="pl-PL" dirty="0"/>
              <a:t>SHA1</a:t>
            </a:r>
          </a:p>
          <a:p>
            <a:pPr>
              <a:buFontTx/>
              <a:buChar char="-"/>
            </a:pPr>
            <a:r>
              <a:rPr lang="pl-PL" dirty="0"/>
              <a:t>SHA256</a:t>
            </a:r>
          </a:p>
          <a:p>
            <a:pPr>
              <a:buFontTx/>
              <a:buChar char="-"/>
            </a:pPr>
            <a:r>
              <a:rPr lang="pl-PL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6D81-F053-41BC-9586-78ED569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06A-4D41-46B3-A2E5-E20855312A6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F37C-B7A7-4C73-89B5-97CF65E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3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9C379-AD0B-4075-A2F3-13CF69F4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530731"/>
            <a:ext cx="10929788" cy="3415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BACE8-6661-4074-AF48-72473070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Kryptografia symetryczna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ACD53-5215-4397-B625-18CF3C76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5AC8-79F2-47D5-8724-48594C041C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605B-E27A-4D0E-81D5-D19FCA6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00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7C64-800A-4D6F-BF44-16F2645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Kryptografia symetryczna - wady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ED8D-A522-4286-944E-4EA0EEDD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Członkowie tej samej grupy muszę dzielić ten sam klucz. Im więcej osób, tym większe prawdopodobieństwo „wypłynięcia” klucza. </a:t>
            </a:r>
          </a:p>
          <a:p>
            <a:r>
              <a:rPr lang="pl-PL" dirty="0"/>
              <a:t>Aby zwiększyć bezpieczeństwo, klucz może być współdzielony pomiędzy </a:t>
            </a:r>
            <a:r>
              <a:rPr lang="pl-PL" b="1" dirty="0"/>
              <a:t>tylko</a:t>
            </a:r>
            <a:r>
              <a:rPr lang="pl-PL" dirty="0"/>
              <a:t> dwom osobami JEDNAKŻE 3 osoby będą potrzebowały 3 klucze, 10 – 45 kluczy, 1000 – 499 500!</a:t>
            </a:r>
          </a:p>
          <a:p>
            <a:r>
              <a:rPr lang="pl-PL" dirty="0"/>
              <a:t>Kryptografia symetryczna nie może być stosowana do zabezpieczania dużych i wrażliwych danych. Wyciek jednego klucza naraża wszystkie dane na utratę.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0671-D6D1-4616-B656-E5BD52D7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9A3D-623A-4B23-A33B-D78BC9A8537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36CEA-04DF-44AE-9548-C083686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8E-E641-42EB-A638-1D0C6994684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27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3087</Words>
  <Application>Microsoft Office PowerPoint</Application>
  <PresentationFormat>Widescreen</PresentationFormat>
  <Paragraphs>392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Lucida Console</vt:lpstr>
      <vt:lpstr>Wingdings</vt:lpstr>
      <vt:lpstr>Office Theme</vt:lpstr>
      <vt:lpstr>SSL, TLS, Kryptografia, PKI</vt:lpstr>
      <vt:lpstr>Szyfrowanie, TLS</vt:lpstr>
      <vt:lpstr>Transport Layer Security</vt:lpstr>
      <vt:lpstr>Model OSI/ISO</vt:lpstr>
      <vt:lpstr>Kryptografia </vt:lpstr>
      <vt:lpstr>Szyfry</vt:lpstr>
      <vt:lpstr>Funkcja skrótu</vt:lpstr>
      <vt:lpstr>Kryptografia symetryczna</vt:lpstr>
      <vt:lpstr>Kryptografia symetryczna - wady</vt:lpstr>
      <vt:lpstr>Kryptografia asymetryczna</vt:lpstr>
      <vt:lpstr>Kryptografia asymetryczna</vt:lpstr>
      <vt:lpstr>Kryptografia asymetryczna - wady</vt:lpstr>
      <vt:lpstr>Podpis cyfrowy</vt:lpstr>
      <vt:lpstr>Podpis cyfrowy</vt:lpstr>
      <vt:lpstr>TLS</vt:lpstr>
      <vt:lpstr>TLS – pole rekordu</vt:lpstr>
      <vt:lpstr>TLS - handshake</vt:lpstr>
      <vt:lpstr>Full handshake </vt:lpstr>
      <vt:lpstr>Full handshake cd.</vt:lpstr>
      <vt:lpstr>ClientHello</vt:lpstr>
      <vt:lpstr>ClientHello</vt:lpstr>
      <vt:lpstr>ServerHello</vt:lpstr>
      <vt:lpstr>Certificate</vt:lpstr>
      <vt:lpstr>ChangeCipherSpec oraz Finished</vt:lpstr>
      <vt:lpstr>Wznawianie sesji</vt:lpstr>
      <vt:lpstr>Wymiana kluczy</vt:lpstr>
      <vt:lpstr>Wymiana kluczy</vt:lpstr>
      <vt:lpstr>RSA Key Exchange</vt:lpstr>
      <vt:lpstr>Diffie-Hellman</vt:lpstr>
      <vt:lpstr>Diffie-Hellman</vt:lpstr>
      <vt:lpstr>Eliptic Curve Diffie-Hellman</vt:lpstr>
      <vt:lpstr>Szyfrowanie</vt:lpstr>
      <vt:lpstr>Szyfrowanie strumieniowe</vt:lpstr>
      <vt:lpstr>Szyfrowanie blokowe</vt:lpstr>
      <vt:lpstr>Cipher Suites</vt:lpstr>
      <vt:lpstr>Infrastruktura Klucza Publicznego</vt:lpstr>
      <vt:lpstr>PKI</vt:lpstr>
      <vt:lpstr>PKI</vt:lpstr>
      <vt:lpstr>X.509</vt:lpstr>
      <vt:lpstr>Certyfikat</vt:lpstr>
      <vt:lpstr>Rozszerzenia certyfikatu</vt:lpstr>
      <vt:lpstr>Łańcuch certyfikatów </vt:lpstr>
      <vt:lpstr>HMS – Hardware Security Module</vt:lpstr>
      <vt:lpstr>OpenSSL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SSL, TLS, Kryptografia</dc:title>
  <dc:creator>Michał Gruszczyński</dc:creator>
  <cp:lastModifiedBy>Michał Gruszczyński</cp:lastModifiedBy>
  <cp:revision>35</cp:revision>
  <dcterms:created xsi:type="dcterms:W3CDTF">2018-04-15T20:22:05Z</dcterms:created>
  <dcterms:modified xsi:type="dcterms:W3CDTF">2018-04-21T13:17:05Z</dcterms:modified>
</cp:coreProperties>
</file>