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7" r:id="rId2"/>
    <p:sldId id="592" r:id="rId3"/>
    <p:sldId id="320" r:id="rId4"/>
    <p:sldId id="585" r:id="rId5"/>
    <p:sldId id="586" r:id="rId6"/>
    <p:sldId id="588" r:id="rId7"/>
    <p:sldId id="587" r:id="rId8"/>
    <p:sldId id="593" r:id="rId9"/>
    <p:sldId id="589" r:id="rId10"/>
    <p:sldId id="590" r:id="rId11"/>
    <p:sldId id="591" r:id="rId12"/>
    <p:sldId id="584" r:id="rId13"/>
  </p:sldIdLst>
  <p:sldSz cx="9144000" cy="6858000" type="screen4x3"/>
  <p:notesSz cx="6881813" cy="10002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C358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6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AC0626"/>
    <a:srgbClr val="0C3580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1" autoAdjust="0"/>
    <p:restoredTop sz="71895" autoAdjust="0"/>
  </p:normalViewPr>
  <p:slideViewPr>
    <p:cSldViewPr>
      <p:cViewPr>
        <p:scale>
          <a:sx n="80" d="100"/>
          <a:sy n="80" d="100"/>
        </p:scale>
        <p:origin x="1728" y="-514"/>
      </p:cViewPr>
      <p:guideLst>
        <p:guide orient="horz" pos="2341"/>
        <p:guide pos="269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100" d="100"/>
          <a:sy n="100" d="100"/>
        </p:scale>
        <p:origin x="2390" y="-485"/>
      </p:cViewPr>
      <p:guideLst>
        <p:guide orient="horz" pos="315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42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2775"/>
            <a:ext cx="29829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42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02775"/>
            <a:ext cx="29813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37E04C-3DCF-4577-80B9-8B0D7E2E9D3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17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166688"/>
            <a:ext cx="5000625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4084638"/>
            <a:ext cx="6881813" cy="59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025076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Confusion</a:t>
            </a:r>
            <a:r>
              <a:rPr lang="pl-PL" dirty="0"/>
              <a:t> matrix, Macierz błędów klasyfikacji, Macierz pomyłek.</a:t>
            </a:r>
          </a:p>
          <a:p>
            <a:endParaRPr lang="pl-PL" dirty="0"/>
          </a:p>
          <a:p>
            <a:r>
              <a:rPr lang="pl-PL" dirty="0"/>
              <a:t>Macierz prezentuje wyniki badanego klasyfikatora, określa ona ile przypadków i do jakich klas zostało</a:t>
            </a:r>
          </a:p>
          <a:p>
            <a:r>
              <a:rPr lang="pl-PL" dirty="0"/>
              <a:t>przydzielonych. Na jej podstawie możemy oszacować poprawność badanego klasyfikatora.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Aby utworzyć krzywą ROC na jednej osi odkładamy wartość </a:t>
            </a:r>
            <a:r>
              <a:rPr lang="pl-PL" dirty="0" err="1"/>
              <a:t>Recall</a:t>
            </a:r>
            <a:r>
              <a:rPr lang="pl-PL" dirty="0"/>
              <a:t> (</a:t>
            </a:r>
            <a:r>
              <a:rPr lang="pl-PL" dirty="0" err="1"/>
              <a:t>sensitivity</a:t>
            </a:r>
            <a:r>
              <a:rPr lang="pl-PL" dirty="0"/>
              <a:t>, TPR, czułość), a na drugiej wartość (1-Specyficzność)=FPR</a:t>
            </a:r>
          </a:p>
          <a:p>
            <a:pPr>
              <a:buNone/>
            </a:pPr>
            <a:r>
              <a:rPr lang="en-US" dirty="0" err="1"/>
              <a:t>Oś</a:t>
            </a:r>
            <a:r>
              <a:rPr lang="en-US" dirty="0"/>
              <a:t> Y: </a:t>
            </a:r>
            <a:r>
              <a:rPr lang="en-US" b="1" dirty="0"/>
              <a:t>Recall / Sensitivity / True Positive Rate</a:t>
            </a:r>
            <a:endParaRPr lang="en-US" dirty="0"/>
          </a:p>
          <a:p>
            <a:r>
              <a:rPr lang="en-US" dirty="0" err="1"/>
              <a:t>Oś</a:t>
            </a:r>
            <a:r>
              <a:rPr lang="en-US" dirty="0"/>
              <a:t> X: </a:t>
            </a:r>
            <a:r>
              <a:rPr lang="pl-PL" b="1" dirty="0"/>
              <a:t>Fall-out / </a:t>
            </a:r>
            <a:r>
              <a:rPr lang="en-US" b="1" dirty="0"/>
              <a:t>False Positive Rate (FPR) = 1 - Specificity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Fall-out (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, FPR) określa, jaki odsetek rzeczywistych przypadków negatywnych został błędnie sklasyfikowany jako pozytywny.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Niski FPR oznacza mało fałszywych alarmów = model rzadko błędnie oznacza zdrowych jako chorych.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Wysoka czułość = wysoka skuteczność wykrywania rzeczywistych pozytywów (np. model prawidłowo rozpoznaje pacjentów chorych).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Aby utworzyć krzywą ROC na jednej osi odkładamy wartość </a:t>
            </a:r>
            <a:r>
              <a:rPr lang="pl-PL" dirty="0" err="1"/>
              <a:t>Recall</a:t>
            </a:r>
            <a:r>
              <a:rPr lang="pl-PL" dirty="0"/>
              <a:t> (</a:t>
            </a:r>
            <a:r>
              <a:rPr lang="pl-PL" dirty="0" err="1"/>
              <a:t>sensitivity</a:t>
            </a:r>
            <a:r>
              <a:rPr lang="pl-PL" dirty="0"/>
              <a:t>, TPR, czułość), a na drugiej wartość (1-Specyficzność)=FPR</a:t>
            </a:r>
          </a:p>
          <a:p>
            <a:pPr>
              <a:buNone/>
            </a:pPr>
            <a:r>
              <a:rPr lang="en-US" dirty="0" err="1"/>
              <a:t>Oś</a:t>
            </a:r>
            <a:r>
              <a:rPr lang="en-US" dirty="0"/>
              <a:t> Y: </a:t>
            </a:r>
            <a:r>
              <a:rPr lang="en-US" b="1" dirty="0"/>
              <a:t>Recall / Sensitivity / True Positive Rate</a:t>
            </a:r>
            <a:endParaRPr lang="en-US" dirty="0"/>
          </a:p>
          <a:p>
            <a:r>
              <a:rPr lang="en-US" dirty="0" err="1"/>
              <a:t>Oś</a:t>
            </a:r>
            <a:r>
              <a:rPr lang="en-US" dirty="0"/>
              <a:t> X: </a:t>
            </a:r>
            <a:r>
              <a:rPr lang="pl-PL" b="1" dirty="0"/>
              <a:t>Fall-out / </a:t>
            </a:r>
            <a:r>
              <a:rPr lang="en-US" b="1" dirty="0"/>
              <a:t>False Positive Rate (FPR) = 1 - Specificity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Wysoka czułość = wysoka skuteczność wykrywania rzeczywistych pozytywów (np. model prawidłowo rozpoznaje pacjentów chorych).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Niski FPR oznacza mało fałszywych alarmów = model rzadko błędnie oznacza zdrowych jako chorych.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r>
              <a:rPr lang="pl-PL" dirty="0"/>
              <a:t>Każdy punkt na krzywej ROC ma współrzędne (FPR , </a:t>
            </a:r>
            <a:r>
              <a:rPr lang="pl-PL" dirty="0" err="1"/>
              <a:t>Recall</a:t>
            </a:r>
            <a:r>
              <a:rPr lang="pl-PL" dirty="0"/>
              <a:t>). </a:t>
            </a:r>
          </a:p>
          <a:p>
            <a:pPr>
              <a:defRPr/>
            </a:pPr>
            <a:endParaRPr lang="pl-PL" dirty="0"/>
          </a:p>
          <a:p>
            <a:pPr>
              <a:buNone/>
            </a:pPr>
            <a:r>
              <a:rPr lang="pl-PL" b="1" dirty="0"/>
              <a:t>Krzywe ROC opisują zachowanie modelu klasyfikacyjnego przy różnych wartościach progu decyzyjnego</a:t>
            </a:r>
            <a:r>
              <a:rPr lang="pl-PL" dirty="0"/>
              <a:t> (ang. </a:t>
            </a:r>
            <a:r>
              <a:rPr lang="pl-PL" dirty="0" err="1"/>
              <a:t>classification</a:t>
            </a:r>
            <a:r>
              <a:rPr lang="pl-PL" dirty="0"/>
              <a:t> </a:t>
            </a:r>
            <a:r>
              <a:rPr lang="pl-PL" dirty="0" err="1"/>
              <a:t>threshold</a:t>
            </a:r>
            <a:r>
              <a:rPr lang="pl-PL" dirty="0"/>
              <a:t>).</a:t>
            </a:r>
            <a:br>
              <a:rPr lang="pl-PL" dirty="0"/>
            </a:br>
            <a:r>
              <a:rPr lang="pl-PL" dirty="0"/>
              <a:t>Zmieniając próg, zmieniamy kompromis między czułością a specyficznością, co prowadzi do różnych punktów na krzywej.</a:t>
            </a:r>
          </a:p>
          <a:p>
            <a:pPr>
              <a:buNone/>
            </a:pPr>
            <a:r>
              <a:rPr lang="pl-PL" b="1" dirty="0"/>
              <a:t>Pole pod krzywą ROC (AUC – </a:t>
            </a:r>
            <a:r>
              <a:rPr lang="pl-PL" b="1" dirty="0" err="1"/>
              <a:t>Area</a:t>
            </a:r>
            <a:r>
              <a:rPr lang="pl-PL" b="1" dirty="0"/>
              <a:t> Under </a:t>
            </a:r>
            <a:r>
              <a:rPr lang="pl-PL" b="1" dirty="0" err="1"/>
              <a:t>Curve</a:t>
            </a:r>
            <a:r>
              <a:rPr lang="pl-PL" b="1" dirty="0"/>
              <a:t>)</a:t>
            </a:r>
            <a:r>
              <a:rPr lang="pl-PL" dirty="0"/>
              <a:t> jest miarą ogólnej zdolności modelu do rozróżniania klas: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AUC = 0.5</a:t>
            </a:r>
            <a:r>
              <a:rPr lang="pl-PL" dirty="0"/>
              <a:t> oznacza </a:t>
            </a:r>
            <a:r>
              <a:rPr lang="pl-PL" b="1" dirty="0"/>
              <a:t>model losowy</a:t>
            </a:r>
            <a:r>
              <a:rPr lang="pl-PL" dirty="0"/>
              <a:t> (brak zdolności rozróżniania klas),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AUC = 1</a:t>
            </a:r>
            <a:r>
              <a:rPr lang="pl-PL" dirty="0"/>
              <a:t> oznacza </a:t>
            </a:r>
            <a:r>
              <a:rPr lang="pl-PL" b="1" dirty="0"/>
              <a:t>model idealny</a:t>
            </a:r>
            <a:r>
              <a:rPr lang="pl-PL" dirty="0"/>
              <a:t> (perfekcyjne rozróżnianie klas).</a:t>
            </a:r>
          </a:p>
          <a:p>
            <a:pPr>
              <a:defRPr/>
            </a:pPr>
            <a:endParaRPr lang="pl-P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E75D-78EE-627D-92A5-E34721156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DCAB9E13-9646-0669-8788-65FD2A374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43B3E89A-AC82-A9FD-D326-26F66868A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Confusion</a:t>
            </a:r>
            <a:r>
              <a:rPr lang="pl-PL" dirty="0"/>
              <a:t> matrix, Macierz błędów klasyfikacji, Macierz pomyłek.</a:t>
            </a:r>
          </a:p>
          <a:p>
            <a:endParaRPr lang="pl-PL" dirty="0"/>
          </a:p>
          <a:p>
            <a:r>
              <a:rPr lang="pl-PL" dirty="0"/>
              <a:t>Macierz prezentuje wyniki badanego klasyfikatora, określa ona ile przypadków i do jakich klas zostało</a:t>
            </a:r>
          </a:p>
          <a:p>
            <a:r>
              <a:rPr lang="pl-PL" dirty="0"/>
              <a:t>przydzielonych. Na jej podstawie możemy oszacować poprawność badanego klasyfikatora.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713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Dokładność klasyfikacji jest punktem wyjścia oceny modelu:</a:t>
            </a:r>
          </a:p>
          <a:p>
            <a:r>
              <a:rPr lang="pl-PL" dirty="0"/>
              <a:t>ACC = (True </a:t>
            </a:r>
            <a:r>
              <a:rPr lang="pl-PL" dirty="0" err="1"/>
              <a:t>Positive</a:t>
            </a:r>
            <a:r>
              <a:rPr lang="pl-PL" dirty="0"/>
              <a:t> + True </a:t>
            </a:r>
            <a:r>
              <a:rPr lang="pl-PL" dirty="0" err="1"/>
              <a:t>Negative</a:t>
            </a:r>
            <a:r>
              <a:rPr lang="pl-PL" dirty="0"/>
              <a:t>)/(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observations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Jest to liczba poprawnych przewidywań podzielona przez całkowitą liczbę wykonanych przewidywań (pomnożona przez 100, aby zmienić ją w procent).</a:t>
            </a:r>
          </a:p>
          <a:p>
            <a:endParaRPr lang="pl-PL" dirty="0"/>
          </a:p>
          <a:p>
            <a:r>
              <a:rPr lang="pl-PL" dirty="0"/>
              <a:t>Występują jednak problemy: dokładność zakłada równe wagi dla obu rodzaju błędów. </a:t>
            </a:r>
          </a:p>
          <a:p>
            <a:r>
              <a:rPr lang="pl-PL" dirty="0"/>
              <a:t>Dokładność 99% może być doskonała, dobra, przeciętna lub kiepska w zależności od problemu. </a:t>
            </a:r>
          </a:p>
          <a:p>
            <a:r>
              <a:rPr lang="pl-PL" dirty="0"/>
              <a:t>Dokładności powinniśmy używać tylko wtedy, gdy w każdej klasie jest taka sama liczba/proporcja obserwacji; wszystkie przewidywania i błędy prognoz są równie ważne.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Precyzja (Precision) – dzielimy całkowitą liczbę poprawnie sklasyfikowanych pozytywnych przypadków przez całkowitą liczbę przewidywanych pozytywnych przypadków.</a:t>
            </a:r>
          </a:p>
          <a:p>
            <a:endParaRPr lang="pl-PL" dirty="0"/>
          </a:p>
          <a:p>
            <a:r>
              <a:rPr lang="pl-PL" dirty="0"/>
              <a:t>Wysoka Precyzja wskazuje, że przypadek oznaczony jako „tak” jest rzeczywiście dodatni (mała liczba FP).</a:t>
            </a:r>
          </a:p>
          <a:p>
            <a:endParaRPr lang="pl-PL" dirty="0"/>
          </a:p>
          <a:p>
            <a:r>
              <a:rPr lang="pl-PL" dirty="0"/>
              <a:t>Precyzja pozytywna: (</a:t>
            </a:r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predictive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, PPV)</a:t>
            </a:r>
          </a:p>
          <a:p>
            <a:r>
              <a:rPr lang="pl-PL" dirty="0"/>
              <a:t>Dla modelu przewidującego chorobę jako „tak” =&gt; Odpowiada na pytanie: Jeśli prognoza modelu jest ”tak”, jakie jest prawdopodobieństwo, że osoba badana jest chora?</a:t>
            </a:r>
          </a:p>
          <a:p>
            <a:endParaRPr lang="pl-P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Czułość / wrażliwość (</a:t>
            </a:r>
            <a:r>
              <a:rPr lang="pl-PL" dirty="0" err="1"/>
              <a:t>Recall</a:t>
            </a:r>
            <a:r>
              <a:rPr lang="pl-PL" dirty="0"/>
              <a:t>, </a:t>
            </a:r>
            <a:r>
              <a:rPr lang="pl-PL" dirty="0" err="1"/>
              <a:t>Sensitivity</a:t>
            </a:r>
            <a:r>
              <a:rPr lang="pl-PL" dirty="0"/>
              <a:t>, True </a:t>
            </a:r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) – stosunek całkowitej liczby poprawnie sklasyfikowanych przypadków pozytywnych do wszystkich rzeczywistych przypadków pozytywnych.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Wysoki </a:t>
            </a:r>
            <a:r>
              <a:rPr lang="pl-PL" dirty="0" err="1"/>
              <a:t>Recall</a:t>
            </a:r>
            <a:r>
              <a:rPr lang="pl-PL" dirty="0"/>
              <a:t> wskazuje, że klasa „tak” jest poprawnie rozpoznana (mała liczba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Dla modelu przewidującego chorobę jako „tak” =&gt; Prawdopodobieństwo, że dla osoby chorej model zaprognozuje „tak” (że jest ona chora).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Specyficzność (</a:t>
            </a:r>
            <a:r>
              <a:rPr lang="pl-PL" dirty="0" err="1"/>
              <a:t>Specificity</a:t>
            </a:r>
            <a:r>
              <a:rPr lang="pl-PL" dirty="0"/>
              <a:t>, True 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) – stosunek całkowitej liczby poprawnie sklasyfikowanych przypadków negatywnych do wszystkich rzeczywistych przypadków negatywnych.</a:t>
            </a:r>
          </a:p>
          <a:p>
            <a:endParaRPr lang="pl-PL" dirty="0"/>
          </a:p>
          <a:p>
            <a:r>
              <a:rPr lang="pl-PL" dirty="0"/>
              <a:t>Wysoka Specyficzność oznacza że klasa „nie” jest poprawnie rozpoznana (mała liczba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Positives</a:t>
            </a:r>
            <a:r>
              <a:rPr lang="pl-PL" dirty="0"/>
              <a:t>).</a:t>
            </a:r>
          </a:p>
          <a:p>
            <a:endParaRPr lang="pl-PL" dirty="0"/>
          </a:p>
          <a:p>
            <a:r>
              <a:rPr lang="pl-PL" dirty="0"/>
              <a:t>Dla modelu przewidującego chorobę jako „tak” =&gt; Prawdopodobieństwo, że dla osoby zdrowej model zaprognozuje „nie” (że nie ma choroby).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Precyzja negatywna: (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predictive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, NPV) - dzielimy całkowitą liczbę poprawnie sklasyfikowanych negatywnych przypadków przez całkowitą liczbę przewidywanych negatywnych przypadków.</a:t>
            </a:r>
          </a:p>
          <a:p>
            <a:endParaRPr lang="pl-PL" dirty="0"/>
          </a:p>
          <a:p>
            <a:r>
              <a:rPr lang="pl-PL" dirty="0"/>
              <a:t>Wysoka Precyzja Negatywna wskazuje, że przypadek oznaczony jako "nie" jest rzeczywiście negatywny (mała liczba FN).</a:t>
            </a:r>
          </a:p>
          <a:p>
            <a:endParaRPr lang="pl-PL" dirty="0"/>
          </a:p>
          <a:p>
            <a:r>
              <a:rPr lang="pl-PL" dirty="0"/>
              <a:t>Dla modelu przewidującego chorobę jako „tak” =&gt; Odpowiada na pytanie: Jeśli prognoza modelu jest „nie”, jakie jest prawdopodobieństwo, że osoba badana jest zdrowa?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23F26-FBB4-690E-509E-15094752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E39DDEAE-EB76-F073-8DDD-39F0E5750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>
            <a:extLst>
              <a:ext uri="{FF2B5EF4-FFF2-40B4-BE49-F238E27FC236}">
                <a16:creationId xmlns:a16="http://schemas.microsoft.com/office/drawing/2014/main" id="{29AFCB75-4424-D820-A2F3-8DCC208E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l-PL" b="1" dirty="0"/>
              <a:t>Precision i NPV</a:t>
            </a:r>
            <a:r>
              <a:rPr lang="pl-PL" dirty="0"/>
              <a:t> dotyczą </a:t>
            </a:r>
            <a:r>
              <a:rPr lang="pl-PL" b="1" dirty="0"/>
              <a:t>jakości przewidywanych etykiet (tak/nie)</a:t>
            </a:r>
            <a:r>
              <a:rPr lang="pl-PL" dirty="0"/>
              <a:t>.</a:t>
            </a:r>
          </a:p>
          <a:p>
            <a:pPr>
              <a:buNone/>
            </a:pPr>
            <a:r>
              <a:rPr lang="pl-PL" b="1" dirty="0" err="1"/>
              <a:t>Recall</a:t>
            </a:r>
            <a:r>
              <a:rPr lang="pl-PL" b="1" dirty="0"/>
              <a:t> i </a:t>
            </a:r>
            <a:r>
              <a:rPr lang="pl-PL" b="1" dirty="0" err="1"/>
              <a:t>Specificity</a:t>
            </a:r>
            <a:r>
              <a:rPr lang="pl-PL" dirty="0"/>
              <a:t> dotyczą </a:t>
            </a:r>
            <a:r>
              <a:rPr lang="pl-PL" b="1" dirty="0"/>
              <a:t>zdolności wykrywania rzeczywistych przypadków (tak/nie)</a:t>
            </a:r>
            <a:r>
              <a:rPr lang="pl-PL" dirty="0"/>
              <a:t>.</a:t>
            </a:r>
          </a:p>
          <a:p>
            <a:pPr>
              <a:buNone/>
            </a:pPr>
            <a:r>
              <a:rPr lang="pl-PL" b="1" dirty="0"/>
              <a:t>F1 </a:t>
            </a:r>
            <a:r>
              <a:rPr lang="pl-PL" b="1" dirty="0" err="1"/>
              <a:t>Score</a:t>
            </a:r>
            <a:r>
              <a:rPr lang="pl-PL" dirty="0"/>
              <a:t> mierzy </a:t>
            </a:r>
            <a:r>
              <a:rPr lang="pl-PL" b="1" dirty="0"/>
              <a:t>równowagę</a:t>
            </a:r>
            <a:r>
              <a:rPr lang="pl-PL" dirty="0"/>
              <a:t> między Precision i </a:t>
            </a:r>
            <a:r>
              <a:rPr lang="pl-PL" dirty="0" err="1"/>
              <a:t>Recall</a:t>
            </a:r>
            <a:r>
              <a:rPr lang="pl-PL" dirty="0"/>
              <a:t>.</a:t>
            </a:r>
          </a:p>
          <a:p>
            <a:pPr>
              <a:buNone/>
            </a:pPr>
            <a:r>
              <a:rPr lang="pl-PL" b="1" dirty="0" err="1"/>
              <a:t>Accuracy</a:t>
            </a:r>
            <a:r>
              <a:rPr lang="pl-PL" dirty="0"/>
              <a:t> mierzy </a:t>
            </a:r>
            <a:r>
              <a:rPr lang="pl-PL" b="1" dirty="0"/>
              <a:t>ogólną trafność</a:t>
            </a:r>
            <a:r>
              <a:rPr lang="pl-PL" dirty="0"/>
              <a:t> wszystkich przewidywań.</a:t>
            </a:r>
          </a:p>
          <a:p>
            <a:r>
              <a:rPr lang="pl-PL" b="1" dirty="0"/>
              <a:t>AUC</a:t>
            </a:r>
            <a:r>
              <a:rPr lang="pl-PL" dirty="0"/>
              <a:t> mierzy </a:t>
            </a:r>
            <a:r>
              <a:rPr lang="pl-PL" b="1" dirty="0"/>
              <a:t>zdolność modelu do rozróżniania klas</a:t>
            </a:r>
            <a:r>
              <a:rPr lang="pl-PL" dirty="0"/>
              <a:t> niezależnie od ustawionego progu.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819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" name="Symbol zastępczy notatek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Współczynnik F (F1 </a:t>
            </a:r>
            <a:r>
              <a:rPr lang="pl-PL" dirty="0" err="1"/>
              <a:t>Score</a:t>
            </a:r>
            <a:r>
              <a:rPr lang="pl-PL" dirty="0"/>
              <a:t>) </a:t>
            </a:r>
          </a:p>
          <a:p>
            <a:r>
              <a:rPr lang="pl-PL" dirty="0"/>
              <a:t>Miara F, która wykorzystuje średnią harmoniczną (precyzji i czułości) zamiast średniej arytmetycznej. Średnia harmoniczna faworyzuje równowagę między dwiema wartościami i karze sytuacje, gdy jedna z nich jest znacznie niższa.</a:t>
            </a:r>
          </a:p>
          <a:p>
            <a:endParaRPr lang="pl-PL" dirty="0"/>
          </a:p>
          <a:p>
            <a:r>
              <a:rPr lang="pl-PL" dirty="0"/>
              <a:t>Ze względu na właściwości średniej harmonicznej, F1 daje równą wagę obu miarom (precyzji i czułości) i dlatego zawsze będzie „bliżej słabszej strony” modelu.</a:t>
            </a:r>
          </a:p>
          <a:p>
            <a:endParaRPr lang="pl-PL" dirty="0"/>
          </a:p>
          <a:p>
            <a:r>
              <a:rPr lang="pl-PL" dirty="0"/>
              <a:t>F1 jest stosowane, gdy ważne jest jednoczesne zminimalizowanie zarówno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Positives</a:t>
            </a:r>
            <a:r>
              <a:rPr lang="pl-PL" dirty="0"/>
              <a:t>, jak i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, czyli osiągnięcie balansu między precyzją a czułością. Dlatego jeśli chcemy stworzyć zrównoważony model klasyfikacji z optymalną równowagą czułości i precyzji, </a:t>
            </a:r>
            <a:r>
              <a:rPr lang="pl-PL" b="1" dirty="0"/>
              <a:t>możemy starać się zmaksymalizować wynik F1.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4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92035"/>
          </a:solidFill>
          <a:ln w="9525">
            <a:solidFill>
              <a:srgbClr val="992035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pic>
        <p:nvPicPr>
          <p:cNvPr id="5" name="Picture 25" descr="WN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2413"/>
            <a:ext cx="53975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l-PL" noProof="0"/>
              <a:t>Kliknij, aby edytować styl wzorca tytułu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pl-PL" noProof="0"/>
              <a:t>Kliknij, aby edytować styl wzorca podtytułu</a:t>
            </a: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B67B885-CDB8-4060-9F36-8708DCFF0E2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61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1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322263"/>
            <a:ext cx="2286000" cy="5697537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0" y="322263"/>
            <a:ext cx="6705600" cy="56975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31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4675" y="322263"/>
            <a:ext cx="8001000" cy="8207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0" y="1752600"/>
            <a:ext cx="9144000" cy="4267200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11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4675" y="322263"/>
            <a:ext cx="8001000" cy="8207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0" y="1752600"/>
            <a:ext cx="4495800" cy="4267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495800" cy="4267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26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4675" y="322263"/>
            <a:ext cx="8001000" cy="8207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0" y="1752600"/>
            <a:ext cx="4495800" cy="4267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495800" cy="20574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495800" cy="20574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31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ytuł, tekst i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4675" y="322263"/>
            <a:ext cx="8001000" cy="8207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0" y="1752600"/>
            <a:ext cx="4495800" cy="4267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obiektu clipart 3"/>
          <p:cNvSpPr>
            <a:spLocks noGrp="1"/>
          </p:cNvSpPr>
          <p:nvPr>
            <p:ph type="clipArt" sz="half" idx="2"/>
          </p:nvPr>
        </p:nvSpPr>
        <p:spPr>
          <a:xfrm>
            <a:off x="4648200" y="1752600"/>
            <a:ext cx="4495800" cy="4267200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08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18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0" y="1752600"/>
            <a:ext cx="4495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495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42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09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43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91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46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69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WNE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03900"/>
            <a:ext cx="3733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22263"/>
            <a:ext cx="800100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752600"/>
            <a:ext cx="914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</a:t>
            </a:r>
          </a:p>
          <a:p>
            <a:pPr lvl="3"/>
            <a:r>
              <a:rPr lang="pl-PL" altLang="pl-PL"/>
              <a:t>m</a:t>
            </a:r>
          </a:p>
        </p:txBody>
      </p:sp>
      <p:sp>
        <p:nvSpPr>
          <p:cNvPr id="1029" name="AutoShape 20"/>
          <p:cNvSpPr>
            <a:spLocks noChangeArrowheads="1"/>
          </p:cNvSpPr>
          <p:nvPr userDrawn="1"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92035"/>
          </a:solidFill>
          <a:ln w="9525">
            <a:solidFill>
              <a:srgbClr val="992035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030" name="Line 21"/>
          <p:cNvSpPr>
            <a:spLocks noChangeShapeType="1"/>
          </p:cNvSpPr>
          <p:nvPr userDrawn="1"/>
        </p:nvSpPr>
        <p:spPr bwMode="auto">
          <a:xfrm flipV="1">
            <a:off x="684213" y="5876925"/>
            <a:ext cx="7924800" cy="0"/>
          </a:xfrm>
          <a:prstGeom prst="line">
            <a:avLst/>
          </a:prstGeom>
          <a:noFill/>
          <a:ln w="3175">
            <a:solidFill>
              <a:srgbClr val="9920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9" name="Rectangle 30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C3580"/>
                </a:solidFill>
                <a:latin typeface="Tahoma" pitchFamily="34" charset="0"/>
              </a:defRPr>
            </a:lvl1pPr>
            <a:lvl2pPr marL="742950" indent="-285750" eaLnBrk="0" hangingPunct="0">
              <a:defRPr sz="1400">
                <a:solidFill>
                  <a:srgbClr val="0C3580"/>
                </a:solidFill>
                <a:latin typeface="Tahoma" pitchFamily="34" charset="0"/>
              </a:defRPr>
            </a:lvl2pPr>
            <a:lvl3pPr marL="1143000" indent="-228600" eaLnBrk="0" hangingPunct="0">
              <a:defRPr sz="1400">
                <a:solidFill>
                  <a:srgbClr val="0C3580"/>
                </a:solidFill>
                <a:latin typeface="Tahoma" pitchFamily="34" charset="0"/>
              </a:defRPr>
            </a:lvl3pPr>
            <a:lvl4pPr marL="1600200" indent="-228600" eaLnBrk="0" hangingPunct="0">
              <a:defRPr sz="1400">
                <a:solidFill>
                  <a:srgbClr val="0C3580"/>
                </a:solidFill>
                <a:latin typeface="Tahoma" pitchFamily="34" charset="0"/>
              </a:defRPr>
            </a:lvl4pPr>
            <a:lvl5pPr marL="2057400" indent="-228600" eaLnBrk="0" hangingPunct="0">
              <a:defRPr sz="1400">
                <a:solidFill>
                  <a:srgbClr val="0C358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C358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C358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C358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C3580"/>
                </a:solidFill>
                <a:latin typeface="Tahoma" pitchFamily="34" charset="0"/>
              </a:defRPr>
            </a:lvl9pPr>
          </a:lstStyle>
          <a:p>
            <a:pPr algn="r" eaLnBrk="1" hangingPunct="1">
              <a:defRPr/>
            </a:pPr>
            <a:fld id="{61D9BA87-2EF2-4060-B9B3-95AB92407CF9}" type="slidenum">
              <a:rPr lang="pl-PL" altLang="pl-PL" sz="1200" smtClean="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defRPr/>
              </a:pPr>
              <a:t>‹#›</a:t>
            </a:fld>
            <a:endParaRPr lang="pl-PL" altLang="pl-PL" sz="120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1" r:id="rId1"/>
    <p:sldLayoutId id="2147485697" r:id="rId2"/>
    <p:sldLayoutId id="2147485698" r:id="rId3"/>
    <p:sldLayoutId id="2147485699" r:id="rId4"/>
    <p:sldLayoutId id="2147485700" r:id="rId5"/>
    <p:sldLayoutId id="2147485701" r:id="rId6"/>
    <p:sldLayoutId id="2147485702" r:id="rId7"/>
    <p:sldLayoutId id="2147485703" r:id="rId8"/>
    <p:sldLayoutId id="2147485704" r:id="rId9"/>
    <p:sldLayoutId id="2147485705" r:id="rId10"/>
    <p:sldLayoutId id="2147485706" r:id="rId11"/>
    <p:sldLayoutId id="2147485707" r:id="rId12"/>
    <p:sldLayoutId id="2147485708" r:id="rId13"/>
    <p:sldLayoutId id="2147485709" r:id="rId14"/>
    <p:sldLayoutId id="214748571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C0626"/>
        </a:buClr>
        <a:buFont typeface="Wingdings" pitchFamily="2" charset="2"/>
        <a:buChar char="§"/>
        <a:defRPr sz="3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C0626"/>
        </a:buClr>
        <a:buFont typeface="Wingdings" pitchFamily="2" charset="2"/>
        <a:buChar char="§"/>
        <a:defRPr sz="2600"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C0626"/>
        </a:buClr>
        <a:buFont typeface="Wingdings" pitchFamily="2" charset="2"/>
        <a:buChar char="ü"/>
        <a:defRPr sz="23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C0626"/>
        </a:buClr>
        <a:buFont typeface="Wingdings" pitchFamily="2" charset="2"/>
        <a:buChar char="§"/>
        <a:defRPr>
          <a:solidFill>
            <a:srgbClr val="0C3580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Font typeface="Wingdings" pitchFamily="2" charset="2"/>
        <a:buChar char="§"/>
        <a:defRPr>
          <a:solidFill>
            <a:srgbClr val="0C3580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33"/>
        </a:buClr>
        <a:buFont typeface="Wingdings" pitchFamily="2" charset="2"/>
        <a:buChar char="§"/>
        <a:defRPr>
          <a:solidFill>
            <a:srgbClr val="0C3580"/>
          </a:solidFill>
          <a:latin typeface="Tahom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33"/>
        </a:buClr>
        <a:buFont typeface="Wingdings" pitchFamily="2" charset="2"/>
        <a:buChar char="§"/>
        <a:defRPr>
          <a:solidFill>
            <a:srgbClr val="0C3580"/>
          </a:solidFill>
          <a:latin typeface="Tahom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33"/>
        </a:buClr>
        <a:buFont typeface="Wingdings" pitchFamily="2" charset="2"/>
        <a:buChar char="§"/>
        <a:defRPr>
          <a:solidFill>
            <a:srgbClr val="0C3580"/>
          </a:solidFill>
          <a:latin typeface="Tahom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33"/>
        </a:buClr>
        <a:buFont typeface="Wingdings" pitchFamily="2" charset="2"/>
        <a:buChar char="§"/>
        <a:defRPr>
          <a:solidFill>
            <a:srgbClr val="0C3580"/>
          </a:solidFill>
          <a:latin typeface="Tahoma" pitchFamily="34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ytuł 1"/>
          <p:cNvSpPr>
            <a:spLocks noGrp="1"/>
          </p:cNvSpPr>
          <p:nvPr>
            <p:ph type="title"/>
          </p:nvPr>
        </p:nvSpPr>
        <p:spPr>
          <a:xfrm>
            <a:off x="0" y="322263"/>
            <a:ext cx="9144000" cy="820737"/>
          </a:xfrm>
        </p:spPr>
        <p:txBody>
          <a:bodyPr/>
          <a:lstStyle/>
          <a:p>
            <a:r>
              <a:rPr lang="pl-PL" altLang="pl-PL" dirty="0" err="1"/>
              <a:t>Confusion</a:t>
            </a:r>
            <a:r>
              <a:rPr lang="pl-PL" altLang="pl-PL" dirty="0"/>
              <a:t> matrix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799288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B3F19CDF-0BF6-99C1-F8DD-78C1785656DA}"/>
              </a:ext>
            </a:extLst>
          </p:cNvPr>
          <p:cNvSpPr txBox="1"/>
          <p:nvPr/>
        </p:nvSpPr>
        <p:spPr>
          <a:xfrm>
            <a:off x="7740352" y="27089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tx1"/>
                </a:solidFill>
                <a:latin typeface="Georgia" panose="02040502050405020303" pitchFamily="18" charset="0"/>
                <a:ea typeface="Verdana" panose="020B0604030504040204" pitchFamily="34" charset="0"/>
                <a:cs typeface="Tahoma" panose="020B0604030504040204" pitchFamily="34" charset="0"/>
              </a:rPr>
              <a:t>(RECALL)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sz="3000" dirty="0"/>
              <a:t>Krzywa ROC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</p:spPr>
        <p:txBody>
          <a:bodyPr/>
          <a:lstStyle/>
          <a:p>
            <a:pPr lvl="1" eaLnBrk="1" hangingPunct="1"/>
            <a:r>
              <a:rPr lang="pl-PL" altLang="pl-PL" sz="2200" dirty="0" err="1"/>
              <a:t>Receiver</a:t>
            </a:r>
            <a:r>
              <a:rPr lang="pl-PL" altLang="pl-PL" sz="2200" dirty="0"/>
              <a:t> Operating </a:t>
            </a:r>
            <a:r>
              <a:rPr lang="pl-PL" altLang="pl-PL" sz="2200" dirty="0" err="1"/>
              <a:t>Characteristics</a:t>
            </a:r>
            <a:endParaRPr lang="pl-PL" altLang="pl-PL" sz="2200" dirty="0"/>
          </a:p>
          <a:p>
            <a:pPr lvl="1" eaLnBrk="1" hangingPunct="1"/>
            <a:r>
              <a:rPr lang="pl-PL" altLang="pl-PL" sz="2200" dirty="0"/>
              <a:t>wykres charakterystyczny dla danego klasyfikatora, bada stosunek wielkości TP do FP</a:t>
            </a:r>
          </a:p>
          <a:p>
            <a:pPr lvl="1" eaLnBrk="1" hangingPunct="1"/>
            <a:r>
              <a:rPr lang="pl-PL" altLang="pl-PL" sz="2200" dirty="0"/>
              <a:t>narzędzie pomagające w określeniu wydajności klasyfikatorów binarnych</a:t>
            </a:r>
          </a:p>
          <a:p>
            <a:pPr lvl="1" eaLnBrk="1" hangingPunct="1"/>
            <a:r>
              <a:rPr lang="pl-PL" altLang="pl-PL" sz="2200" dirty="0"/>
              <a:t>zawiera wiele punktów dla różnych wartości progu decyzyjnego klasyfikatora</a:t>
            </a:r>
          </a:p>
          <a:p>
            <a:pPr lvl="1" eaLnBrk="1" hangingPunct="1"/>
            <a:endParaRPr lang="pl-PL" altLang="pl-PL" sz="1400" dirty="0"/>
          </a:p>
          <a:p>
            <a:pPr lvl="1" eaLnBrk="1" hangingPunct="1"/>
            <a:r>
              <a:rPr lang="en-US" altLang="pl-PL" dirty="0"/>
              <a:t>Fall-out (False Positive Rate) = 1-Specificity</a:t>
            </a:r>
            <a:r>
              <a:rPr lang="pl-PL" altLang="pl-PL" dirty="0"/>
              <a:t> =: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78A3FF1-06F7-CB14-3AEF-0CE662F6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24" y="4869160"/>
            <a:ext cx="679755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sz="3000" dirty="0"/>
              <a:t>Krzywa ROC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4861" r="7505" b="6613"/>
          <a:stretch/>
        </p:blipFill>
        <p:spPr bwMode="auto">
          <a:xfrm>
            <a:off x="2051720" y="1394523"/>
            <a:ext cx="5760640" cy="523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2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sz="3000" dirty="0"/>
              <a:t>Do przeczytania o miarach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</p:spPr>
        <p:txBody>
          <a:bodyPr/>
          <a:lstStyle/>
          <a:p>
            <a:pPr lvl="1" eaLnBrk="1" hangingPunct="1"/>
            <a:r>
              <a:rPr lang="pl-PL" altLang="pl-PL" sz="1800" dirty="0" err="1"/>
              <a:t>Accuracy</a:t>
            </a:r>
            <a:r>
              <a:rPr lang="pl-PL" altLang="pl-PL" sz="1800" dirty="0"/>
              <a:t>, precision, </a:t>
            </a:r>
            <a:r>
              <a:rPr lang="pl-PL" altLang="pl-PL" sz="1800" dirty="0" err="1"/>
              <a:t>recall</a:t>
            </a:r>
            <a:r>
              <a:rPr lang="pl-PL" altLang="pl-PL" sz="1800" dirty="0"/>
              <a:t>, F1 – co to za czary?</a:t>
            </a:r>
          </a:p>
          <a:p>
            <a:pPr marL="457200" lvl="1" indent="0" eaLnBrk="1" hangingPunct="1">
              <a:buNone/>
            </a:pPr>
            <a:r>
              <a:rPr lang="pl-PL" altLang="pl-PL" sz="1800" dirty="0"/>
              <a:t>https://jakbadacdane.pl/accuracy-precision-recall-f1-co-to-za-czary/</a:t>
            </a:r>
          </a:p>
          <a:p>
            <a:pPr lvl="1" eaLnBrk="1" hangingPunct="1"/>
            <a:endParaRPr lang="pl-PL" altLang="pl-PL" sz="1800" dirty="0"/>
          </a:p>
          <a:p>
            <a:pPr lvl="1" eaLnBrk="1" hangingPunct="1"/>
            <a:r>
              <a:rPr lang="pl-PL" altLang="pl-PL" sz="1800" dirty="0"/>
              <a:t>Precision, </a:t>
            </a:r>
            <a:r>
              <a:rPr lang="pl-PL" altLang="pl-PL" sz="1800" dirty="0" err="1"/>
              <a:t>recall</a:t>
            </a:r>
            <a:r>
              <a:rPr lang="pl-PL" altLang="pl-PL" sz="1800" dirty="0"/>
              <a:t> i F1 – miary oceny klasyfikatora</a:t>
            </a:r>
          </a:p>
          <a:p>
            <a:pPr marL="457200" lvl="1" indent="0" eaLnBrk="1" hangingPunct="1">
              <a:buNone/>
            </a:pPr>
            <a:r>
              <a:rPr lang="pl-PL" altLang="pl-PL" sz="1800" dirty="0"/>
              <a:t>https://ksopyla.com/machine-learning/precision-recall-f1-miary-oceny-klasyfikatora/</a:t>
            </a:r>
          </a:p>
          <a:p>
            <a:pPr lvl="1" eaLnBrk="1" hangingPunct="1"/>
            <a:endParaRPr lang="pl-PL" altLang="pl-PL" sz="1800" dirty="0"/>
          </a:p>
          <a:p>
            <a:pPr lvl="1" eaLnBrk="1" hangingPunct="1"/>
            <a:r>
              <a:rPr lang="en-US" altLang="pl-PL" sz="1800" dirty="0"/>
              <a:t>What is Confusion Matrix and Advanced Classification Metrics?</a:t>
            </a:r>
            <a:endParaRPr lang="pl-PL" altLang="pl-PL" sz="1800" dirty="0"/>
          </a:p>
          <a:p>
            <a:pPr marL="457200" lvl="1" indent="0" eaLnBrk="1" hangingPunct="1">
              <a:buNone/>
            </a:pPr>
            <a:r>
              <a:rPr lang="pl-PL" altLang="pl-PL" sz="1800" dirty="0"/>
              <a:t>https://manisha-sirsat.blogspot.com/2019/04/confusion-matrix.html</a:t>
            </a:r>
          </a:p>
          <a:p>
            <a:pPr lvl="1" eaLnBrk="1" hangingPunct="1"/>
            <a:endParaRPr lang="pl-PL" altLang="pl-PL" sz="1800" dirty="0"/>
          </a:p>
          <a:p>
            <a:pPr lvl="1" eaLnBrk="1" hangingPunct="1"/>
            <a:r>
              <a:rPr lang="en-US" altLang="pl-PL" sz="1800" dirty="0"/>
              <a:t>Performance Metrics for Classification problems in M</a:t>
            </a:r>
            <a:r>
              <a:rPr lang="pl-PL" altLang="pl-PL" sz="1800" dirty="0"/>
              <a:t>L</a:t>
            </a:r>
          </a:p>
          <a:p>
            <a:pPr marL="457200" lvl="1" indent="0" eaLnBrk="1" hangingPunct="1">
              <a:buNone/>
            </a:pPr>
            <a:r>
              <a:rPr lang="pl-PL" altLang="pl-PL" sz="1800" dirty="0"/>
              <a:t>https://medium.com/@MohammedS/performance-metrics-for-classification-problems-in-machine-learning-part-i-b085d432082b</a:t>
            </a:r>
          </a:p>
        </p:txBody>
      </p:sp>
    </p:spTree>
    <p:extLst>
      <p:ext uri="{BB962C8B-B14F-4D97-AF65-F5344CB8AC3E}">
        <p14:creationId xmlns:p14="http://schemas.microsoft.com/office/powerpoint/2010/main" val="145780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5CFC3-D13C-A09A-66C6-20DAE4133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ytuł 1">
            <a:extLst>
              <a:ext uri="{FF2B5EF4-FFF2-40B4-BE49-F238E27FC236}">
                <a16:creationId xmlns:a16="http://schemas.microsoft.com/office/drawing/2014/main" id="{F8FB04C1-C23E-0793-5DA4-7612316A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263"/>
            <a:ext cx="9144000" cy="820737"/>
          </a:xfrm>
        </p:spPr>
        <p:txBody>
          <a:bodyPr/>
          <a:lstStyle/>
          <a:p>
            <a:r>
              <a:rPr lang="pl-PL" altLang="pl-PL" dirty="0" err="1"/>
              <a:t>Confusion</a:t>
            </a:r>
            <a:r>
              <a:rPr lang="pl-PL" altLang="pl-PL" dirty="0"/>
              <a:t> matrix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B348855-698E-E0E5-1E88-216FF3D0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62" r="14139"/>
          <a:stretch/>
        </p:blipFill>
        <p:spPr>
          <a:xfrm>
            <a:off x="1475656" y="1340768"/>
            <a:ext cx="6379054" cy="47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sz="3000" dirty="0" err="1"/>
              <a:t>Accuracy</a:t>
            </a:r>
            <a:r>
              <a:rPr lang="pl-PL" altLang="pl-PL" sz="3000" dirty="0"/>
              <a:t> / Dokładność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</p:spPr>
        <p:txBody>
          <a:bodyPr/>
          <a:lstStyle/>
          <a:p>
            <a:pPr lvl="1" eaLnBrk="1" hangingPunct="1"/>
            <a:r>
              <a:rPr lang="pl-PL" altLang="pl-PL" dirty="0" err="1"/>
              <a:t>Accuracy</a:t>
            </a:r>
            <a:r>
              <a:rPr lang="pl-PL" altLang="pl-PL" dirty="0"/>
              <a:t> = ogólna trafność klasyfikatora</a:t>
            </a:r>
          </a:p>
          <a:p>
            <a:pPr lvl="1" eaLnBrk="1" hangingPunct="1"/>
            <a:r>
              <a:rPr lang="pl-PL" altLang="pl-PL" dirty="0"/>
              <a:t>Stosunek ilości poprawnie zaklasyfikowanych obserwacji do ilości wszystkich obserwacji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7C512F6-C6E1-1B30-5E21-BE9C6DC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062236"/>
            <a:ext cx="5296076" cy="1302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Precision - spośród wszystkich przewidzianych "tak", ile faktycznie było "tak"?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</p:spPr>
        <p:txBody>
          <a:bodyPr/>
          <a:lstStyle/>
          <a:p>
            <a:pPr lvl="1" eaLnBrk="1" hangingPunct="1"/>
            <a:r>
              <a:rPr lang="pl-PL" altLang="pl-PL" dirty="0"/>
              <a:t>Precision = dokładność klasyfikacji w obrębie prognozowanej klasy „</a:t>
            </a:r>
            <a:r>
              <a:rPr lang="pl-PL" altLang="pl-PL" dirty="0" err="1"/>
              <a:t>positive</a:t>
            </a:r>
            <a:r>
              <a:rPr lang="pl-PL" altLang="pl-PL" dirty="0"/>
              <a:t>”  </a:t>
            </a:r>
            <a:br>
              <a:rPr lang="pl-PL" altLang="pl-PL" dirty="0"/>
            </a:br>
            <a:r>
              <a:rPr lang="pl-PL" altLang="pl-PL" dirty="0"/>
              <a:t>(</a:t>
            </a:r>
            <a:r>
              <a:rPr lang="pl-PL" dirty="0"/>
              <a:t>jakość przewidzianych </a:t>
            </a:r>
            <a:r>
              <a:rPr lang="pl-PL" altLang="pl-PL" dirty="0"/>
              <a:t>"</a:t>
            </a:r>
            <a:r>
              <a:rPr lang="pl-PL" dirty="0"/>
              <a:t>tak</a:t>
            </a:r>
            <a:r>
              <a:rPr lang="pl-PL" altLang="pl-PL" dirty="0"/>
              <a:t>"</a:t>
            </a:r>
            <a:r>
              <a:rPr lang="pl-PL" dirty="0"/>
              <a:t>)</a:t>
            </a:r>
            <a:endParaRPr lang="pl-PL" altLang="pl-PL" dirty="0"/>
          </a:p>
          <a:p>
            <a:pPr lvl="1" eaLnBrk="1" hangingPunct="1"/>
            <a:r>
              <a:rPr lang="pl-PL" altLang="pl-PL" dirty="0"/>
              <a:t>Inne nazwy: </a:t>
            </a:r>
            <a:r>
              <a:rPr lang="pl-PL" altLang="pl-PL" dirty="0" err="1"/>
              <a:t>Positive</a:t>
            </a:r>
            <a:r>
              <a:rPr lang="pl-PL" altLang="pl-PL" dirty="0"/>
              <a:t> </a:t>
            </a:r>
            <a:r>
              <a:rPr lang="pl-PL" altLang="pl-PL" dirty="0" err="1"/>
              <a:t>Predictive</a:t>
            </a:r>
            <a:r>
              <a:rPr lang="pl-PL" altLang="pl-PL" dirty="0"/>
              <a:t> Value (PPV), Precyzja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FEAB58C-F1E4-CFDE-26A1-14F3C12E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15" y="3429000"/>
            <a:ext cx="3880896" cy="12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82"/>
            <a:ext cx="9144000" cy="1194732"/>
          </a:xfrm>
        </p:spPr>
        <p:txBody>
          <a:bodyPr/>
          <a:lstStyle/>
          <a:p>
            <a:pPr eaLnBrk="1" hangingPunct="1"/>
            <a:r>
              <a:rPr lang="pl-PL" altLang="pl-PL" sz="2400" dirty="0" err="1"/>
              <a:t>Sensitivity</a:t>
            </a:r>
            <a:r>
              <a:rPr lang="pl-PL" altLang="pl-PL" sz="2400" dirty="0"/>
              <a:t> (</a:t>
            </a:r>
            <a:r>
              <a:rPr lang="pl-PL" altLang="pl-PL" sz="2400" dirty="0" err="1"/>
              <a:t>Recall</a:t>
            </a:r>
            <a:r>
              <a:rPr lang="pl-PL" altLang="pl-PL" sz="2400" dirty="0"/>
              <a:t>) - spośród wszystkich rzeczywistych „tak", ile model poprawnie wykrył jako „tak"?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</p:spPr>
        <p:txBody>
          <a:bodyPr/>
          <a:lstStyle/>
          <a:p>
            <a:pPr lvl="1" eaLnBrk="1" hangingPunct="1"/>
            <a:r>
              <a:rPr lang="pl-PL" altLang="pl-PL" dirty="0" err="1"/>
              <a:t>Sensitivity</a:t>
            </a:r>
            <a:r>
              <a:rPr lang="pl-PL" altLang="pl-PL" dirty="0"/>
              <a:t> = dokładność klasyfikacji w obrębie rzeczywistej klasy „</a:t>
            </a:r>
            <a:r>
              <a:rPr lang="pl-PL" altLang="pl-PL" dirty="0" err="1"/>
              <a:t>positive</a:t>
            </a:r>
            <a:r>
              <a:rPr lang="pl-PL" altLang="pl-PL" dirty="0"/>
              <a:t>” </a:t>
            </a:r>
            <a:br>
              <a:rPr lang="pl-PL" altLang="pl-PL" dirty="0"/>
            </a:br>
            <a:r>
              <a:rPr lang="pl-PL" altLang="pl-PL" dirty="0"/>
              <a:t>(kompletność wykrycia rzeczywistych "tak")</a:t>
            </a:r>
          </a:p>
          <a:p>
            <a:pPr lvl="1" eaLnBrk="1" hangingPunct="1"/>
            <a:r>
              <a:rPr lang="pl-PL" altLang="pl-PL" dirty="0"/>
              <a:t>Inne nazwy: True </a:t>
            </a:r>
            <a:r>
              <a:rPr lang="pl-PL" altLang="pl-PL" dirty="0" err="1"/>
              <a:t>Positive</a:t>
            </a:r>
            <a:r>
              <a:rPr lang="pl-PL" altLang="pl-PL" dirty="0"/>
              <a:t> </a:t>
            </a:r>
            <a:r>
              <a:rPr lang="pl-PL" altLang="pl-PL" dirty="0" err="1"/>
              <a:t>Rate</a:t>
            </a:r>
            <a:r>
              <a:rPr lang="pl-PL" altLang="pl-PL" dirty="0"/>
              <a:t> (TPR), </a:t>
            </a:r>
            <a:r>
              <a:rPr lang="pl-PL" altLang="pl-PL" dirty="0" err="1"/>
              <a:t>Recall</a:t>
            </a:r>
            <a:r>
              <a:rPr lang="pl-PL" altLang="pl-PL" dirty="0"/>
              <a:t>, Czułość / wrażliwość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742C500-2F9E-D672-A0A6-D70A45CC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73016"/>
            <a:ext cx="3273707" cy="11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1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sz="2400" dirty="0" err="1"/>
              <a:t>Specificity</a:t>
            </a:r>
            <a:r>
              <a:rPr lang="pl-PL" altLang="pl-PL" sz="2400" dirty="0"/>
              <a:t> - spośród wszystkich rzeczywistych "nie", ile model poprawnie wykrył jako "nie"?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</p:spPr>
        <p:txBody>
          <a:bodyPr/>
          <a:lstStyle/>
          <a:p>
            <a:pPr lvl="1" eaLnBrk="1" hangingPunct="1"/>
            <a:r>
              <a:rPr lang="pl-PL" altLang="pl-PL" dirty="0" err="1"/>
              <a:t>Specificity</a:t>
            </a:r>
            <a:r>
              <a:rPr lang="pl-PL" altLang="pl-PL" dirty="0"/>
              <a:t> = dokładność klasyfikacji w obrębie rzeczywistej klasy „</a:t>
            </a:r>
            <a:r>
              <a:rPr lang="pl-PL" altLang="pl-PL" dirty="0" err="1"/>
              <a:t>negative</a:t>
            </a:r>
            <a:r>
              <a:rPr lang="pl-PL" altLang="pl-PL" dirty="0"/>
              <a:t>” </a:t>
            </a:r>
            <a:br>
              <a:rPr lang="pl-PL" altLang="pl-PL" dirty="0"/>
            </a:br>
            <a:r>
              <a:rPr lang="pl-PL" altLang="pl-PL" dirty="0"/>
              <a:t>(kompletność wykrycia rzeczywistych "nie")</a:t>
            </a:r>
          </a:p>
          <a:p>
            <a:pPr lvl="1" eaLnBrk="1" hangingPunct="1"/>
            <a:r>
              <a:rPr lang="pl-PL" altLang="pl-PL" dirty="0"/>
              <a:t>Inne nazwy: True </a:t>
            </a:r>
            <a:r>
              <a:rPr lang="pl-PL" altLang="pl-PL" dirty="0" err="1"/>
              <a:t>Negative</a:t>
            </a:r>
            <a:r>
              <a:rPr lang="pl-PL" altLang="pl-PL" dirty="0"/>
              <a:t> </a:t>
            </a:r>
            <a:r>
              <a:rPr lang="pl-PL" altLang="pl-PL" dirty="0" err="1"/>
              <a:t>Rate</a:t>
            </a:r>
            <a:r>
              <a:rPr lang="pl-PL" altLang="pl-PL" dirty="0"/>
              <a:t> (TNR), Specyficzność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ABFC24-5600-F137-AE3D-C4C10F4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73016"/>
            <a:ext cx="3672408" cy="12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8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sz="2400" dirty="0" err="1"/>
              <a:t>Negative</a:t>
            </a:r>
            <a:r>
              <a:rPr lang="pl-PL" altLang="pl-PL" sz="2400" dirty="0"/>
              <a:t> </a:t>
            </a:r>
            <a:r>
              <a:rPr lang="pl-PL" altLang="pl-PL" sz="2400" dirty="0" err="1"/>
              <a:t>Predictive</a:t>
            </a:r>
            <a:r>
              <a:rPr lang="pl-PL" altLang="pl-PL" sz="2400" dirty="0"/>
              <a:t> Value - spośród wszystkich przewidzianych „nie", ile faktycznie było „nie"?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</p:spPr>
        <p:txBody>
          <a:bodyPr/>
          <a:lstStyle/>
          <a:p>
            <a:pPr lvl="1" eaLnBrk="1" hangingPunct="1"/>
            <a:r>
              <a:rPr lang="pl-PL" altLang="pl-PL" dirty="0"/>
              <a:t>NPV = dokładność klasyfikacji w obrębie prognozowanej klasy „</a:t>
            </a:r>
            <a:r>
              <a:rPr lang="pl-PL" altLang="pl-PL" dirty="0" err="1"/>
              <a:t>negative</a:t>
            </a:r>
            <a:r>
              <a:rPr lang="pl-PL" altLang="pl-PL" dirty="0"/>
              <a:t>” </a:t>
            </a:r>
            <a:br>
              <a:rPr lang="pl-PL" altLang="pl-PL" dirty="0"/>
            </a:br>
            <a:r>
              <a:rPr lang="pl-PL" altLang="pl-PL" dirty="0"/>
              <a:t>(</a:t>
            </a:r>
            <a:r>
              <a:rPr lang="pl-PL" dirty="0"/>
              <a:t>jakość przewidzianych </a:t>
            </a:r>
            <a:r>
              <a:rPr lang="pl-PL" altLang="pl-PL" dirty="0"/>
              <a:t>"</a:t>
            </a:r>
            <a:r>
              <a:rPr lang="pl-PL" dirty="0"/>
              <a:t>nie</a:t>
            </a:r>
            <a:r>
              <a:rPr lang="pl-PL" altLang="pl-PL" dirty="0"/>
              <a:t>"</a:t>
            </a:r>
            <a:r>
              <a:rPr lang="pl-PL" dirty="0"/>
              <a:t>)</a:t>
            </a:r>
            <a:endParaRPr lang="pl-PL" altLang="pl-PL" dirty="0"/>
          </a:p>
          <a:p>
            <a:pPr lvl="1" eaLnBrk="1" hangingPunct="1"/>
            <a:r>
              <a:rPr lang="pl-PL" altLang="pl-PL" dirty="0"/>
              <a:t>Inne nazwy: </a:t>
            </a:r>
            <a:r>
              <a:rPr lang="pl-PL" altLang="pl-PL" dirty="0" err="1"/>
              <a:t>Negative</a:t>
            </a:r>
            <a:r>
              <a:rPr lang="pl-PL" altLang="pl-PL" dirty="0"/>
              <a:t> </a:t>
            </a:r>
            <a:r>
              <a:rPr lang="pl-PL" altLang="pl-PL" dirty="0" err="1"/>
              <a:t>Predictive</a:t>
            </a:r>
            <a:r>
              <a:rPr lang="pl-PL" altLang="pl-PL" dirty="0"/>
              <a:t> Value (NPV), Precyzja negatywna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373BF65-4A81-6DBA-8D77-483DE6EF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573016"/>
            <a:ext cx="2988658" cy="11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5E288-B1AF-7A6A-0F9D-D49BF2F0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153A1A4-95DC-6306-5ED0-021994A69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dirty="0"/>
              <a:t>Porównanie metryk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535D8F5-C69A-1FED-4069-5C5F85C67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18180"/>
              </p:ext>
            </p:extLst>
          </p:nvPr>
        </p:nvGraphicFramePr>
        <p:xfrm>
          <a:off x="683568" y="1340769"/>
          <a:ext cx="7992888" cy="45365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692749134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130609067"/>
                    </a:ext>
                  </a:extLst>
                </a:gridCol>
              </a:tblGrid>
              <a:tr h="245216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/>
                        <a:t>Metryka</a:t>
                      </a:r>
                      <a:endParaRPr lang="pl-PL" sz="1200" dirty="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/>
                        <a:t>Pytanie, na które odpowiada</a:t>
                      </a:r>
                      <a:endParaRPr lang="pl-PL" sz="1200" dirty="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6409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/>
                        <a:t>Precision (PPV)</a:t>
                      </a:r>
                      <a:endParaRPr lang="pl-PL" sz="1200" dirty="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Jeśli model przewiduje „tak”, czy przypadek rzeczywiście jest „tak”?</a:t>
                      </a:r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81345"/>
                  </a:ext>
                </a:extLst>
              </a:tr>
              <a:tr h="613041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 err="1"/>
                        <a:t>Recall</a:t>
                      </a:r>
                      <a:r>
                        <a:rPr lang="pl-PL" sz="1200" b="1" dirty="0"/>
                        <a:t> (</a:t>
                      </a:r>
                      <a:r>
                        <a:rPr lang="pl-PL" sz="1200" b="1" dirty="0" err="1"/>
                        <a:t>Sensitivity</a:t>
                      </a:r>
                      <a:r>
                        <a:rPr lang="pl-PL" sz="1200" b="1" dirty="0"/>
                        <a:t>, TPR)</a:t>
                      </a:r>
                      <a:endParaRPr lang="pl-PL" sz="1200" dirty="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Jeśli przypadek rzeczywiście jest „tak”, czy model go poprawnie rozpozna jako „tak”?</a:t>
                      </a:r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31257"/>
                  </a:ext>
                </a:extLst>
              </a:tr>
              <a:tr h="613041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 err="1"/>
                        <a:t>Specificity</a:t>
                      </a:r>
                      <a:r>
                        <a:rPr lang="pl-PL" sz="1200" b="1" dirty="0"/>
                        <a:t> (TNR)</a:t>
                      </a:r>
                      <a:endParaRPr lang="pl-PL" sz="1200" dirty="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Jeśli przypadek rzeczywiście jest „nie”, czy model go poprawnie rozpozna jako „nie”?</a:t>
                      </a:r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608467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ctr"/>
                      <a:r>
                        <a:rPr lang="pl-PL" sz="1200" b="1"/>
                        <a:t>Negative Predictive Value (NPV)</a:t>
                      </a:r>
                      <a:endParaRPr lang="pl-PL" sz="120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Jeśli model przewiduje „nie”, czy przypadek rzeczywiście jest „nie”?</a:t>
                      </a:r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1304"/>
                  </a:ext>
                </a:extLst>
              </a:tr>
              <a:tr h="796953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/>
                        <a:t>F1 </a:t>
                      </a:r>
                      <a:r>
                        <a:rPr lang="pl-PL" sz="1200" b="1" dirty="0" err="1"/>
                        <a:t>Score</a:t>
                      </a:r>
                      <a:endParaRPr lang="pl-PL" sz="1200" dirty="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Jak dobrze model równoważy poprawność przewidywań „tak” (Precision) i ich kompletność (</a:t>
                      </a:r>
                      <a:r>
                        <a:rPr lang="pl-PL" sz="1200" dirty="0" err="1"/>
                        <a:t>Recall</a:t>
                      </a:r>
                      <a:r>
                        <a:rPr lang="pl-PL" sz="1200" dirty="0"/>
                        <a:t>)?</a:t>
                      </a:r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649547"/>
                  </a:ext>
                </a:extLst>
              </a:tr>
              <a:tr h="613041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 err="1"/>
                        <a:t>Accuracy</a:t>
                      </a:r>
                      <a:endParaRPr lang="pl-PL" sz="1200" dirty="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/>
                        <a:t>Jaki procent wszystkich przypadków został poprawnie sklasyfikowany (zarówno „tak”, jak i „nie”)?</a:t>
                      </a:r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86320"/>
                  </a:ext>
                </a:extLst>
              </a:tr>
              <a:tr h="796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AUC (Area Under ROC Curve)</a:t>
                      </a:r>
                      <a:endParaRPr lang="en-US" sz="1200" dirty="0"/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Jak dobrze model rozróżnia wszystkie przypadki „tak” 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od wszystkich przypadków „nie” przy różnych progach decyzyjnych?</a:t>
                      </a:r>
                    </a:p>
                  </a:txBody>
                  <a:tcPr marL="57665" marR="57665" marT="28832" marB="28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83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8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5213"/>
          </a:xfrm>
        </p:spPr>
        <p:txBody>
          <a:bodyPr/>
          <a:lstStyle/>
          <a:p>
            <a:pPr eaLnBrk="1" hangingPunct="1"/>
            <a:r>
              <a:rPr lang="pl-PL" altLang="pl-PL" sz="3000" dirty="0"/>
              <a:t>F-</a:t>
            </a:r>
            <a:r>
              <a:rPr lang="pl-PL" altLang="pl-PL" sz="3000" dirty="0" err="1"/>
              <a:t>measure</a:t>
            </a:r>
            <a:endParaRPr lang="pl-PL" altLang="pl-PL" sz="3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</p:spPr>
        <p:txBody>
          <a:bodyPr/>
          <a:lstStyle/>
          <a:p>
            <a:pPr lvl="1" eaLnBrk="1" hangingPunct="1"/>
            <a:r>
              <a:rPr lang="pl-PL" altLang="pl-PL" sz="2400" dirty="0"/>
              <a:t>F-</a:t>
            </a:r>
            <a:r>
              <a:rPr lang="pl-PL" altLang="pl-PL" sz="2400" dirty="0" err="1"/>
              <a:t>measure</a:t>
            </a:r>
            <a:r>
              <a:rPr lang="pl-PL" altLang="pl-PL" sz="2400" dirty="0"/>
              <a:t> = wykorzystuje średnią harmoniczną precyzji (precision) i czułości (</a:t>
            </a:r>
            <a:r>
              <a:rPr lang="pl-PL" altLang="pl-PL" sz="2400" dirty="0" err="1"/>
              <a:t>sensitivity</a:t>
            </a:r>
            <a:r>
              <a:rPr lang="pl-PL" altLang="pl-PL" sz="2400" dirty="0"/>
              <a:t>, </a:t>
            </a:r>
            <a:r>
              <a:rPr lang="pl-PL" altLang="pl-PL" sz="2400" dirty="0" err="1"/>
              <a:t>recall</a:t>
            </a:r>
            <a:r>
              <a:rPr lang="pl-PL" altLang="pl-PL" sz="2400" dirty="0"/>
              <a:t>)</a:t>
            </a:r>
          </a:p>
          <a:p>
            <a:pPr lvl="1" eaLnBrk="1" hangingPunct="1"/>
            <a:r>
              <a:rPr lang="pl-PL" altLang="pl-PL" sz="2400" dirty="0"/>
              <a:t>Inne nazwy: Miara F1, F1-measure, F1-score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74" y="2908523"/>
            <a:ext cx="6926118" cy="289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172025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C358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C358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12214</TotalTime>
  <Words>1418</Words>
  <Application>Microsoft Office PowerPoint</Application>
  <PresentationFormat>Pokaz na ekranie 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Georgia</vt:lpstr>
      <vt:lpstr>Tahoma</vt:lpstr>
      <vt:lpstr>Times New Roman</vt:lpstr>
      <vt:lpstr>Verdana</vt:lpstr>
      <vt:lpstr>Wingdings</vt:lpstr>
      <vt:lpstr>Projekt domyślny</vt:lpstr>
      <vt:lpstr>Confusion matrix</vt:lpstr>
      <vt:lpstr>Confusion matrix</vt:lpstr>
      <vt:lpstr>Accuracy / Dokładność</vt:lpstr>
      <vt:lpstr>Precision - spośród wszystkich przewidzianych "tak", ile faktycznie było "tak"?</vt:lpstr>
      <vt:lpstr>Sensitivity (Recall) - spośród wszystkich rzeczywistych „tak", ile model poprawnie wykrył jako „tak"?</vt:lpstr>
      <vt:lpstr>Specificity - spośród wszystkich rzeczywistych "nie", ile model poprawnie wykrył jako "nie"?</vt:lpstr>
      <vt:lpstr>Negative Predictive Value - spośród wszystkich przewidzianych „nie", ile faktycznie było „nie"?</vt:lpstr>
      <vt:lpstr>Porównanie metryk</vt:lpstr>
      <vt:lpstr>F-measure</vt:lpstr>
      <vt:lpstr>Krzywa ROC</vt:lpstr>
      <vt:lpstr>Krzywa ROC</vt:lpstr>
      <vt:lpstr>Do przeczytania o miarach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nieustrukturyzowanych: Text Mining</dc:title>
  <dc:creator>Karo</dc:creator>
  <cp:lastModifiedBy>Karolina Kuligowska</cp:lastModifiedBy>
  <cp:revision>1152</cp:revision>
  <cp:lastPrinted>2019-05-31T17:02:27Z</cp:lastPrinted>
  <dcterms:created xsi:type="dcterms:W3CDTF">1601-01-01T00:00:00Z</dcterms:created>
  <dcterms:modified xsi:type="dcterms:W3CDTF">2025-05-19T15:50:31Z</dcterms:modified>
</cp:coreProperties>
</file>