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notesMasterIdLst>
    <p:notesMasterId r:id="rId40"/>
  </p:notesMasterIdLst>
  <p:handoutMasterIdLst>
    <p:handoutMasterId r:id="rId41"/>
  </p:handoutMasterIdLst>
  <p:sldIdLst>
    <p:sldId id="256" r:id="rId5"/>
    <p:sldId id="276" r:id="rId6"/>
    <p:sldId id="258" r:id="rId7"/>
    <p:sldId id="500" r:id="rId8"/>
    <p:sldId id="501" r:id="rId9"/>
    <p:sldId id="502" r:id="rId10"/>
    <p:sldId id="503" r:id="rId11"/>
    <p:sldId id="302" r:id="rId12"/>
    <p:sldId id="303" r:id="rId13"/>
    <p:sldId id="304" r:id="rId14"/>
    <p:sldId id="310" r:id="rId15"/>
    <p:sldId id="309" r:id="rId16"/>
    <p:sldId id="305" r:id="rId17"/>
    <p:sldId id="306" r:id="rId18"/>
    <p:sldId id="307" r:id="rId19"/>
    <p:sldId id="308" r:id="rId20"/>
    <p:sldId id="311" r:id="rId21"/>
    <p:sldId id="312" r:id="rId22"/>
    <p:sldId id="313" r:id="rId23"/>
    <p:sldId id="314" r:id="rId24"/>
    <p:sldId id="315" r:id="rId25"/>
    <p:sldId id="322" r:id="rId26"/>
    <p:sldId id="323" r:id="rId27"/>
    <p:sldId id="324" r:id="rId28"/>
    <p:sldId id="319" r:id="rId29"/>
    <p:sldId id="320" r:id="rId30"/>
    <p:sldId id="498" r:id="rId31"/>
    <p:sldId id="499" r:id="rId32"/>
    <p:sldId id="321" r:id="rId33"/>
    <p:sldId id="280" r:id="rId34"/>
    <p:sldId id="401" r:id="rId35"/>
    <p:sldId id="405" r:id="rId36"/>
    <p:sldId id="493" r:id="rId37"/>
    <p:sldId id="504" r:id="rId38"/>
    <p:sldId id="5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0556ACD-E266-4722-BE7A-E0D8C87EA6F1}">
          <p14:sldIdLst>
            <p14:sldId id="256"/>
            <p14:sldId id="276"/>
            <p14:sldId id="258"/>
          </p14:sldIdLst>
        </p14:section>
        <p14:section name="Lambda Functions" id="{D1B86A23-98FE-4E07-B424-9EE2C91FA964}">
          <p14:sldIdLst>
            <p14:sldId id="500"/>
            <p14:sldId id="501"/>
            <p14:sldId id="502"/>
            <p14:sldId id="503"/>
          </p14:sldIdLst>
        </p14:section>
        <p14:section name="Packing Arguments" id="{7D812C39-2BDB-4F87-89C8-5EEECEED2B08}">
          <p14:sldIdLst>
            <p14:sldId id="302"/>
            <p14:sldId id="303"/>
            <p14:sldId id="304"/>
            <p14:sldId id="310"/>
            <p14:sldId id="309"/>
            <p14:sldId id="305"/>
            <p14:sldId id="306"/>
          </p14:sldIdLst>
        </p14:section>
        <p14:section name="Unpacking Arguments" id="{B43DF73F-62FD-42F1-9C2E-8139D6C0E399}">
          <p14:sldIdLst>
            <p14:sldId id="307"/>
            <p14:sldId id="308"/>
            <p14:sldId id="311"/>
            <p14:sldId id="312"/>
            <p14:sldId id="313"/>
            <p14:sldId id="314"/>
          </p14:sldIdLst>
        </p14:section>
        <p14:section name="Recursion" id="{38C9D72C-E9E6-4CF4-A5A8-0F58C4EED08E}">
          <p14:sldIdLst>
            <p14:sldId id="315"/>
            <p14:sldId id="322"/>
            <p14:sldId id="323"/>
            <p14:sldId id="324"/>
            <p14:sldId id="319"/>
            <p14:sldId id="320"/>
            <p14:sldId id="498"/>
            <p14:sldId id="499"/>
          </p14:sldIdLst>
        </p14:section>
        <p14:section name="Live Exercises" id="{AFA36A48-5EE8-4978-8838-2FF3194EC402}">
          <p14:sldIdLst>
            <p14:sldId id="321"/>
          </p14:sldIdLst>
        </p14:section>
        <p14:section name="Conclusion" id="{8F2CD958-BF63-4B73-9C91-CBE992645AE2}">
          <p14:sldIdLst>
            <p14:sldId id="280"/>
            <p14:sldId id="401"/>
            <p14:sldId id="405"/>
            <p14:sldId id="49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A2B40B-1559-44BC-A7E4-7CDA2FF38615}" v="34" dt="2019-11-25T13:37:12.92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1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52A2B40B-1559-44BC-A7E4-7CDA2FF38615}"/>
    <pc:docChg chg="modSld">
      <pc:chgData name="antonoaatanasova" userId="63f01c8f-a50b-4279-b3c6-a33faf65220b" providerId="ADAL" clId="{52A2B40B-1559-44BC-A7E4-7CDA2FF38615}" dt="2019-11-25T13:37:12.925" v="33" actId="1076"/>
      <pc:docMkLst>
        <pc:docMk/>
      </pc:docMkLst>
      <pc:sldChg chg="modSp">
        <pc:chgData name="antonoaatanasova" userId="63f01c8f-a50b-4279-b3c6-a33faf65220b" providerId="ADAL" clId="{52A2B40B-1559-44BC-A7E4-7CDA2FF38615}" dt="2019-11-25T13:32:29.226" v="2"/>
        <pc:sldMkLst>
          <pc:docMk/>
          <pc:sldMk cId="946294453" sldId="256"/>
        </pc:sldMkLst>
        <pc:picChg chg="mod">
          <ac:chgData name="antonoaatanasova" userId="63f01c8f-a50b-4279-b3c6-a33faf65220b" providerId="ADAL" clId="{52A2B40B-1559-44BC-A7E4-7CDA2FF38615}" dt="2019-11-25T13:32:29.226" v="2"/>
          <ac:picMkLst>
            <pc:docMk/>
            <pc:sldMk cId="946294453" sldId="256"/>
            <ac:picMk id="3" creationId="{00000000-0000-0000-0000-000000000000}"/>
          </ac:picMkLst>
        </pc:picChg>
      </pc:sldChg>
      <pc:sldChg chg="modSp">
        <pc:chgData name="antonoaatanasova" userId="63f01c8f-a50b-4279-b3c6-a33faf65220b" providerId="ADAL" clId="{52A2B40B-1559-44BC-A7E4-7CDA2FF38615}" dt="2019-11-25T13:37:12.925" v="33" actId="1076"/>
        <pc:sldMkLst>
          <pc:docMk/>
          <pc:sldMk cId="1828029888" sldId="280"/>
        </pc:sldMkLst>
        <pc:spChg chg="mod">
          <ac:chgData name="antonoaatanasova" userId="63f01c8f-a50b-4279-b3c6-a33faf65220b" providerId="ADAL" clId="{52A2B40B-1559-44BC-A7E4-7CDA2FF38615}" dt="2019-11-25T13:37:12.925" v="33" actId="1076"/>
          <ac:spMkLst>
            <pc:docMk/>
            <pc:sldMk cId="1828029888" sldId="280"/>
            <ac:spMk id="17" creationId="{06140B18-D7C5-4B32-A713-41F8342618AF}"/>
          </ac:spMkLst>
        </pc:spChg>
      </pc:sldChg>
      <pc:sldChg chg="modSp">
        <pc:chgData name="antonoaatanasova" userId="63f01c8f-a50b-4279-b3c6-a33faf65220b" providerId="ADAL" clId="{52A2B40B-1559-44BC-A7E4-7CDA2FF38615}" dt="2019-11-25T13:33:18.522" v="4" actId="20577"/>
        <pc:sldMkLst>
          <pc:docMk/>
          <pc:sldMk cId="434944806" sldId="305"/>
        </pc:sldMkLst>
        <pc:spChg chg="mod">
          <ac:chgData name="antonoaatanasova" userId="63f01c8f-a50b-4279-b3c6-a33faf65220b" providerId="ADAL" clId="{52A2B40B-1559-44BC-A7E4-7CDA2FF38615}" dt="2019-11-25T13:33:18.522" v="4" actId="20577"/>
          <ac:spMkLst>
            <pc:docMk/>
            <pc:sldMk cId="434944806" sldId="305"/>
            <ac:spMk id="6" creationId="{00000000-0000-0000-0000-000000000000}"/>
          </ac:spMkLst>
        </pc:spChg>
      </pc:sldChg>
      <pc:sldChg chg="addSp delSp modSp">
        <pc:chgData name="antonoaatanasova" userId="63f01c8f-a50b-4279-b3c6-a33faf65220b" providerId="ADAL" clId="{52A2B40B-1559-44BC-A7E4-7CDA2FF38615}" dt="2019-11-25T13:33:38.157" v="9" actId="27614"/>
        <pc:sldMkLst>
          <pc:docMk/>
          <pc:sldMk cId="3907541346" sldId="306"/>
        </pc:sldMkLst>
        <pc:spChg chg="mod">
          <ac:chgData name="antonoaatanasova" userId="63f01c8f-a50b-4279-b3c6-a33faf65220b" providerId="ADAL" clId="{52A2B40B-1559-44BC-A7E4-7CDA2FF38615}" dt="2019-11-25T13:33:24.806" v="5" actId="1076"/>
          <ac:spMkLst>
            <pc:docMk/>
            <pc:sldMk cId="3907541346" sldId="306"/>
            <ac:spMk id="3" creationId="{00000000-0000-0000-0000-000000000000}"/>
          </ac:spMkLst>
        </pc:spChg>
        <pc:picChg chg="add mod">
          <ac:chgData name="antonoaatanasova" userId="63f01c8f-a50b-4279-b3c6-a33faf65220b" providerId="ADAL" clId="{52A2B40B-1559-44BC-A7E4-7CDA2FF38615}" dt="2019-11-25T13:33:38.157" v="9" actId="27614"/>
          <ac:picMkLst>
            <pc:docMk/>
            <pc:sldMk cId="3907541346" sldId="306"/>
            <ac:picMk id="4" creationId="{20F4ECEC-081E-454A-B141-7F3A7EF4525C}"/>
          </ac:picMkLst>
        </pc:picChg>
        <pc:picChg chg="del">
          <ac:chgData name="antonoaatanasova" userId="63f01c8f-a50b-4279-b3c6-a33faf65220b" providerId="ADAL" clId="{52A2B40B-1559-44BC-A7E4-7CDA2FF38615}" dt="2019-11-25T13:33:26.041" v="6" actId="478"/>
          <ac:picMkLst>
            <pc:docMk/>
            <pc:sldMk cId="3907541346" sldId="306"/>
            <ac:picMk id="1026" creationId="{CC24CC62-5E98-4645-8551-06EBBD7458EF}"/>
          </ac:picMkLst>
        </pc:picChg>
      </pc:sldChg>
      <pc:sldChg chg="modSp">
        <pc:chgData name="antonoaatanasova" userId="63f01c8f-a50b-4279-b3c6-a33faf65220b" providerId="ADAL" clId="{52A2B40B-1559-44BC-A7E4-7CDA2FF38615}" dt="2019-11-25T13:34:13.769" v="12" actId="1076"/>
        <pc:sldMkLst>
          <pc:docMk/>
          <pc:sldMk cId="202722126" sldId="311"/>
        </pc:sldMkLst>
        <pc:spChg chg="mod">
          <ac:chgData name="antonoaatanasova" userId="63f01c8f-a50b-4279-b3c6-a33faf65220b" providerId="ADAL" clId="{52A2B40B-1559-44BC-A7E4-7CDA2FF38615}" dt="2019-11-25T13:34:11.490" v="11" actId="14100"/>
          <ac:spMkLst>
            <pc:docMk/>
            <pc:sldMk cId="202722126" sldId="311"/>
            <ac:spMk id="6" creationId="{00000000-0000-0000-0000-000000000000}"/>
          </ac:spMkLst>
        </pc:spChg>
        <pc:spChg chg="mod">
          <ac:chgData name="antonoaatanasova" userId="63f01c8f-a50b-4279-b3c6-a33faf65220b" providerId="ADAL" clId="{52A2B40B-1559-44BC-A7E4-7CDA2FF38615}" dt="2019-11-25T13:34:13.769" v="12" actId="1076"/>
          <ac:spMkLst>
            <pc:docMk/>
            <pc:sldMk cId="202722126" sldId="311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4:25.207" v="15" actId="1076"/>
        <pc:sldMkLst>
          <pc:docMk/>
          <pc:sldMk cId="1124432436" sldId="312"/>
        </pc:sldMkLst>
        <pc:spChg chg="mod">
          <ac:chgData name="antonoaatanasova" userId="63f01c8f-a50b-4279-b3c6-a33faf65220b" providerId="ADAL" clId="{52A2B40B-1559-44BC-A7E4-7CDA2FF38615}" dt="2019-11-25T13:34:23.382" v="14" actId="14100"/>
          <ac:spMkLst>
            <pc:docMk/>
            <pc:sldMk cId="1124432436" sldId="312"/>
            <ac:spMk id="3" creationId="{00000000-0000-0000-0000-000000000000}"/>
          </ac:spMkLst>
        </pc:spChg>
        <pc:spChg chg="mod">
          <ac:chgData name="antonoaatanasova" userId="63f01c8f-a50b-4279-b3c6-a33faf65220b" providerId="ADAL" clId="{52A2B40B-1559-44BC-A7E4-7CDA2FF38615}" dt="2019-11-25T13:34:25.207" v="15" actId="1076"/>
          <ac:spMkLst>
            <pc:docMk/>
            <pc:sldMk cId="1124432436" sldId="312"/>
            <ac:spMk id="4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4:51.624" v="19" actId="113"/>
        <pc:sldMkLst>
          <pc:docMk/>
          <pc:sldMk cId="3821353033" sldId="313"/>
        </pc:sldMkLst>
        <pc:spChg chg="mod">
          <ac:chgData name="antonoaatanasova" userId="63f01c8f-a50b-4279-b3c6-a33faf65220b" providerId="ADAL" clId="{52A2B40B-1559-44BC-A7E4-7CDA2FF38615}" dt="2019-11-25T13:34:51.624" v="19" actId="113"/>
          <ac:spMkLst>
            <pc:docMk/>
            <pc:sldMk cId="3821353033" sldId="313"/>
            <ac:spMk id="6" creationId="{00000000-0000-0000-0000-000000000000}"/>
          </ac:spMkLst>
        </pc:spChg>
      </pc:sldChg>
      <pc:sldChg chg="addSp modSp">
        <pc:chgData name="antonoaatanasova" userId="63f01c8f-a50b-4279-b3c6-a33faf65220b" providerId="ADAL" clId="{52A2B40B-1559-44BC-A7E4-7CDA2FF38615}" dt="2019-11-25T13:35:13.456" v="23" actId="962"/>
        <pc:sldMkLst>
          <pc:docMk/>
          <pc:sldMk cId="3226691496" sldId="314"/>
        </pc:sldMkLst>
        <pc:picChg chg="add mod">
          <ac:chgData name="antonoaatanasova" userId="63f01c8f-a50b-4279-b3c6-a33faf65220b" providerId="ADAL" clId="{52A2B40B-1559-44BC-A7E4-7CDA2FF38615}" dt="2019-11-25T13:35:13.456" v="23" actId="962"/>
          <ac:picMkLst>
            <pc:docMk/>
            <pc:sldMk cId="3226691496" sldId="314"/>
            <ac:picMk id="4" creationId="{4A943BC3-CFAE-487E-BA81-2CD9F4FC9E79}"/>
          </ac:picMkLst>
        </pc:picChg>
      </pc:sldChg>
      <pc:sldChg chg="modSp">
        <pc:chgData name="antonoaatanasova" userId="63f01c8f-a50b-4279-b3c6-a33faf65220b" providerId="ADAL" clId="{52A2B40B-1559-44BC-A7E4-7CDA2FF38615}" dt="2019-11-25T13:36:00.629" v="32"/>
        <pc:sldMkLst>
          <pc:docMk/>
          <pc:sldMk cId="483073915" sldId="319"/>
        </pc:sldMkLst>
        <pc:spChg chg="mod">
          <ac:chgData name="antonoaatanasova" userId="63f01c8f-a50b-4279-b3c6-a33faf65220b" providerId="ADAL" clId="{52A2B40B-1559-44BC-A7E4-7CDA2FF38615}" dt="2019-11-25T13:36:00.629" v="32"/>
          <ac:spMkLst>
            <pc:docMk/>
            <pc:sldMk cId="483073915" sldId="319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5:45.443" v="25" actId="1076"/>
        <pc:sldMkLst>
          <pc:docMk/>
          <pc:sldMk cId="1372770524" sldId="324"/>
        </pc:sldMkLst>
        <pc:spChg chg="mod">
          <ac:chgData name="antonoaatanasova" userId="63f01c8f-a50b-4279-b3c6-a33faf65220b" providerId="ADAL" clId="{52A2B40B-1559-44BC-A7E4-7CDA2FF38615}" dt="2019-11-25T13:35:36.275" v="24" actId="14100"/>
          <ac:spMkLst>
            <pc:docMk/>
            <pc:sldMk cId="1372770524" sldId="324"/>
            <ac:spMk id="11" creationId="{00000000-0000-0000-0000-000000000000}"/>
          </ac:spMkLst>
        </pc:spChg>
        <pc:picChg chg="mod">
          <ac:chgData name="antonoaatanasova" userId="63f01c8f-a50b-4279-b3c6-a33faf65220b" providerId="ADAL" clId="{52A2B40B-1559-44BC-A7E4-7CDA2FF38615}" dt="2019-11-25T13:35:45.443" v="25" actId="1076"/>
          <ac:picMkLst>
            <pc:docMk/>
            <pc:sldMk cId="1372770524" sldId="324"/>
            <ac:picMk id="10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0DD8688-CE18-40D2-9C7A-F17EC76DBE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306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FE00F39-0366-42B3-BB2F-244FB77DDA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6311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8AE4282-3E41-4A3E-AE45-09CCFA200A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3533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6E1688-0145-4180-925F-FB8973C26E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721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A02C915-56F2-46CF-8072-6F0BBAC75D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590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8C74431-5542-4F6D-AA33-756227BABA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25A71F3A-0C42-4B6E-8DC9-2F0B6B467C4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9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C73317C-AA2E-4C66-A997-38E94447F1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9A8AB52-20E0-4E45-A792-00E6002770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3F022BF0-8B48-4F2E-AE46-6ADE2DD5BD10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791ED97-1FB0-4BF8-833A-8A2F217693EF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B21981A4-C9B2-428E-8AF5-73773ADCFB71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C29BF4E-FABD-4AE3-800B-B061BFE8B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90F8D48E-9977-4B93-AE5B-8E933D9D3B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97F1B34E-0B62-4D07-9EA4-B416D3F5A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4DBBD29C-509F-471C-8B70-B1E0CCDAD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24E1342-9C5B-40EA-A77E-7C5E7011C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E7B2EE5E-7CF3-41E6-A2A3-9F3CD6C48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64142C23-2F6B-42E1-927B-DA9FECDF5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E00AC7B2-00EE-4BEE-AA5D-C84AF93BB0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4F2DDEF-F70D-47BD-96B9-DA15BA9C0EB9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9E8F8D4-8CD0-44B7-BBA8-66C71C1109E8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B395B484-E591-470E-89AE-DAC4E26306D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96F701D4-9307-4971-9B23-7C3BB41C5DC6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F2648A4E-49A2-4BFF-9418-1B947A15EB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7983A03-9188-43BD-A660-A0210CAF7D19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F9620EE8-FB76-4A95-9B9A-8814D107E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D828301E-14EC-4CFC-B1CF-B121734C2DE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0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A97CAF2-7699-4238-B4D0-72FCE7D1BC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73759254-6682-4890-BAA0-54A2458B77D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15391D90-5EF6-4D74-8DC8-B35B3195AC9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A2005E1-C88E-499E-9B88-DA3C63F0AD82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20C688B8-6F89-468B-A98B-DEFB129E62A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8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060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44C12216-6845-4264-873E-693BA2869AE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A77D8814-8BF2-4798-8EF4-0A78395BF1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DD3516D-CD6B-4B23-BA23-FA30D11C62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2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70595CA9-91B0-488E-8283-0FB2055901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E31E5F9-92A6-4AF8-8689-85DCD430C7D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6C872718-4592-4D98-A9F2-5C05314EC8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87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47A6025-5DA3-4EF6-9898-7E41F306D16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0D75D5D5-838E-46C2-B645-661AFCE4A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0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6515351B-7405-4B25-A02B-B556519C33E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C712D58F-7C9D-42F9-B4ED-F6BDE75905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4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DFEDFFEC-10FC-4BE1-89E7-EADF4DB8DBD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4029434-0424-417C-BF8B-954BE6B277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4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465D4928-66CB-409B-B0F0-13587E35D4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y9y5w9yre0&amp;list=PLV1MxjHu6NDf-fSltejo91dKswg_lx_HJ&amp;index=3" TargetMode="External"/><Relationship Id="rId2" Type="http://schemas.openxmlformats.org/officeDocument/2006/relationships/hyperlink" Target="https://realpython.com/python-kwargs-and-args/?fbclid=IwAR29bsfV4oyWycuxyy3ihfqc4xkH3O8gJ_DfMHbE4i2tms9Ay_142FYT4DM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Qk0zUZW-U_M&amp;t=2s" TargetMode="External"/><Relationship Id="rId5" Type="http://schemas.openxmlformats.org/officeDocument/2006/relationships/hyperlink" Target="https://www.programiz.com/python-programming/recursion?fbclid=IwAR0NTlk6bMFw9WCpkrD130XEoVWrqNXFwzg9DIJXMYlzGez_UOODUw2VDEg" TargetMode="External"/><Relationship Id="rId4" Type="http://schemas.openxmlformats.org/officeDocument/2006/relationships/hyperlink" Target="https://github.com/InesIvanova/Dev.BG-seminar?fbclid=IwAR29bsfV4oyWycuxyy3ihfqc4xkH3O8gJ_DfMHbE4i2tms9Ay_142FYT4DM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trainings/resources/video/61209/video-04-june-2021-ines-ivanova-python-advanced-may-2021/3349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Functions Advanced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45175"/>
            <a:ext cx="2566682" cy="256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9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to pack arguments into tuple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Packing Arguments into Tuple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132223" y="1935556"/>
            <a:ext cx="9404350" cy="3138487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def </a:t>
            </a: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*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US" sz="26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print(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US" sz="2600" b="1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(1, 2, 3)    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(1, 2, 3)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("peter", "</a:t>
            </a:r>
            <a:r>
              <a:rPr lang="en-US" sz="2600" b="1" dirty="0" err="1">
                <a:latin typeface="Consolas" pitchFamily="49" charset="0"/>
              </a:rPr>
              <a:t>george</a:t>
            </a:r>
            <a:r>
              <a:rPr lang="en-US" sz="2600" b="1" dirty="0">
                <a:latin typeface="Consolas" pitchFamily="49" charset="0"/>
              </a:rPr>
              <a:t>")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("peter", "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george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(True, False)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(True, False)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()           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85BAA95-9DED-4F50-AA49-59A11C3E04A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7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kwargs</a:t>
            </a:r>
            <a:r>
              <a:rPr lang="en-US" sz="3600" dirty="0"/>
              <a:t> allows you to pass </a:t>
            </a:r>
            <a:r>
              <a:rPr lang="en-US" sz="3600" b="1" dirty="0">
                <a:solidFill>
                  <a:schemeClr val="bg1"/>
                </a:solidFill>
              </a:rPr>
              <a:t>keyworded</a:t>
            </a:r>
            <a:r>
              <a:rPr lang="en-US" sz="3600" dirty="0"/>
              <a:t> variable </a:t>
            </a:r>
            <a:br>
              <a:rPr lang="en-US" sz="3600" dirty="0"/>
            </a:br>
            <a:r>
              <a:rPr lang="en-US" sz="3600" dirty="0"/>
              <a:t>length of arguments to a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Packing Arguments into Dictionary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177592" y="2596782"/>
            <a:ext cx="7045325" cy="314007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def </a:t>
            </a:r>
            <a:r>
              <a:rPr lang="en-US" sz="2600" b="1" dirty="0" err="1">
                <a:latin typeface="Consolas" pitchFamily="49" charset="0"/>
              </a:rPr>
              <a:t>greet_me</a:t>
            </a:r>
            <a:r>
              <a:rPr lang="en-US" sz="2600" b="1" dirty="0">
                <a:latin typeface="Consolas" pitchFamily="49" charset="0"/>
              </a:rPr>
              <a:t>(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**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kwargs</a:t>
            </a:r>
            <a:r>
              <a:rPr lang="en-US" sz="26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for key, value in </a:t>
            </a:r>
            <a:r>
              <a:rPr lang="en-US" sz="2600" b="1" dirty="0" err="1">
                <a:latin typeface="Consolas" pitchFamily="49" charset="0"/>
              </a:rPr>
              <a:t>kwargs.items</a:t>
            </a:r>
            <a:r>
              <a:rPr lang="en-US" sz="2600" b="1" dirty="0">
                <a:latin typeface="Consolas" pitchFamily="49" charset="0"/>
              </a:rPr>
              <a:t>():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    print(f"{value}, {key}")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greet_me</a:t>
            </a:r>
            <a:r>
              <a:rPr lang="en-US" sz="2600" b="1" dirty="0">
                <a:latin typeface="Consolas" pitchFamily="49" charset="0"/>
              </a:rPr>
              <a:t>(Peter="Hello", George="Bye")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Hello Peter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Bye George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AF46CEE-06B8-40B0-8A66-997CBF1798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also use </a:t>
            </a:r>
            <a:r>
              <a:rPr lang="en-US" sz="3600" b="1" dirty="0">
                <a:solidFill>
                  <a:schemeClr val="bg1"/>
                </a:solidFill>
              </a:rPr>
              <a:t>keyword</a:t>
            </a:r>
            <a:r>
              <a:rPr lang="en-US" sz="3600" dirty="0"/>
              <a:t> arguments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3600" b="1" dirty="0">
              <a:solidFill>
                <a:schemeClr val="bg1"/>
              </a:solidFill>
            </a:endParaRPr>
          </a:p>
          <a:p>
            <a:endParaRPr lang="en-US" sz="3600" b="1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So, if you want to use all three of these in argument types then the order is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00101" y="1939198"/>
            <a:ext cx="6286500" cy="1879270"/>
          </a:xfrm>
        </p:spPr>
        <p:txBody>
          <a:bodyPr/>
          <a:lstStyle/>
          <a:p>
            <a:r>
              <a:rPr lang="en-US" sz="2600" dirty="0"/>
              <a:t>def </a:t>
            </a:r>
            <a:r>
              <a:rPr lang="en-US" sz="2600" dirty="0" err="1"/>
              <a:t>some_func</a:t>
            </a:r>
            <a:r>
              <a:rPr lang="en-US" sz="2600" dirty="0"/>
              <a:t> (arg1, *</a:t>
            </a:r>
            <a:r>
              <a:rPr lang="en-US" sz="2600" dirty="0" err="1"/>
              <a:t>rest_args</a:t>
            </a:r>
            <a:r>
              <a:rPr lang="en-US" sz="2600" dirty="0"/>
              <a:t>):</a:t>
            </a:r>
          </a:p>
          <a:p>
            <a:r>
              <a:rPr lang="en-US" sz="2600" dirty="0"/>
              <a:t>    print(arg1 + sum(</a:t>
            </a:r>
            <a:r>
              <a:rPr lang="en-US" sz="2600" dirty="0" err="1"/>
              <a:t>rest_args</a:t>
            </a:r>
            <a:r>
              <a:rPr lang="en-US" sz="2600" dirty="0"/>
              <a:t>))</a:t>
            </a:r>
          </a:p>
          <a:p>
            <a:r>
              <a:rPr lang="en-US" sz="2600" dirty="0" err="1"/>
              <a:t>some_func</a:t>
            </a:r>
            <a:r>
              <a:rPr lang="en-US" sz="2600" dirty="0"/>
              <a:t>(5, 5, 10)   </a:t>
            </a:r>
            <a:r>
              <a:rPr lang="en-US" sz="2600" i="1" dirty="0">
                <a:solidFill>
                  <a:schemeClr val="accent2"/>
                </a:solidFill>
              </a:rPr>
              <a:t># 20</a:t>
            </a:r>
          </a:p>
          <a:p>
            <a:r>
              <a:rPr lang="en-US" sz="2600" dirty="0" err="1"/>
              <a:t>some_func</a:t>
            </a:r>
            <a:r>
              <a:rPr lang="en-US" sz="2600" dirty="0"/>
              <a:t>()           </a:t>
            </a:r>
            <a:r>
              <a:rPr lang="en-US" sz="2600" i="1" dirty="0">
                <a:solidFill>
                  <a:schemeClr val="accent2"/>
                </a:solidFill>
              </a:rPr>
              <a:t># Error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Formal Args, *args and **kwargs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306504" y="2285840"/>
            <a:ext cx="3657600" cy="118598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function requires at least 1 argument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00101" y="5623290"/>
            <a:ext cx="62865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solidFill>
                  <a:schemeClr val="tx1"/>
                </a:solidFill>
              </a:rPr>
              <a:t>some_func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fargs</a:t>
            </a:r>
            <a:r>
              <a:rPr lang="en-US" sz="2600" dirty="0">
                <a:solidFill>
                  <a:schemeClr val="tx1"/>
                </a:solidFill>
              </a:rPr>
              <a:t>, *</a:t>
            </a:r>
            <a:r>
              <a:rPr lang="en-US" sz="2600" dirty="0" err="1">
                <a:solidFill>
                  <a:schemeClr val="tx1"/>
                </a:solidFill>
              </a:rPr>
              <a:t>args</a:t>
            </a:r>
            <a:r>
              <a:rPr lang="en-US" sz="2600" dirty="0">
                <a:solidFill>
                  <a:schemeClr val="tx1"/>
                </a:solidFill>
              </a:rPr>
              <a:t>, **</a:t>
            </a:r>
            <a:r>
              <a:rPr lang="en-US" sz="2600" dirty="0" err="1">
                <a:solidFill>
                  <a:schemeClr val="tx1"/>
                </a:solidFill>
              </a:rPr>
              <a:t>kwargs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C8E31B1-F460-4E91-8CFC-58F3FBB923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5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DC1E61A-583B-4BF4-9722-64ED928133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function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 that can receive any amount of numbers (integers) as different parameters</a:t>
            </a:r>
          </a:p>
          <a:p>
            <a:r>
              <a:rPr lang="en-US" sz="3600" dirty="0"/>
              <a:t>The function should return the result </a:t>
            </a:r>
            <a:br>
              <a:rPr lang="en-US" sz="3600" dirty="0"/>
            </a:br>
            <a:r>
              <a:rPr lang="en-US" sz="3600" dirty="0"/>
              <a:t>of the multiplication of all of them</a:t>
            </a:r>
          </a:p>
          <a:p>
            <a:r>
              <a:rPr lang="en-US" sz="3600" dirty="0"/>
              <a:t>Submit only your function in judge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Function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1475022" y="4623823"/>
            <a:ext cx="6280891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print(multiply(1, 4, 5))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print(multiply(4, 5, 6, 1, 3))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print(multiply(2, 0, 1000, 5000))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8075953" y="5272046"/>
            <a:ext cx="539496" cy="4297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8935489" y="4623822"/>
            <a:ext cx="1199789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20</a:t>
            </a:r>
          </a:p>
          <a:p>
            <a:r>
              <a:rPr lang="en-US" sz="2600" dirty="0">
                <a:solidFill>
                  <a:schemeClr val="tx1"/>
                </a:solidFill>
              </a:rPr>
              <a:t>360</a:t>
            </a:r>
          </a:p>
          <a:p>
            <a:r>
              <a:rPr lang="en-US" sz="26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3494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3097FD-3D24-4226-B455-648A1D0C8F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667204"/>
            <a:ext cx="5116463" cy="2619601"/>
          </a:xfrm>
        </p:spPr>
        <p:txBody>
          <a:bodyPr/>
          <a:lstStyle/>
          <a:p>
            <a:r>
              <a:rPr lang="en-US" sz="3000" dirty="0"/>
              <a:t>def multiply(</a:t>
            </a:r>
            <a:r>
              <a:rPr lang="en-US" sz="3000" dirty="0">
                <a:solidFill>
                  <a:schemeClr val="bg1"/>
                </a:solidFill>
              </a:rPr>
              <a:t>*</a:t>
            </a:r>
            <a:r>
              <a:rPr lang="en-US" sz="3000" dirty="0" err="1">
                <a:solidFill>
                  <a:schemeClr val="bg1"/>
                </a:solidFill>
              </a:rPr>
              <a:t>args</a:t>
            </a:r>
            <a:r>
              <a:rPr lang="en-US" sz="3000" dirty="0"/>
              <a:t>):</a:t>
            </a:r>
          </a:p>
          <a:p>
            <a:r>
              <a:rPr lang="en-US" sz="3000" dirty="0"/>
              <a:t>    result = 1</a:t>
            </a:r>
          </a:p>
          <a:p>
            <a:r>
              <a:rPr lang="en-US" sz="3000" dirty="0"/>
              <a:t>    for num in </a:t>
            </a:r>
            <a:r>
              <a:rPr lang="en-US" sz="3000" dirty="0" err="1">
                <a:solidFill>
                  <a:schemeClr val="bg1"/>
                </a:solidFill>
              </a:rPr>
              <a:t>args</a:t>
            </a:r>
            <a:r>
              <a:rPr lang="en-US" sz="3000" dirty="0"/>
              <a:t>:</a:t>
            </a:r>
          </a:p>
          <a:p>
            <a:r>
              <a:rPr lang="en-US" sz="3000" dirty="0"/>
              <a:t>        result *= num</a:t>
            </a:r>
          </a:p>
          <a:p>
            <a:r>
              <a:rPr lang="en-US" sz="3000" dirty="0"/>
              <a:t>    return result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Multiplication Function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8DC3CD-D4F5-43F1-AEAE-BD0C2A47D2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0F4ECEC-081E-454A-B141-7F3A7EF45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697" y="117900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4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652609" y="1860054"/>
            <a:ext cx="88678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</a:t>
            </a:r>
          </a:p>
          <a:p>
            <a:r>
              <a:rPr lang="en-US" sz="54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**</a:t>
            </a:r>
            <a:endParaRPr lang="en-US" sz="54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9FDA7D3-5096-4753-9821-670F8765300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Unpack Lists, Tuples and Dictionaries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5DC247-7FE9-4318-959D-DDBAB768AF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Unpacking Arguments</a:t>
            </a:r>
          </a:p>
        </p:txBody>
      </p:sp>
    </p:spTree>
    <p:extLst>
      <p:ext uri="{BB962C8B-B14F-4D97-AF65-F5344CB8AC3E}">
        <p14:creationId xmlns:p14="http://schemas.microsoft.com/office/powerpoint/2010/main" val="121650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We can use 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3600" dirty="0"/>
              <a:t> to unpack the list so that all elements of it can be passed as </a:t>
            </a:r>
            <a:r>
              <a:rPr lang="en-US" sz="3600" b="1" dirty="0">
                <a:solidFill>
                  <a:schemeClr val="bg1"/>
                </a:solidFill>
              </a:rPr>
              <a:t>different parameters</a:t>
            </a:r>
          </a:p>
          <a:p>
            <a:r>
              <a:rPr lang="en-US" sz="3600" dirty="0"/>
              <a:t>And we can use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3600" dirty="0"/>
              <a:t> to unpack a dictionary, so all of its elements are passed as </a:t>
            </a:r>
            <a:r>
              <a:rPr lang="en-US" sz="3600" b="1" dirty="0">
                <a:solidFill>
                  <a:schemeClr val="bg1"/>
                </a:solidFill>
              </a:rPr>
              <a:t>keyworded arguments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Unpacking?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483CCD0-84F9-40A2-ADA8-8E25A714E1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2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0B43551-85F5-4FE4-AA8D-20CA392F5F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Note that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list, that you unpack, must be </a:t>
            </a:r>
            <a:r>
              <a:rPr lang="en-US" b="1" dirty="0">
                <a:solidFill>
                  <a:schemeClr val="bg1"/>
                </a:solidFill>
              </a:rPr>
              <a:t>the same </a:t>
            </a:r>
            <a:r>
              <a:rPr lang="en-US" dirty="0"/>
              <a:t>as the number of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in the </a:t>
            </a:r>
            <a:br>
              <a:rPr lang="en-US" dirty="0"/>
            </a:br>
            <a:r>
              <a:rPr lang="en-US" dirty="0"/>
              <a:t>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Unpacking Lists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3791357" y="3244595"/>
            <a:ext cx="5765881" cy="2027836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def print_nums(a, b, c):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    print(a, b, c)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nums = [1, 2, 3]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print_nums(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*nums</a:t>
            </a:r>
            <a:r>
              <a:rPr lang="en-US" sz="2800" b="1" noProof="1">
                <a:latin typeface="Consolas" pitchFamily="49" charset="0"/>
              </a:rPr>
              <a:t>)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# 1 2 3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E5CB2D5-7D73-427D-B7C7-61F86F8E28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76009C6-902E-472B-AF80-74B2E2B2E9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Note that the </a:t>
            </a:r>
            <a:r>
              <a:rPr lang="en-US" sz="3600" b="1" dirty="0">
                <a:solidFill>
                  <a:schemeClr val="bg1"/>
                </a:solidFill>
              </a:rPr>
              <a:t>keys</a:t>
            </a:r>
            <a:r>
              <a:rPr lang="en-US" sz="3600" dirty="0"/>
              <a:t> of the dictionary must </a:t>
            </a:r>
            <a:r>
              <a:rPr lang="en-US" sz="3600" b="1" dirty="0">
                <a:solidFill>
                  <a:schemeClr val="bg1"/>
                </a:solidFill>
              </a:rPr>
              <a:t>match</a:t>
            </a:r>
            <a:r>
              <a:rPr lang="en-US" sz="3600" dirty="0"/>
              <a:t> the </a:t>
            </a:r>
            <a:r>
              <a:rPr lang="en-US" sz="3600" b="1" dirty="0">
                <a:solidFill>
                  <a:schemeClr val="bg1"/>
                </a:solidFill>
              </a:rPr>
              <a:t>names</a:t>
            </a:r>
            <a:r>
              <a:rPr lang="en-US" sz="3600" dirty="0"/>
              <a:t> of the </a:t>
            </a:r>
            <a:r>
              <a:rPr lang="en-US" sz="3600" b="1" dirty="0">
                <a:solidFill>
                  <a:schemeClr val="bg1"/>
                </a:solidFill>
              </a:rPr>
              <a:t>parameters</a:t>
            </a:r>
            <a:r>
              <a:rPr lang="en-US" sz="3600" dirty="0"/>
              <a:t> of the function</a:t>
            </a:r>
          </a:p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order</a:t>
            </a:r>
            <a:r>
              <a:rPr lang="en-US" sz="3600" dirty="0"/>
              <a:t> of the keys in the dictionary does </a:t>
            </a:r>
            <a:r>
              <a:rPr lang="en-US" sz="3600" b="1" dirty="0">
                <a:solidFill>
                  <a:schemeClr val="bg1"/>
                </a:solidFill>
              </a:rPr>
              <a:t>not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matter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Unpacking Dictionaries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477504" y="3894437"/>
            <a:ext cx="8713787" cy="2006600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def </a:t>
            </a:r>
            <a:r>
              <a:rPr lang="en-US" sz="2800" b="1" dirty="0" err="1">
                <a:latin typeface="Consolas" pitchFamily="49" charset="0"/>
              </a:rPr>
              <a:t>some_func</a:t>
            </a:r>
            <a:r>
              <a:rPr lang="en-US" sz="2800" b="1" dirty="0">
                <a:latin typeface="Consolas" pitchFamily="49" charset="0"/>
              </a:rPr>
              <a:t>(name, age):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  print(f"{name} is {age} years old")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person = {'age': 20, 'name': "Peter"}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latin typeface="Consolas" pitchFamily="49" charset="0"/>
              </a:rPr>
              <a:t>some_func</a:t>
            </a:r>
            <a:r>
              <a:rPr lang="en-US" sz="2800" b="1" dirty="0">
                <a:latin typeface="Consolas" pitchFamily="49" charset="0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**person</a:t>
            </a:r>
            <a:r>
              <a:rPr lang="en-US" sz="2800" b="1" dirty="0">
                <a:latin typeface="Consolas" pitchFamily="49" charset="0"/>
              </a:rPr>
              <a:t>)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Peter is 20 years old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669FE8-D803-4FF0-A0E7-2E8253BD57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3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4BE4F3CE-A45D-47DD-96A2-F88FB20A8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function called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get_info</a:t>
            </a:r>
            <a:r>
              <a:rPr lang="en-US" sz="3600" dirty="0"/>
              <a:t> that receives a name, age and town, and returns a string in the format:</a:t>
            </a:r>
            <a:br>
              <a:rPr lang="en-US" sz="3600" dirty="0"/>
            </a:br>
            <a:r>
              <a:rPr lang="en-US" sz="3600" dirty="0">
                <a:latin typeface="Consolas" panose="020B0609020204030204" pitchFamily="49" charset="0"/>
              </a:rPr>
              <a:t>"</a:t>
            </a:r>
            <a:r>
              <a:rPr lang="en-US" sz="3600" b="1" dirty="0">
                <a:latin typeface="Consolas" panose="020B0609020204030204" pitchFamily="49" charset="0"/>
              </a:rPr>
              <a:t>This is 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b="1" dirty="0">
                <a:latin typeface="Consolas" panose="020B0609020204030204" pitchFamily="49" charset="0"/>
              </a:rPr>
              <a:t>} from 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town</a:t>
            </a:r>
            <a:r>
              <a:rPr lang="en-US" sz="3600" b="1" dirty="0">
                <a:latin typeface="Consolas" panose="020B0609020204030204" pitchFamily="49" charset="0"/>
              </a:rPr>
              <a:t>} and he is 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3600" b="1" dirty="0">
                <a:latin typeface="Consolas" panose="020B0609020204030204" pitchFamily="49" charset="0"/>
              </a:rPr>
              <a:t>} years old</a:t>
            </a:r>
            <a:r>
              <a:rPr lang="en-US" sz="3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3600" dirty="0"/>
              <a:t>Use </a:t>
            </a:r>
            <a:r>
              <a:rPr lang="en-US" sz="3600" b="1" dirty="0">
                <a:solidFill>
                  <a:schemeClr val="bg1"/>
                </a:solidFill>
              </a:rPr>
              <a:t>dictionary unpacking </a:t>
            </a:r>
            <a:r>
              <a:rPr lang="en-US" sz="3600" dirty="0"/>
              <a:t>when testing your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Person Info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1536413" y="4304417"/>
            <a:ext cx="912607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kwargs</a:t>
            </a:r>
            <a:r>
              <a:rPr lang="en-US" dirty="0">
                <a:solidFill>
                  <a:schemeClr val="tx1"/>
                </a:solidFill>
              </a:rPr>
              <a:t> = {"name": "John", "town": "Sofia", "age": 20}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get_info</a:t>
            </a:r>
            <a:r>
              <a:rPr lang="en-US" dirty="0">
                <a:solidFill>
                  <a:schemeClr val="tx1"/>
                </a:solidFill>
              </a:rPr>
              <a:t>(**</a:t>
            </a:r>
            <a:r>
              <a:rPr lang="en-US" dirty="0" err="1">
                <a:solidFill>
                  <a:schemeClr val="tx1"/>
                </a:solidFill>
              </a:rPr>
              <a:t>kwargs</a:t>
            </a:r>
            <a:r>
              <a:rPr lang="en-US" dirty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7" name="Right Arrow 6"/>
          <p:cNvSpPr/>
          <p:nvPr/>
        </p:nvSpPr>
        <p:spPr bwMode="auto">
          <a:xfrm rot="5400000">
            <a:off x="5880605" y="5434216"/>
            <a:ext cx="371592" cy="4297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503365" y="5883764"/>
            <a:ext cx="9126072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This is John from Sofia and he is 20 years old</a:t>
            </a:r>
          </a:p>
        </p:txBody>
      </p:sp>
    </p:spTree>
    <p:extLst>
      <p:ext uri="{BB962C8B-B14F-4D97-AF65-F5344CB8AC3E}">
        <p14:creationId xmlns:p14="http://schemas.microsoft.com/office/powerpoint/2010/main" val="382135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319342"/>
          </a:xfrm>
        </p:spPr>
        <p:txBody>
          <a:bodyPr/>
          <a:lstStyle/>
          <a:p>
            <a:r>
              <a:rPr lang="en-US" dirty="0"/>
              <a:t>Lambda Functions</a:t>
            </a:r>
            <a:endParaRPr lang="bg-BG" dirty="0"/>
          </a:p>
          <a:p>
            <a:r>
              <a:rPr lang="en-US" dirty="0"/>
              <a:t>Packing Arguments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kwargs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Unpacking Arguments</a:t>
            </a:r>
          </a:p>
          <a:p>
            <a:pPr lvl="1"/>
            <a:r>
              <a:rPr lang="en-US" dirty="0"/>
              <a:t>Unpacking Lists and Tuples</a:t>
            </a:r>
          </a:p>
          <a:p>
            <a:pPr lvl="1"/>
            <a:r>
              <a:rPr lang="en-US" dirty="0"/>
              <a:t>Unpacking Dictionaries</a:t>
            </a:r>
            <a:endParaRPr lang="bg-BG" dirty="0"/>
          </a:p>
          <a:p>
            <a:r>
              <a:rPr lang="en-US" dirty="0"/>
              <a:t>Recursion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8822EE-49B7-4C96-BED0-CE6572935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5478" y="1351617"/>
            <a:ext cx="10481043" cy="1979169"/>
          </a:xfrm>
        </p:spPr>
        <p:txBody>
          <a:bodyPr/>
          <a:lstStyle/>
          <a:p>
            <a:r>
              <a:rPr lang="en-US" sz="2200" dirty="0"/>
              <a:t>def </a:t>
            </a:r>
            <a:r>
              <a:rPr lang="en-US" sz="2200" dirty="0" err="1"/>
              <a:t>get_info</a:t>
            </a:r>
            <a:r>
              <a:rPr lang="en-US" sz="2200" dirty="0"/>
              <a:t>(name, age, town):</a:t>
            </a:r>
          </a:p>
          <a:p>
            <a:r>
              <a:rPr lang="en-US" sz="2200" dirty="0"/>
              <a:t>    return </a:t>
            </a:r>
            <a:r>
              <a:rPr lang="en-US" sz="2200" dirty="0" err="1"/>
              <a:t>f"This</a:t>
            </a:r>
            <a:r>
              <a:rPr lang="en-US" sz="2200" dirty="0"/>
              <a:t> is {name} from {town} and he is {age} years old"</a:t>
            </a:r>
          </a:p>
          <a:p>
            <a:endParaRPr lang="en-US" sz="2200" dirty="0"/>
          </a:p>
          <a:p>
            <a:r>
              <a:rPr lang="en-US" sz="22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200" dirty="0"/>
              <a:t>print(</a:t>
            </a:r>
            <a:r>
              <a:rPr lang="en-US" sz="2200" dirty="0" err="1"/>
              <a:t>get_info</a:t>
            </a:r>
            <a:r>
              <a:rPr lang="en-US" sz="2200" dirty="0"/>
              <a:t>(</a:t>
            </a:r>
            <a:r>
              <a:rPr lang="en-US" sz="2200" dirty="0">
                <a:solidFill>
                  <a:schemeClr val="bg1"/>
                </a:solidFill>
              </a:rPr>
              <a:t>**</a:t>
            </a:r>
            <a:r>
              <a:rPr lang="en-US" sz="2200" dirty="0"/>
              <a:t>{"name": "George", "town": "Sofia", "age": 20}))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Person Info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FC576B4-77C0-4ADA-8273-91B2DFF96C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4A943BC3-CFAE-487E-BA81-2CD9F4FC9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00" y="3699000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9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136" y="1406746"/>
            <a:ext cx="2393728" cy="2393728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CD5F77FB-6BD8-41E9-9081-3537AC7921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Function Calling Itself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64A20B-04F6-457B-BF53-77D4DE2861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297287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sz="3600" dirty="0"/>
              <a:t>The process in which a function calls itself is called </a:t>
            </a:r>
            <a:r>
              <a:rPr lang="en-US" sz="3600" b="1" dirty="0">
                <a:solidFill>
                  <a:schemeClr val="bg1"/>
                </a:solidFill>
              </a:rPr>
              <a:t>recursion</a:t>
            </a:r>
          </a:p>
          <a:p>
            <a:r>
              <a:rPr lang="en-US" sz="3600" dirty="0"/>
              <a:t>The function that is calling itself is called a </a:t>
            </a:r>
            <a:r>
              <a:rPr lang="en-US" sz="3600" b="1" dirty="0">
                <a:solidFill>
                  <a:schemeClr val="bg1"/>
                </a:solidFill>
              </a:rPr>
              <a:t>recursive function</a:t>
            </a:r>
          </a:p>
          <a:p>
            <a:r>
              <a:rPr lang="en-US" sz="3600" dirty="0"/>
              <a:t>A recursive function has the following structure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base</a:t>
            </a:r>
            <a:r>
              <a:rPr lang="en-US" sz="3400" dirty="0"/>
              <a:t> case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recursive</a:t>
            </a:r>
            <a:r>
              <a:rPr lang="en-US" sz="3400" dirty="0"/>
              <a:t> case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Recursion?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7184EF-0279-4A77-8563-0010512F81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sz="3600" dirty="0"/>
              <a:t>The base case in a recursion returns a value </a:t>
            </a:r>
            <a:r>
              <a:rPr lang="en-US" sz="3600" b="1" dirty="0">
                <a:solidFill>
                  <a:schemeClr val="bg1"/>
                </a:solidFill>
              </a:rPr>
              <a:t>without</a:t>
            </a:r>
            <a:r>
              <a:rPr lang="en-US" sz="3600" dirty="0"/>
              <a:t> making any other </a:t>
            </a:r>
            <a:r>
              <a:rPr lang="en-US" sz="3600" b="1" dirty="0">
                <a:solidFill>
                  <a:schemeClr val="bg1"/>
                </a:solidFill>
              </a:rPr>
              <a:t>recursive calls</a:t>
            </a:r>
          </a:p>
          <a:p>
            <a:pPr lvl="1"/>
            <a:r>
              <a:rPr lang="en-US" sz="3400" dirty="0"/>
              <a:t>It is the </a:t>
            </a:r>
            <a:r>
              <a:rPr lang="en-US" sz="3400" b="1" dirty="0">
                <a:solidFill>
                  <a:schemeClr val="bg1"/>
                </a:solidFill>
              </a:rPr>
              <a:t>condition</a:t>
            </a:r>
            <a:r>
              <a:rPr lang="en-US" sz="3400" dirty="0"/>
              <a:t> for the recursion to stop</a:t>
            </a:r>
          </a:p>
          <a:p>
            <a:r>
              <a:rPr lang="en-US" sz="3600" dirty="0"/>
              <a:t>The recursive case is the </a:t>
            </a:r>
            <a:r>
              <a:rPr lang="en-US" sz="3600" b="1" dirty="0">
                <a:solidFill>
                  <a:schemeClr val="bg1"/>
                </a:solidFill>
              </a:rPr>
              <a:t>central part </a:t>
            </a:r>
            <a:r>
              <a:rPr lang="en-US" sz="3600" dirty="0"/>
              <a:t>of the recursive function</a:t>
            </a:r>
          </a:p>
          <a:p>
            <a:pPr lvl="1"/>
            <a:r>
              <a:rPr lang="en-US" sz="3400" dirty="0"/>
              <a:t>It is the </a:t>
            </a:r>
            <a:r>
              <a:rPr lang="en-US" sz="3400" b="1" dirty="0">
                <a:solidFill>
                  <a:schemeClr val="bg1"/>
                </a:solidFill>
              </a:rPr>
              <a:t>solution</a:t>
            </a:r>
            <a:r>
              <a:rPr lang="en-US" sz="3400" dirty="0"/>
              <a:t> to the bigger problem expressed in terms of </a:t>
            </a:r>
            <a:r>
              <a:rPr lang="en-US" sz="3400" b="1" dirty="0">
                <a:solidFill>
                  <a:schemeClr val="bg1"/>
                </a:solidFill>
              </a:rPr>
              <a:t>smaller problems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Case and Recursive Case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6EF7E18-5F45-41CA-8008-05EDAE9EA6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0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Factorial recursive representation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88600" y="2078184"/>
            <a:ext cx="5603407" cy="2062739"/>
          </a:xfrm>
        </p:spPr>
        <p:txBody>
          <a:bodyPr/>
          <a:lstStyle/>
          <a:p>
            <a:r>
              <a:rPr lang="en-US" sz="2800" dirty="0"/>
              <a:t>def fact(n):</a:t>
            </a:r>
          </a:p>
          <a:p>
            <a:r>
              <a:rPr lang="en-US" sz="2800" dirty="0"/>
              <a:t>   if n == 1:</a:t>
            </a:r>
          </a:p>
          <a:p>
            <a:r>
              <a:rPr lang="en-US" sz="2800" dirty="0"/>
              <a:t>      return 1</a:t>
            </a:r>
          </a:p>
          <a:p>
            <a:r>
              <a:rPr lang="en-US" sz="2800" dirty="0"/>
              <a:t>   return n * fact(n - 1)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688726" y="2215640"/>
            <a:ext cx="2114550" cy="578882"/>
          </a:xfrm>
          <a:prstGeom prst="wedgeRoundRectCallout">
            <a:avLst>
              <a:gd name="adj1" fmla="val -59140"/>
              <a:gd name="adj2" fmla="val 356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Case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616101" y="4278379"/>
            <a:ext cx="2114550" cy="1055608"/>
          </a:xfrm>
          <a:prstGeom prst="wedgeRoundRectCallout">
            <a:avLst>
              <a:gd name="adj1" fmla="val -34102"/>
              <a:gd name="adj2" fmla="val -660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Case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47" y="3794550"/>
            <a:ext cx="4225664" cy="24567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A859319C-37CB-4B99-85B0-69CF3EBA40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7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5480F2DD-F37D-457A-93F9-3B3107104C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program that reads a single string and prints all the </a:t>
            </a:r>
            <a:r>
              <a:rPr lang="en-US" sz="3600" b="1" dirty="0">
                <a:solidFill>
                  <a:schemeClr val="bg1"/>
                </a:solidFill>
              </a:rPr>
              <a:t>possible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combinations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of the characters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in that string</a:t>
            </a:r>
          </a:p>
          <a:p>
            <a:r>
              <a:rPr lang="en-US" sz="3600" dirty="0"/>
              <a:t>Submit your solution in judge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Character Combinations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5245978" y="4205360"/>
            <a:ext cx="1040833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err="1">
                <a:solidFill>
                  <a:schemeClr val="tx1"/>
                </a:solidFill>
              </a:rPr>
              <a:t>abc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6706072" y="4350550"/>
            <a:ext cx="468786" cy="32783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586405" y="2820364"/>
            <a:ext cx="1040833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err="1">
                <a:solidFill>
                  <a:schemeClr val="tx1"/>
                </a:solidFill>
              </a:rPr>
              <a:t>abc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 err="1">
                <a:solidFill>
                  <a:schemeClr val="tx1"/>
                </a:solidFill>
              </a:rPr>
              <a:t>acb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bac</a:t>
            </a:r>
          </a:p>
          <a:p>
            <a:pPr algn="ctr"/>
            <a:r>
              <a:rPr lang="en-US" sz="2600" dirty="0" err="1">
                <a:solidFill>
                  <a:schemeClr val="tx1"/>
                </a:solidFill>
              </a:rPr>
              <a:t>bca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 err="1">
                <a:solidFill>
                  <a:schemeClr val="tx1"/>
                </a:solidFill>
              </a:rPr>
              <a:t>cba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cab</a:t>
            </a:r>
          </a:p>
        </p:txBody>
      </p:sp>
    </p:spTree>
    <p:extLst>
      <p:ext uri="{BB962C8B-B14F-4D97-AF65-F5344CB8AC3E}">
        <p14:creationId xmlns:p14="http://schemas.microsoft.com/office/powerpoint/2010/main" val="48307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067301-2749-44C2-940F-315116758E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2699" y="1478668"/>
            <a:ext cx="8381364" cy="4853930"/>
          </a:xfrm>
        </p:spPr>
        <p:txBody>
          <a:bodyPr/>
          <a:lstStyle/>
          <a:p>
            <a:r>
              <a:rPr lang="en-US" sz="2400" dirty="0"/>
              <a:t>def </a:t>
            </a:r>
            <a:r>
              <a:rPr lang="en-US" sz="2400" dirty="0" err="1"/>
              <a:t>print_comb</a:t>
            </a:r>
            <a:r>
              <a:rPr lang="en-US" sz="2400" dirty="0"/>
              <a:t>(text, </a:t>
            </a:r>
            <a:r>
              <a:rPr lang="en-US" sz="2400" dirty="0" err="1"/>
              <a:t>idx</a:t>
            </a:r>
            <a:r>
              <a:rPr lang="en-US" sz="2400" dirty="0"/>
              <a:t>):</a:t>
            </a:r>
          </a:p>
          <a:p>
            <a:r>
              <a:rPr lang="en-US" sz="2400" dirty="0"/>
              <a:t>    if </a:t>
            </a:r>
            <a:r>
              <a:rPr lang="en-US" sz="2400" dirty="0" err="1"/>
              <a:t>idx</a:t>
            </a:r>
            <a:r>
              <a:rPr lang="en-US" sz="2400" dirty="0"/>
              <a:t> &gt;= </a:t>
            </a:r>
            <a:r>
              <a:rPr lang="en-US" sz="2400" dirty="0" err="1"/>
              <a:t>len</a:t>
            </a:r>
            <a:r>
              <a:rPr lang="en-US" sz="2400" dirty="0"/>
              <a:t>(text):</a:t>
            </a:r>
          </a:p>
          <a:p>
            <a:r>
              <a:rPr lang="en-US" sz="2400" dirty="0"/>
              <a:t>        print("".join(text))</a:t>
            </a:r>
          </a:p>
          <a:p>
            <a:r>
              <a:rPr lang="en-US" sz="2400" dirty="0"/>
              <a:t>        return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print_comb</a:t>
            </a:r>
            <a:r>
              <a:rPr lang="en-US" sz="2400" dirty="0"/>
              <a:t>(text, </a:t>
            </a:r>
            <a:r>
              <a:rPr lang="en-US" sz="2400" dirty="0" err="1"/>
              <a:t>idx</a:t>
            </a:r>
            <a:r>
              <a:rPr lang="en-US" sz="2400" dirty="0"/>
              <a:t> + 1)</a:t>
            </a:r>
          </a:p>
          <a:p>
            <a:r>
              <a:rPr lang="en-US" sz="2400" dirty="0"/>
              <a:t>    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idx</a:t>
            </a:r>
            <a:r>
              <a:rPr lang="en-US" sz="2400" dirty="0"/>
              <a:t> + 1, </a:t>
            </a:r>
            <a:r>
              <a:rPr lang="en-US" sz="2400" dirty="0" err="1"/>
              <a:t>len</a:t>
            </a:r>
            <a:r>
              <a:rPr lang="en-US" sz="2400" dirty="0"/>
              <a:t>(text)):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chemeClr val="bg1"/>
                </a:solidFill>
              </a:rPr>
              <a:t>text[</a:t>
            </a:r>
            <a:r>
              <a:rPr lang="en-US" sz="2400" dirty="0" err="1">
                <a:solidFill>
                  <a:schemeClr val="bg1"/>
                </a:solidFill>
              </a:rPr>
              <a:t>idx</a:t>
            </a:r>
            <a:r>
              <a:rPr lang="en-US" sz="2400" dirty="0">
                <a:solidFill>
                  <a:schemeClr val="bg1"/>
                </a:solidFill>
              </a:rPr>
              <a:t>], text[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 = text[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], text[</a:t>
            </a:r>
            <a:r>
              <a:rPr lang="en-US" sz="2400" dirty="0" err="1">
                <a:solidFill>
                  <a:schemeClr val="bg1"/>
                </a:solidFill>
              </a:rPr>
              <a:t>idx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print_comb</a:t>
            </a:r>
            <a:r>
              <a:rPr lang="en-US" sz="2400" dirty="0"/>
              <a:t>(text, </a:t>
            </a:r>
            <a:r>
              <a:rPr lang="en-US" sz="2400" dirty="0" err="1"/>
              <a:t>idx</a:t>
            </a:r>
            <a:r>
              <a:rPr lang="en-US" sz="2400" dirty="0"/>
              <a:t> + 1)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chemeClr val="bg1"/>
                </a:solidFill>
              </a:rPr>
              <a:t>text[</a:t>
            </a:r>
            <a:r>
              <a:rPr lang="en-US" sz="2400" dirty="0" err="1">
                <a:solidFill>
                  <a:schemeClr val="bg1"/>
                </a:solidFill>
              </a:rPr>
              <a:t>idx</a:t>
            </a:r>
            <a:r>
              <a:rPr lang="en-US" sz="2400" dirty="0">
                <a:solidFill>
                  <a:schemeClr val="bg1"/>
                </a:solidFill>
              </a:rPr>
              <a:t>], text[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 = text[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], text[</a:t>
            </a:r>
            <a:r>
              <a:rPr lang="en-US" sz="2400" dirty="0" err="1">
                <a:solidFill>
                  <a:schemeClr val="bg1"/>
                </a:solidFill>
              </a:rPr>
              <a:t>idx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</a:p>
          <a:p>
            <a:endParaRPr lang="en-US" sz="2400" dirty="0"/>
          </a:p>
          <a:p>
            <a:r>
              <a:rPr lang="en-US" sz="2400" dirty="0"/>
              <a:t>text = list(input())</a:t>
            </a:r>
          </a:p>
          <a:p>
            <a:r>
              <a:rPr lang="en-US" sz="2400" dirty="0" err="1"/>
              <a:t>print_comb</a:t>
            </a:r>
            <a:r>
              <a:rPr lang="en-US" sz="2400" dirty="0"/>
              <a:t>(text, 0)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Character Combinations</a:t>
            </a:r>
          </a:p>
        </p:txBody>
      </p:sp>
      <p:sp>
        <p:nvSpPr>
          <p:cNvPr id="7" name="Flowchart: Alternate Process 6"/>
          <p:cNvSpPr/>
          <p:nvPr/>
        </p:nvSpPr>
        <p:spPr bwMode="auto">
          <a:xfrm>
            <a:off x="7692085" y="1836168"/>
            <a:ext cx="2764631" cy="1055608"/>
          </a:xfrm>
          <a:prstGeom prst="flowChartAlternate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swapping algorithm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C5AB87D-0ACD-4E22-9208-90AEF3C5CC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3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Explanation: Character Combinations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0EB31FA-7771-486B-A0AC-07C5B167C5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A92599C-7D53-4E8A-8494-29625311AFA1}"/>
              </a:ext>
            </a:extLst>
          </p:cNvPr>
          <p:cNvGrpSpPr/>
          <p:nvPr/>
        </p:nvGrpSpPr>
        <p:grpSpPr>
          <a:xfrm>
            <a:off x="5479470" y="1447940"/>
            <a:ext cx="1233057" cy="475059"/>
            <a:chOff x="5246254" y="1494229"/>
            <a:chExt cx="1233057" cy="475059"/>
          </a:xfrm>
        </p:grpSpPr>
        <p:sp>
          <p:nvSpPr>
            <p:cNvPr id="26" name="Rectangle: Rounded Corners 13">
              <a:extLst>
                <a:ext uri="{FF2B5EF4-FFF2-40B4-BE49-F238E27FC236}">
                  <a16:creationId xmlns:a16="http://schemas.microsoft.com/office/drawing/2014/main" id="{31705E91-08D1-4CE7-81BC-68453A32F627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27" name="Rectangle: Rounded Corners 13">
              <a:extLst>
                <a:ext uri="{FF2B5EF4-FFF2-40B4-BE49-F238E27FC236}">
                  <a16:creationId xmlns:a16="http://schemas.microsoft.com/office/drawing/2014/main" id="{3100752F-94B1-413C-8D77-E010CBE360D9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28" name="Rectangle: Rounded Corners 13">
              <a:extLst>
                <a:ext uri="{FF2B5EF4-FFF2-40B4-BE49-F238E27FC236}">
                  <a16:creationId xmlns:a16="http://schemas.microsoft.com/office/drawing/2014/main" id="{0626E9E1-56F2-4E47-ADD9-AABED6641759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9B5A241-2EA0-4E28-8524-D9CFDB08BE66}"/>
              </a:ext>
            </a:extLst>
          </p:cNvPr>
          <p:cNvGrpSpPr/>
          <p:nvPr/>
        </p:nvGrpSpPr>
        <p:grpSpPr>
          <a:xfrm>
            <a:off x="1669469" y="3486727"/>
            <a:ext cx="1233057" cy="475059"/>
            <a:chOff x="5246254" y="1494229"/>
            <a:chExt cx="1233057" cy="475059"/>
          </a:xfrm>
        </p:grpSpPr>
        <p:sp>
          <p:nvSpPr>
            <p:cNvPr id="62" name="Rectangle: Rounded Corners 13">
              <a:extLst>
                <a:ext uri="{FF2B5EF4-FFF2-40B4-BE49-F238E27FC236}">
                  <a16:creationId xmlns:a16="http://schemas.microsoft.com/office/drawing/2014/main" id="{81AFD5D1-6B48-45E4-9506-1FEE3E09861B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63" name="Rectangle: Rounded Corners 13">
              <a:extLst>
                <a:ext uri="{FF2B5EF4-FFF2-40B4-BE49-F238E27FC236}">
                  <a16:creationId xmlns:a16="http://schemas.microsoft.com/office/drawing/2014/main" id="{0F5C7DC8-01DC-40E7-A904-945A5E59FE64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64" name="Rectangle: Rounded Corners 13">
              <a:extLst>
                <a:ext uri="{FF2B5EF4-FFF2-40B4-BE49-F238E27FC236}">
                  <a16:creationId xmlns:a16="http://schemas.microsoft.com/office/drawing/2014/main" id="{DDAED9F1-B4A5-469E-AAC3-798EAC83F603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8EBB309-42A6-491C-B129-DE4180A6D56D}"/>
              </a:ext>
            </a:extLst>
          </p:cNvPr>
          <p:cNvGrpSpPr/>
          <p:nvPr/>
        </p:nvGrpSpPr>
        <p:grpSpPr>
          <a:xfrm>
            <a:off x="847431" y="5525517"/>
            <a:ext cx="1233057" cy="475059"/>
            <a:chOff x="5246254" y="1494229"/>
            <a:chExt cx="1233057" cy="475059"/>
          </a:xfrm>
        </p:grpSpPr>
        <p:sp>
          <p:nvSpPr>
            <p:cNvPr id="66" name="Rectangle: Rounded Corners 13">
              <a:extLst>
                <a:ext uri="{FF2B5EF4-FFF2-40B4-BE49-F238E27FC236}">
                  <a16:creationId xmlns:a16="http://schemas.microsoft.com/office/drawing/2014/main" id="{12F2E937-AEF8-4585-88AF-7C020D2A3870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67" name="Rectangle: Rounded Corners 13">
              <a:extLst>
                <a:ext uri="{FF2B5EF4-FFF2-40B4-BE49-F238E27FC236}">
                  <a16:creationId xmlns:a16="http://schemas.microsoft.com/office/drawing/2014/main" id="{D4ED4842-1733-468A-AF88-D315B2957483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68" name="Rectangle: Rounded Corners 13">
              <a:extLst>
                <a:ext uri="{FF2B5EF4-FFF2-40B4-BE49-F238E27FC236}">
                  <a16:creationId xmlns:a16="http://schemas.microsoft.com/office/drawing/2014/main" id="{446B17A6-7A92-4A68-AB9A-DC4FDDB5A6C5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8D89E5B-0A5B-416F-9983-213DEE16DAAC}"/>
              </a:ext>
            </a:extLst>
          </p:cNvPr>
          <p:cNvGrpSpPr/>
          <p:nvPr/>
        </p:nvGrpSpPr>
        <p:grpSpPr>
          <a:xfrm>
            <a:off x="2491507" y="5525518"/>
            <a:ext cx="1233057" cy="475059"/>
            <a:chOff x="5246254" y="1494229"/>
            <a:chExt cx="1233057" cy="475059"/>
          </a:xfrm>
        </p:grpSpPr>
        <p:sp>
          <p:nvSpPr>
            <p:cNvPr id="70" name="Rectangle: Rounded Corners 13">
              <a:extLst>
                <a:ext uri="{FF2B5EF4-FFF2-40B4-BE49-F238E27FC236}">
                  <a16:creationId xmlns:a16="http://schemas.microsoft.com/office/drawing/2014/main" id="{65F2824C-0571-4E81-9E95-834024E24233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71" name="Rectangle: Rounded Corners 13">
              <a:extLst>
                <a:ext uri="{FF2B5EF4-FFF2-40B4-BE49-F238E27FC236}">
                  <a16:creationId xmlns:a16="http://schemas.microsoft.com/office/drawing/2014/main" id="{C45D463A-E194-46D6-B2CC-719B1AA04584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72" name="Rectangle: Rounded Corners 13">
              <a:extLst>
                <a:ext uri="{FF2B5EF4-FFF2-40B4-BE49-F238E27FC236}">
                  <a16:creationId xmlns:a16="http://schemas.microsoft.com/office/drawing/2014/main" id="{F4497E10-644D-4239-AEC8-2EEC6A0BB5BC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7096863-48AE-4247-AD6E-C696B6253C58}"/>
              </a:ext>
            </a:extLst>
          </p:cNvPr>
          <p:cNvGrpSpPr/>
          <p:nvPr/>
        </p:nvGrpSpPr>
        <p:grpSpPr>
          <a:xfrm>
            <a:off x="5479470" y="3486728"/>
            <a:ext cx="1233057" cy="475059"/>
            <a:chOff x="5246254" y="1494229"/>
            <a:chExt cx="1233057" cy="475059"/>
          </a:xfrm>
        </p:grpSpPr>
        <p:sp>
          <p:nvSpPr>
            <p:cNvPr id="74" name="Rectangle: Rounded Corners 13">
              <a:extLst>
                <a:ext uri="{FF2B5EF4-FFF2-40B4-BE49-F238E27FC236}">
                  <a16:creationId xmlns:a16="http://schemas.microsoft.com/office/drawing/2014/main" id="{CEE4DA24-2B5B-4127-9816-B01F1EE21E21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75" name="Rectangle: Rounded Corners 13">
              <a:extLst>
                <a:ext uri="{FF2B5EF4-FFF2-40B4-BE49-F238E27FC236}">
                  <a16:creationId xmlns:a16="http://schemas.microsoft.com/office/drawing/2014/main" id="{07EBA748-CD6D-4766-9CB1-2014EF70D1F9}"/>
                </a:ext>
              </a:extLst>
            </p:cNvPr>
            <p:cNvSpPr/>
            <p:nvPr/>
          </p:nvSpPr>
          <p:spPr>
            <a:xfrm>
              <a:off x="5246254" y="1496461"/>
              <a:ext cx="411019" cy="470595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76" name="Rectangle: Rounded Corners 13">
              <a:extLst>
                <a:ext uri="{FF2B5EF4-FFF2-40B4-BE49-F238E27FC236}">
                  <a16:creationId xmlns:a16="http://schemas.microsoft.com/office/drawing/2014/main" id="{E98F5985-C8FF-4C36-873A-F2F56F1F7B60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46E4F27-345F-409F-80C8-9ADE916DF5D6}"/>
              </a:ext>
            </a:extLst>
          </p:cNvPr>
          <p:cNvGrpSpPr/>
          <p:nvPr/>
        </p:nvGrpSpPr>
        <p:grpSpPr>
          <a:xfrm>
            <a:off x="4657432" y="5525516"/>
            <a:ext cx="1233057" cy="475059"/>
            <a:chOff x="5246254" y="1494229"/>
            <a:chExt cx="1233057" cy="475059"/>
          </a:xfrm>
        </p:grpSpPr>
        <p:sp>
          <p:nvSpPr>
            <p:cNvPr id="78" name="Rectangle: Rounded Corners 13">
              <a:extLst>
                <a:ext uri="{FF2B5EF4-FFF2-40B4-BE49-F238E27FC236}">
                  <a16:creationId xmlns:a16="http://schemas.microsoft.com/office/drawing/2014/main" id="{589D12A7-480F-4695-9DDE-3B1C417D1386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79" name="Rectangle: Rounded Corners 13">
              <a:extLst>
                <a:ext uri="{FF2B5EF4-FFF2-40B4-BE49-F238E27FC236}">
                  <a16:creationId xmlns:a16="http://schemas.microsoft.com/office/drawing/2014/main" id="{AC8A4433-C658-498C-94AA-1C17ABB67675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80" name="Rectangle: Rounded Corners 13">
              <a:extLst>
                <a:ext uri="{FF2B5EF4-FFF2-40B4-BE49-F238E27FC236}">
                  <a16:creationId xmlns:a16="http://schemas.microsoft.com/office/drawing/2014/main" id="{C45C4F16-E858-4FFB-8C05-AD2A2C1C7523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FF6CC1C-954C-42F6-A5F7-1E21BCDDCDED}"/>
              </a:ext>
            </a:extLst>
          </p:cNvPr>
          <p:cNvGrpSpPr/>
          <p:nvPr/>
        </p:nvGrpSpPr>
        <p:grpSpPr>
          <a:xfrm>
            <a:off x="6301508" y="5525516"/>
            <a:ext cx="1233057" cy="475059"/>
            <a:chOff x="5246254" y="1494229"/>
            <a:chExt cx="1233057" cy="475059"/>
          </a:xfrm>
        </p:grpSpPr>
        <p:sp>
          <p:nvSpPr>
            <p:cNvPr id="82" name="Rectangle: Rounded Corners 13">
              <a:extLst>
                <a:ext uri="{FF2B5EF4-FFF2-40B4-BE49-F238E27FC236}">
                  <a16:creationId xmlns:a16="http://schemas.microsoft.com/office/drawing/2014/main" id="{24D2168B-1066-442E-8909-1771B3BC41C7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83" name="Rectangle: Rounded Corners 13">
              <a:extLst>
                <a:ext uri="{FF2B5EF4-FFF2-40B4-BE49-F238E27FC236}">
                  <a16:creationId xmlns:a16="http://schemas.microsoft.com/office/drawing/2014/main" id="{2A780909-3EAA-4FA2-8263-DC6AC359F821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84" name="Rectangle: Rounded Corners 13">
              <a:extLst>
                <a:ext uri="{FF2B5EF4-FFF2-40B4-BE49-F238E27FC236}">
                  <a16:creationId xmlns:a16="http://schemas.microsoft.com/office/drawing/2014/main" id="{72C9CFD8-7940-48BD-938E-6EE7CF8E0989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90B8802-84A5-4116-BE04-8692EC2FC313}"/>
              </a:ext>
            </a:extLst>
          </p:cNvPr>
          <p:cNvGrpSpPr/>
          <p:nvPr/>
        </p:nvGrpSpPr>
        <p:grpSpPr>
          <a:xfrm>
            <a:off x="9289471" y="3486727"/>
            <a:ext cx="1233057" cy="475059"/>
            <a:chOff x="5246254" y="1494229"/>
            <a:chExt cx="1233057" cy="475059"/>
          </a:xfrm>
        </p:grpSpPr>
        <p:sp>
          <p:nvSpPr>
            <p:cNvPr id="86" name="Rectangle: Rounded Corners 13">
              <a:extLst>
                <a:ext uri="{FF2B5EF4-FFF2-40B4-BE49-F238E27FC236}">
                  <a16:creationId xmlns:a16="http://schemas.microsoft.com/office/drawing/2014/main" id="{000AC609-1E09-46B8-BB87-61AC196DF818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87" name="Rectangle: Rounded Corners 13">
              <a:extLst>
                <a:ext uri="{FF2B5EF4-FFF2-40B4-BE49-F238E27FC236}">
                  <a16:creationId xmlns:a16="http://schemas.microsoft.com/office/drawing/2014/main" id="{177BF61C-48A2-44CC-A743-161179399AD7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88" name="Rectangle: Rounded Corners 13">
              <a:extLst>
                <a:ext uri="{FF2B5EF4-FFF2-40B4-BE49-F238E27FC236}">
                  <a16:creationId xmlns:a16="http://schemas.microsoft.com/office/drawing/2014/main" id="{BBF026CC-FC86-408F-8876-DF7F204057BF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0933328-F69C-49CD-9781-FD618A5DB445}"/>
              </a:ext>
            </a:extLst>
          </p:cNvPr>
          <p:cNvGrpSpPr/>
          <p:nvPr/>
        </p:nvGrpSpPr>
        <p:grpSpPr>
          <a:xfrm>
            <a:off x="8467433" y="5525515"/>
            <a:ext cx="1233057" cy="475059"/>
            <a:chOff x="5246254" y="1494229"/>
            <a:chExt cx="1233057" cy="475059"/>
          </a:xfrm>
        </p:grpSpPr>
        <p:sp>
          <p:nvSpPr>
            <p:cNvPr id="90" name="Rectangle: Rounded Corners 13">
              <a:extLst>
                <a:ext uri="{FF2B5EF4-FFF2-40B4-BE49-F238E27FC236}">
                  <a16:creationId xmlns:a16="http://schemas.microsoft.com/office/drawing/2014/main" id="{D5B3A1BA-EA71-4A4D-A996-C1AB8D52466B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91" name="Rectangle: Rounded Corners 13">
              <a:extLst>
                <a:ext uri="{FF2B5EF4-FFF2-40B4-BE49-F238E27FC236}">
                  <a16:creationId xmlns:a16="http://schemas.microsoft.com/office/drawing/2014/main" id="{B05CE6FF-345D-475D-8B80-5FD3DD01754E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92" name="Rectangle: Rounded Corners 13">
              <a:extLst>
                <a:ext uri="{FF2B5EF4-FFF2-40B4-BE49-F238E27FC236}">
                  <a16:creationId xmlns:a16="http://schemas.microsoft.com/office/drawing/2014/main" id="{8D950D69-A4BE-403E-9668-3F4CBB537B3A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D91C514-72E8-4486-AC06-29F5CD80A21B}"/>
              </a:ext>
            </a:extLst>
          </p:cNvPr>
          <p:cNvGrpSpPr/>
          <p:nvPr/>
        </p:nvGrpSpPr>
        <p:grpSpPr>
          <a:xfrm>
            <a:off x="10111512" y="5525515"/>
            <a:ext cx="1233057" cy="475059"/>
            <a:chOff x="5246254" y="1494229"/>
            <a:chExt cx="1233057" cy="475059"/>
          </a:xfrm>
        </p:grpSpPr>
        <p:sp>
          <p:nvSpPr>
            <p:cNvPr id="94" name="Rectangle: Rounded Corners 13">
              <a:extLst>
                <a:ext uri="{FF2B5EF4-FFF2-40B4-BE49-F238E27FC236}">
                  <a16:creationId xmlns:a16="http://schemas.microsoft.com/office/drawing/2014/main" id="{5039A042-F60C-4EB6-8AE5-EF8F3E91E8E9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95" name="Rectangle: Rounded Corners 13">
              <a:extLst>
                <a:ext uri="{FF2B5EF4-FFF2-40B4-BE49-F238E27FC236}">
                  <a16:creationId xmlns:a16="http://schemas.microsoft.com/office/drawing/2014/main" id="{DAFE2129-5258-44D9-B23E-33CDEE241E48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96" name="Rectangle: Rounded Corners 13">
              <a:extLst>
                <a:ext uri="{FF2B5EF4-FFF2-40B4-BE49-F238E27FC236}">
                  <a16:creationId xmlns:a16="http://schemas.microsoft.com/office/drawing/2014/main" id="{5BCAB610-74F3-4D67-915B-491433A478D9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DD45170-79D3-48DF-913C-7174558B55B6}"/>
              </a:ext>
            </a:extLst>
          </p:cNvPr>
          <p:cNvCxnSpPr>
            <a:cxnSpLocks/>
            <a:stCxn id="27" idx="2"/>
            <a:endCxn id="64" idx="0"/>
          </p:cNvCxnSpPr>
          <p:nvPr/>
        </p:nvCxnSpPr>
        <p:spPr>
          <a:xfrm flipH="1">
            <a:off x="2697017" y="1922999"/>
            <a:ext cx="2987963" cy="1563728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5FFB416-0375-4718-84D6-9058C01605D1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>
            <a:off x="6507018" y="1922999"/>
            <a:ext cx="2987963" cy="1563728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E712995-18D4-4215-8DFC-F230DCB7E7DF}"/>
              </a:ext>
            </a:extLst>
          </p:cNvPr>
          <p:cNvCxnSpPr>
            <a:cxnSpLocks/>
            <a:stCxn id="26" idx="2"/>
            <a:endCxn id="74" idx="0"/>
          </p:cNvCxnSpPr>
          <p:nvPr/>
        </p:nvCxnSpPr>
        <p:spPr>
          <a:xfrm>
            <a:off x="6095999" y="1922999"/>
            <a:ext cx="0" cy="156372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0" name="AutoShape 5">
            <a:extLst>
              <a:ext uri="{FF2B5EF4-FFF2-40B4-BE49-F238E27FC236}">
                <a16:creationId xmlns:a16="http://schemas.microsoft.com/office/drawing/2014/main" id="{6B04D31D-F1C1-4795-B8E6-D7BA7E222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574" y="2560528"/>
            <a:ext cx="2035461" cy="461665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A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AutoShape 5">
            <a:extLst>
              <a:ext uri="{FF2B5EF4-FFF2-40B4-BE49-F238E27FC236}">
                <a16:creationId xmlns:a16="http://schemas.microsoft.com/office/drawing/2014/main" id="{DDFB241D-EF2C-4F5A-BE0B-FDFCD6350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961" y="2562362"/>
            <a:ext cx="2035461" cy="461665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C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AutoShape 5">
            <a:extLst>
              <a:ext uri="{FF2B5EF4-FFF2-40B4-BE49-F238E27FC236}">
                <a16:creationId xmlns:a16="http://schemas.microsoft.com/office/drawing/2014/main" id="{EA807B3C-78EC-44BB-BFFF-FD4C7F819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085" y="2560528"/>
            <a:ext cx="2035461" cy="461665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B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86C47FE-EA41-47C8-A631-389E30848D99}"/>
              </a:ext>
            </a:extLst>
          </p:cNvPr>
          <p:cNvCxnSpPr>
            <a:cxnSpLocks/>
          </p:cNvCxnSpPr>
          <p:nvPr/>
        </p:nvCxnSpPr>
        <p:spPr>
          <a:xfrm flipH="1">
            <a:off x="1258447" y="3959555"/>
            <a:ext cx="822039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2BCB5C4-8DE8-45A8-A41E-D464159585FA}"/>
              </a:ext>
            </a:extLst>
          </p:cNvPr>
          <p:cNvCxnSpPr>
            <a:cxnSpLocks/>
          </p:cNvCxnSpPr>
          <p:nvPr/>
        </p:nvCxnSpPr>
        <p:spPr>
          <a:xfrm>
            <a:off x="2491502" y="3959555"/>
            <a:ext cx="822040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4C4A0F-7CAF-47CC-8EE4-878EF138192E}"/>
              </a:ext>
            </a:extLst>
          </p:cNvPr>
          <p:cNvCxnSpPr>
            <a:cxnSpLocks/>
          </p:cNvCxnSpPr>
          <p:nvPr/>
        </p:nvCxnSpPr>
        <p:spPr>
          <a:xfrm flipH="1">
            <a:off x="5068448" y="3961786"/>
            <a:ext cx="822038" cy="156372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C215509-3372-4FD6-8794-96FF1E7CD912}"/>
              </a:ext>
            </a:extLst>
          </p:cNvPr>
          <p:cNvCxnSpPr>
            <a:cxnSpLocks/>
          </p:cNvCxnSpPr>
          <p:nvPr/>
        </p:nvCxnSpPr>
        <p:spPr>
          <a:xfrm>
            <a:off x="6301502" y="3959555"/>
            <a:ext cx="822038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C4FDD03-416B-4D5A-BC33-011082765266}"/>
              </a:ext>
            </a:extLst>
          </p:cNvPr>
          <p:cNvCxnSpPr>
            <a:cxnSpLocks/>
          </p:cNvCxnSpPr>
          <p:nvPr/>
        </p:nvCxnSpPr>
        <p:spPr>
          <a:xfrm flipH="1">
            <a:off x="8878443" y="3959555"/>
            <a:ext cx="822036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FE00151-329C-4876-87C2-0C386FA29A22}"/>
              </a:ext>
            </a:extLst>
          </p:cNvPr>
          <p:cNvCxnSpPr>
            <a:cxnSpLocks/>
          </p:cNvCxnSpPr>
          <p:nvPr/>
        </p:nvCxnSpPr>
        <p:spPr>
          <a:xfrm>
            <a:off x="10111489" y="3959555"/>
            <a:ext cx="822043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AutoShape 5">
            <a:extLst>
              <a:ext uri="{FF2B5EF4-FFF2-40B4-BE49-F238E27FC236}">
                <a16:creationId xmlns:a16="http://schemas.microsoft.com/office/drawing/2014/main" id="{131B48B7-E79C-45BA-A54D-D4823E48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586" y="4214596"/>
            <a:ext cx="1026310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B with B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AutoShape 5">
            <a:extLst>
              <a:ext uri="{FF2B5EF4-FFF2-40B4-BE49-F238E27FC236}">
                <a16:creationId xmlns:a16="http://schemas.microsoft.com/office/drawing/2014/main" id="{37E89819-C64B-4A09-A8BC-461B1D3DE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004" y="4214596"/>
            <a:ext cx="1026310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B with C</a:t>
            </a:r>
          </a:p>
        </p:txBody>
      </p:sp>
      <p:sp>
        <p:nvSpPr>
          <p:cNvPr id="114" name="AutoShape 5">
            <a:extLst>
              <a:ext uri="{FF2B5EF4-FFF2-40B4-BE49-F238E27FC236}">
                <a16:creationId xmlns:a16="http://schemas.microsoft.com/office/drawing/2014/main" id="{960F2E16-62FF-4D2C-97E3-9C5039341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998" y="4214596"/>
            <a:ext cx="1137371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A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AutoShape 5">
            <a:extLst>
              <a:ext uri="{FF2B5EF4-FFF2-40B4-BE49-F238E27FC236}">
                <a16:creationId xmlns:a16="http://schemas.microsoft.com/office/drawing/2014/main" id="{CE99EBDA-2C98-427C-80E0-BFF14950F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599" y="4214596"/>
            <a:ext cx="1047708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C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AutoShape 5">
            <a:extLst>
              <a:ext uri="{FF2B5EF4-FFF2-40B4-BE49-F238E27FC236}">
                <a16:creationId xmlns:a16="http://schemas.microsoft.com/office/drawing/2014/main" id="{8F3DCE25-545A-4D68-8B11-605DFAA90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8789" y="4218264"/>
            <a:ext cx="1026310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B with B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AutoShape 5">
            <a:extLst>
              <a:ext uri="{FF2B5EF4-FFF2-40B4-BE49-F238E27FC236}">
                <a16:creationId xmlns:a16="http://schemas.microsoft.com/office/drawing/2014/main" id="{08278266-2D82-4F01-AA22-455AB56E5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8206" y="4218264"/>
            <a:ext cx="1026310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B with A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379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2" grpId="0" animBg="1"/>
      <p:bldP spid="103" grpId="0" animBg="1"/>
      <p:bldP spid="107" grpId="0" animBg="1"/>
      <p:bldP spid="113" grpId="0" animBg="1"/>
      <p:bldP spid="114" grpId="0" animBg="1"/>
      <p:bldP spid="115" grpId="0" animBg="1"/>
      <p:bldP spid="116" grpId="0" animBg="1"/>
      <p:bldP spid="1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706E7F-5E2A-4711-BDFF-DF9808B46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55145-4143-411D-825C-FCA43C3765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59839" y="4523525"/>
            <a:ext cx="3422865" cy="975368"/>
          </a:xfrm>
        </p:spPr>
        <p:txBody>
          <a:bodyPr/>
          <a:lstStyle/>
          <a:p>
            <a:r>
              <a:rPr lang="en-US" dirty="0"/>
              <a:t>Peter, George, Amy</a:t>
            </a:r>
          </a:p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1F3A1-57AF-46E6-A758-8000FC307C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receives names on the first line and number of chairs on the second line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Find all the ways to fit whose people on the chairs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each combination on a separate line</a:t>
            </a:r>
            <a:endParaRPr lang="bg-BG" sz="3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1A233-9F06-4071-8D3C-D7BB5CA3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Chairs</a:t>
            </a:r>
            <a:endParaRPr lang="bg-BG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D894625-EEC9-451A-8ABD-2BA2E98EB6D8}"/>
              </a:ext>
            </a:extLst>
          </p:cNvPr>
          <p:cNvSpPr/>
          <p:nvPr/>
        </p:nvSpPr>
        <p:spPr bwMode="auto">
          <a:xfrm>
            <a:off x="5778629" y="4813246"/>
            <a:ext cx="509047" cy="39592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FD7DF2F-4CF0-4D17-AFFB-B8ADF05138F4}"/>
              </a:ext>
            </a:extLst>
          </p:cNvPr>
          <p:cNvSpPr txBox="1">
            <a:spLocks/>
          </p:cNvSpPr>
          <p:nvPr/>
        </p:nvSpPr>
        <p:spPr>
          <a:xfrm>
            <a:off x="6683601" y="4329786"/>
            <a:ext cx="2802907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Peter, George</a:t>
            </a:r>
            <a:endParaRPr lang="bg-BG" dirty="0"/>
          </a:p>
          <a:p>
            <a:r>
              <a:rPr lang="en-US" dirty="0"/>
              <a:t>Peter, Amy</a:t>
            </a:r>
            <a:endParaRPr lang="bg-BG" dirty="0"/>
          </a:p>
          <a:p>
            <a:r>
              <a:rPr lang="en-US" dirty="0"/>
              <a:t>George, Amy</a:t>
            </a:r>
          </a:p>
        </p:txBody>
      </p:sp>
    </p:spTree>
    <p:extLst>
      <p:ext uri="{BB962C8B-B14F-4D97-AF65-F5344CB8AC3E}">
        <p14:creationId xmlns:p14="http://schemas.microsoft.com/office/powerpoint/2010/main" val="405448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0EB7DF58-8395-4F96-94FE-C4DCFA8BD09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A0591F-E360-46EF-9CE0-FA4827410F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96808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FE3CCC51-F9D8-4028-A0CA-4126906B8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53559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F7F196CE-BDAA-4400-803B-2881CB467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Packing arguments into: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Tuple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Dictionary</a:t>
            </a:r>
          </a:p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Unpacking arguments into: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Tuple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Dictionary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02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339442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E95DED-1E04-492E-8194-8724C05FDC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7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19E0A75-CDBC-4F4B-BFAF-FB9002CFA1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Python </a:t>
            </a:r>
            <a:r>
              <a:rPr lang="en-US" dirty="0" err="1"/>
              <a:t>args</a:t>
            </a:r>
            <a:r>
              <a:rPr lang="en-US" dirty="0"/>
              <a:t> and </a:t>
            </a:r>
            <a:r>
              <a:rPr lang="en-US" dirty="0" err="1"/>
              <a:t>kwargs</a:t>
            </a:r>
            <a:r>
              <a:rPr lang="en-US" dirty="0"/>
              <a:t>: </a:t>
            </a:r>
            <a:r>
              <a:rPr lang="en-US" dirty="0" smtClean="0"/>
              <a:t>Demystified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https://realpython.com/python-kwargs-and-args/?</a:t>
            </a:r>
            <a:r>
              <a:rPr lang="en-GB" dirty="0" smtClean="0">
                <a:hlinkClick r:id="rId2"/>
              </a:rPr>
              <a:t>fbclid=IwAR29bsfV4oyWycuxyy3ihfqc4xkH3O8gJ_DfMHbE4i2tms9Ay_142FYT4DM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Python </a:t>
            </a:r>
            <a:r>
              <a:rPr lang="en-GB" dirty="0" err="1" smtClean="0"/>
              <a:t>defaultdict</a:t>
            </a:r>
            <a:r>
              <a:rPr lang="en-GB" dirty="0" smtClean="0"/>
              <a:t> – Ines video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www.youtube.com/watch?v=Oy9y5w9yre0&amp;list=PLV1MxjHu6NDf-fSltejo91dKswg_lx_HJ&amp;index=3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/>
              <a:t>Decorator pattern - </a:t>
            </a:r>
            <a:r>
              <a:rPr lang="en-GB" dirty="0" smtClean="0"/>
              <a:t>Project </a:t>
            </a:r>
            <a:r>
              <a:rPr lang="en-GB" dirty="0"/>
              <a:t>flow Decorator </a:t>
            </a:r>
            <a:r>
              <a:rPr lang="en-GB" dirty="0" smtClean="0"/>
              <a:t>Pattern.pdf (From Ines: </a:t>
            </a:r>
            <a:r>
              <a:rPr lang="ru-RU" dirty="0"/>
              <a:t>Тук съм описала декоратор патърн в моя гитхъб. Има допълнителни неща, които са доста адванст като фласк и GraphQL, но можете просто да го прегледаде, когато имате време само като нещо интересно за това колко силни са *args and **kwargs в пайтън (според мен след ООП-то ще бъде много хубав ресурс за design </a:t>
            </a:r>
            <a:r>
              <a:rPr lang="ru-RU" dirty="0" smtClean="0"/>
              <a:t>patterns)</a:t>
            </a:r>
            <a:r>
              <a:rPr lang="en-GB" dirty="0" smtClean="0"/>
              <a:t>.</a:t>
            </a:r>
            <a:r>
              <a:rPr lang="ru-RU" dirty="0" smtClean="0"/>
              <a:t>Като </a:t>
            </a:r>
            <a:r>
              <a:rPr lang="ru-RU" dirty="0"/>
              <a:t>тук в пдф-а е описано стъпка по стъпка целия </a:t>
            </a:r>
            <a:r>
              <a:rPr lang="ru-RU" dirty="0" smtClean="0"/>
              <a:t>процес</a:t>
            </a:r>
            <a:r>
              <a:rPr lang="en-GB" dirty="0" smtClean="0"/>
              <a:t>)</a:t>
            </a:r>
            <a:endParaRPr lang="ru-RU" dirty="0"/>
          </a:p>
          <a:p>
            <a:pPr marL="0" indent="0">
              <a:buNone/>
            </a:pPr>
            <a:r>
              <a:rPr lang="en-GB" dirty="0" smtClean="0">
                <a:hlinkClick r:id="rId4"/>
              </a:rPr>
              <a:t>https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github.com/InesIvanova/Dev.BG-seminar?fbclid=IwAR29bsfV4oyWycuxyy3ihfqc4xkH3O8gJ_DfMHbE4i2tms9Ay_142FYT4DM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Python </a:t>
            </a:r>
            <a:r>
              <a:rPr lang="en-GB" dirty="0"/>
              <a:t>Recursion</a:t>
            </a:r>
          </a:p>
          <a:p>
            <a:pPr marL="0" indent="0">
              <a:buNone/>
            </a:pPr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www.programiz.com/python-programming/recursion?fbclid=IwAR0NTlk6bMFw9WCpkrD130XEoVWrqNXFwzg9DIJXMYlzGez_UOODUw2VDEg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dirty="0" err="1" smtClean="0"/>
              <a:t>Socratica</a:t>
            </a:r>
            <a:r>
              <a:rPr lang="en-GB" dirty="0" smtClean="0"/>
              <a:t> video for </a:t>
            </a:r>
            <a:r>
              <a:rPr lang="en-GB" dirty="0"/>
              <a:t>Recursion, the Fibonacci Sequence and </a:t>
            </a:r>
            <a:r>
              <a:rPr lang="en-GB" dirty="0" err="1"/>
              <a:t>Memoization</a:t>
            </a:r>
            <a:r>
              <a:rPr lang="en-GB" dirty="0"/>
              <a:t> || Python Tutorial || Learn Python Programming</a:t>
            </a:r>
          </a:p>
          <a:p>
            <a:pPr marL="0" indent="0">
              <a:buNone/>
            </a:pPr>
            <a:r>
              <a:rPr lang="en-GB" dirty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www.youtube.com/watch?v=Qk0zUZW-U_M&amp;t=2s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Lecturer Additional Resources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09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softuni.bg/trainings/resources/video/61209/video-04-june-2021-ines-ivanova-python-advanced-may-2021/3349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Lecture link (note: not on YouTube this time!)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26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F5DBF9-0B0A-4A8D-8777-A0AE81BAD7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3F9521-5151-4F92-ADEC-8C156A9321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16FD1-9C71-48D0-9CAC-4324DFE8C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21987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0FD3A-97CC-479D-86A4-13187F44E0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Lambda</a:t>
            </a:r>
            <a:r>
              <a:rPr lang="en-US" sz="3600" dirty="0">
                <a:solidFill>
                  <a:srgbClr val="234465"/>
                </a:solidFill>
              </a:rPr>
              <a:t> is an </a:t>
            </a:r>
            <a:r>
              <a:rPr lang="en-US" sz="3600" b="1" dirty="0">
                <a:solidFill>
                  <a:schemeClr val="bg1"/>
                </a:solidFill>
              </a:rPr>
              <a:t>anonymous one-time </a:t>
            </a:r>
            <a:r>
              <a:rPr lang="en-US" sz="3600" dirty="0">
                <a:solidFill>
                  <a:srgbClr val="234465"/>
                </a:solidFill>
              </a:rPr>
              <a:t>function</a:t>
            </a:r>
            <a:endParaRPr lang="en-US" sz="36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 marL="1066800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Like</a:t>
            </a:r>
            <a:r>
              <a:rPr lang="en-US" sz="3400" dirty="0">
                <a:solidFill>
                  <a:srgbClr val="234465"/>
                </a:solidFill>
              </a:rPr>
              <a:t> a function, it can take a parameter and return a result</a:t>
            </a:r>
            <a:endParaRPr lang="en-US" sz="34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CBEC43-0035-4334-BCC0-27B7BA1D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Lambda Definition</a:t>
            </a:r>
            <a:endParaRPr lang="bg-BG" dirty="0"/>
          </a:p>
        </p:txBody>
      </p:sp>
      <p:sp>
        <p:nvSpPr>
          <p:cNvPr id="7" name="Балонче за говор: правоъгълник със заоблени ъгли 2">
            <a:extLst>
              <a:ext uri="{FF2B5EF4-FFF2-40B4-BE49-F238E27FC236}">
                <a16:creationId xmlns:a16="http://schemas.microsoft.com/office/drawing/2014/main" id="{E8E7609B-FFEA-4F6C-BDF5-BFD6B77B7958}"/>
              </a:ext>
            </a:extLst>
          </p:cNvPr>
          <p:cNvSpPr/>
          <p:nvPr/>
        </p:nvSpPr>
        <p:spPr bwMode="auto">
          <a:xfrm>
            <a:off x="3388800" y="3209275"/>
            <a:ext cx="1659403" cy="614832"/>
          </a:xfrm>
          <a:prstGeom prst="wedgeRoundRectCallout">
            <a:avLst>
              <a:gd name="adj1" fmla="val 43849"/>
              <a:gd name="adj2" fmla="val 1020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key word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8" name="Балонче за говор: правоъгълник със заоблени ъгли 10">
            <a:extLst>
              <a:ext uri="{FF2B5EF4-FFF2-40B4-BE49-F238E27FC236}">
                <a16:creationId xmlns:a16="http://schemas.microsoft.com/office/drawing/2014/main" id="{246A5E54-75F9-452F-8ACE-6148C4ADAD8B}"/>
              </a:ext>
            </a:extLst>
          </p:cNvPr>
          <p:cNvSpPr/>
          <p:nvPr/>
        </p:nvSpPr>
        <p:spPr bwMode="auto">
          <a:xfrm>
            <a:off x="7840548" y="3401942"/>
            <a:ext cx="1946191" cy="614832"/>
          </a:xfrm>
          <a:prstGeom prst="wedgeRoundRectCallout">
            <a:avLst>
              <a:gd name="adj1" fmla="val -42849"/>
              <a:gd name="adj2" fmla="val 932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expression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95AC96E1-C685-4C8C-8FF7-C77D452AA3E3}"/>
              </a:ext>
            </a:extLst>
          </p:cNvPr>
          <p:cNvSpPr/>
          <p:nvPr/>
        </p:nvSpPr>
        <p:spPr bwMode="auto">
          <a:xfrm>
            <a:off x="5176684" y="6005004"/>
            <a:ext cx="2138517" cy="614832"/>
          </a:xfrm>
          <a:prstGeom prst="wedgeRoundRectCallout">
            <a:avLst>
              <a:gd name="adj1" fmla="val -22080"/>
              <a:gd name="adj2" fmla="val -1872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cs typeface="Calibri"/>
              </a:rPr>
              <a:t>arguments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F64B59C-8351-4B73-8C60-54C9E5D4B446}"/>
              </a:ext>
            </a:extLst>
          </p:cNvPr>
          <p:cNvSpPr txBox="1">
            <a:spLocks/>
          </p:cNvSpPr>
          <p:nvPr/>
        </p:nvSpPr>
        <p:spPr>
          <a:xfrm>
            <a:off x="3916023" y="4169770"/>
            <a:ext cx="4359953" cy="1122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dirty="0">
                <a:latin typeface="Consolas"/>
              </a:rPr>
              <a:t>x = 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sz="2800" dirty="0">
                <a:latin typeface="Consolas"/>
              </a:rPr>
              <a:t> a: a + 10</a:t>
            </a:r>
            <a:endParaRPr lang="en-US" dirty="0"/>
          </a:p>
          <a:p>
            <a:r>
              <a:rPr lang="en-US" sz="2800" dirty="0">
                <a:latin typeface="Consolas"/>
              </a:rPr>
              <a:t>print(x(5))  </a:t>
            </a:r>
            <a:r>
              <a:rPr lang="en-US" sz="2800" i="1" dirty="0">
                <a:solidFill>
                  <a:srgbClr val="00B050"/>
                </a:solidFill>
                <a:latin typeface="Consolas"/>
              </a:rPr>
              <a:t># 15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1" name="Балонче за говор: правоъгълник със заоблени ъгли 2">
            <a:extLst>
              <a:ext uri="{FF2B5EF4-FFF2-40B4-BE49-F238E27FC236}">
                <a16:creationId xmlns:a16="http://schemas.microsoft.com/office/drawing/2014/main" id="{E8E7609B-FFEA-4F6C-BDF5-BFD6B77B7958}"/>
              </a:ext>
            </a:extLst>
          </p:cNvPr>
          <p:cNvSpPr/>
          <p:nvPr/>
        </p:nvSpPr>
        <p:spPr bwMode="auto">
          <a:xfrm>
            <a:off x="5471653" y="3288883"/>
            <a:ext cx="1843548" cy="614832"/>
          </a:xfrm>
          <a:prstGeom prst="wedgeRoundRectCallout">
            <a:avLst>
              <a:gd name="adj1" fmla="val -9602"/>
              <a:gd name="adj2" fmla="val 1164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</a:rPr>
              <a:t>parameter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2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95AC96E1-C685-4C8C-8FF7-C77D452AA3E3}"/>
              </a:ext>
            </a:extLst>
          </p:cNvPr>
          <p:cNvSpPr/>
          <p:nvPr/>
        </p:nvSpPr>
        <p:spPr bwMode="auto">
          <a:xfrm>
            <a:off x="-1946787" y="5672821"/>
            <a:ext cx="6994989" cy="1260966"/>
          </a:xfrm>
          <a:prstGeom prst="wedgeRoundRectCallout">
            <a:avLst>
              <a:gd name="adj1" fmla="val 34403"/>
              <a:gd name="adj2" fmla="val -1315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  <a:cs typeface="Calibri"/>
              </a:rPr>
              <a:t>We should never really assign a lambda like this. It defeats the point of anonymous function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1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38A80E-6DA4-4866-9EF3-F54407D3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CBB2FF-48E2-469D-B942-80B556C41C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>
                <a:ea typeface="+mn-lt"/>
                <a:cs typeface="+mn-lt"/>
              </a:rPr>
              <a:t>It can take multiple parameters</a:t>
            </a:r>
            <a:endParaRPr lang="bg-BG" sz="3600" dirty="0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8FCB4D6-81BE-4F86-B4A4-CF270459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Lambda Example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954CB2A-FB3C-470C-B931-D2B92C68424A}"/>
              </a:ext>
            </a:extLst>
          </p:cNvPr>
          <p:cNvSpPr txBox="1">
            <a:spLocks/>
          </p:cNvSpPr>
          <p:nvPr/>
        </p:nvSpPr>
        <p:spPr>
          <a:xfrm>
            <a:off x="4298588" y="2217788"/>
            <a:ext cx="5016570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dirty="0">
                <a:latin typeface="Consolas"/>
              </a:rPr>
              <a:t>x = 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sz="2800" dirty="0">
                <a:latin typeface="Consolas"/>
              </a:rPr>
              <a:t> 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a, b</a:t>
            </a:r>
            <a:r>
              <a:rPr lang="en-US" sz="2800" dirty="0">
                <a:latin typeface="Consolas"/>
              </a:rPr>
              <a:t>: a * b</a:t>
            </a:r>
            <a:endParaRPr lang="en-US" dirty="0"/>
          </a:p>
          <a:p>
            <a:r>
              <a:rPr lang="en-US" sz="2800" dirty="0">
                <a:latin typeface="Consolas"/>
              </a:rPr>
              <a:t>print(x(3, 4))  </a:t>
            </a:r>
            <a:r>
              <a:rPr lang="en-US" sz="2800" i="1" dirty="0">
                <a:solidFill>
                  <a:srgbClr val="00B050"/>
                </a:solidFill>
                <a:latin typeface="Consolas"/>
              </a:rPr>
              <a:t># 12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39F44C5-EC2D-483C-A1E3-795BBFF41645}"/>
              </a:ext>
            </a:extLst>
          </p:cNvPr>
          <p:cNvSpPr txBox="1">
            <a:spLocks/>
          </p:cNvSpPr>
          <p:nvPr/>
        </p:nvSpPr>
        <p:spPr>
          <a:xfrm>
            <a:off x="2078786" y="3806514"/>
            <a:ext cx="9456174" cy="13815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err="1">
                <a:latin typeface="Consolas"/>
              </a:rPr>
              <a:t>full_name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first, last</a:t>
            </a:r>
            <a:r>
              <a:rPr lang="en-US" dirty="0">
                <a:latin typeface="Consolas"/>
              </a:rPr>
              <a:t>: </a:t>
            </a:r>
            <a:r>
              <a:rPr lang="en-US" dirty="0" err="1">
                <a:latin typeface="Consolas"/>
              </a:rPr>
              <a:t>f'I</a:t>
            </a:r>
            <a:r>
              <a:rPr lang="en-US" dirty="0">
                <a:latin typeface="Consolas"/>
              </a:rPr>
              <a:t> am {first} {last}'</a:t>
            </a:r>
          </a:p>
          <a:p>
            <a:r>
              <a:rPr lang="en-US" dirty="0">
                <a:latin typeface="Consolas"/>
              </a:rPr>
              <a:t>result = </a:t>
            </a:r>
            <a:r>
              <a:rPr lang="en-US" dirty="0" err="1">
                <a:latin typeface="Consolas"/>
              </a:rPr>
              <a:t>full_name</a:t>
            </a:r>
            <a:r>
              <a:rPr lang="en-US" dirty="0">
                <a:latin typeface="Consolas"/>
              </a:rPr>
              <a:t>('Guido', 'van Rossum')</a:t>
            </a:r>
            <a:endParaRPr lang="en-US" dirty="0">
              <a:solidFill>
                <a:schemeClr val="accent2"/>
              </a:solidFill>
              <a:latin typeface="Consolas"/>
            </a:endParaRPr>
          </a:p>
          <a:p>
            <a:r>
              <a:rPr lang="en-US" dirty="0">
                <a:solidFill>
                  <a:srgbClr val="234465"/>
                </a:solidFill>
                <a:latin typeface="Consolas"/>
              </a:rPr>
              <a:t>print(result)  </a:t>
            </a:r>
            <a:r>
              <a:rPr lang="en-US" i="1" dirty="0">
                <a:solidFill>
                  <a:schemeClr val="accent2"/>
                </a:solidFill>
                <a:latin typeface="Consolas"/>
              </a:rPr>
              <a:t>#</a:t>
            </a:r>
            <a:r>
              <a:rPr lang="bg-BG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Consolas"/>
              </a:rPr>
              <a:t>I am Guido van Rossum</a:t>
            </a:r>
          </a:p>
        </p:txBody>
      </p:sp>
    </p:spTree>
    <p:extLst>
      <p:ext uri="{BB962C8B-B14F-4D97-AF65-F5344CB8AC3E}">
        <p14:creationId xmlns:p14="http://schemas.microsoft.com/office/powerpoint/2010/main" val="4686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C9A10A-9EF1-40EC-A2D4-413405356A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ea typeface="+mn-lt"/>
                <a:cs typeface="+mn-lt"/>
              </a:rPr>
              <a:t>Python has a set of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built-in functions</a:t>
            </a:r>
            <a:r>
              <a:rPr lang="en-US" sz="3600" dirty="0">
                <a:ea typeface="+mn-lt"/>
                <a:cs typeface="+mn-lt"/>
              </a:rPr>
              <a:t> that we can call at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any time</a:t>
            </a:r>
            <a:endParaRPr lang="en-US" sz="3600" dirty="0">
              <a:solidFill>
                <a:srgbClr val="234465"/>
              </a:solidFill>
              <a:ea typeface="+mn-lt"/>
              <a:cs typeface="+mn-lt"/>
            </a:endParaRPr>
          </a:p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234465"/>
                </a:solidFill>
                <a:ea typeface="+mn-lt"/>
                <a:cs typeface="+mn-lt"/>
              </a:rPr>
              <a:t>List of some built-in functions</a:t>
            </a:r>
            <a:endParaRPr lang="en-US" sz="360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86154A-28A2-4EE3-9705-C6D257D66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AF8BAF-DDE3-4C7E-8EBC-F6861228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Calibri"/>
              </a:rPr>
              <a:t>Built-In Functions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3753087" y="3512963"/>
            <a:ext cx="2111381" cy="26418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>
                <a:latin typeface="Consolas"/>
              </a:rPr>
              <a:t>print()</a:t>
            </a:r>
          </a:p>
          <a:p>
            <a:r>
              <a:rPr lang="en-US" sz="3000" dirty="0" smtClean="0">
                <a:latin typeface="Consolas"/>
              </a:rPr>
              <a:t>abs</a:t>
            </a:r>
            <a:r>
              <a:rPr lang="en-US" sz="3000" dirty="0">
                <a:latin typeface="Consolas"/>
              </a:rPr>
              <a:t>()</a:t>
            </a:r>
          </a:p>
          <a:p>
            <a:r>
              <a:rPr lang="en-US" sz="3000" dirty="0">
                <a:latin typeface="Consolas"/>
              </a:rPr>
              <a:t>min()</a:t>
            </a:r>
          </a:p>
          <a:p>
            <a:r>
              <a:rPr lang="en-US" sz="3000" dirty="0">
                <a:latin typeface="Consolas"/>
              </a:rPr>
              <a:t>max()</a:t>
            </a:r>
          </a:p>
          <a:p>
            <a:r>
              <a:rPr lang="en-US" sz="3000" dirty="0">
                <a:latin typeface="Consolas"/>
              </a:rPr>
              <a:t>round()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41A32A6-3DF4-4F2F-B5C2-0C91D8344DA4}"/>
              </a:ext>
            </a:extLst>
          </p:cNvPr>
          <p:cNvSpPr txBox="1">
            <a:spLocks/>
          </p:cNvSpPr>
          <p:nvPr/>
        </p:nvSpPr>
        <p:spPr>
          <a:xfrm>
            <a:off x="6194357" y="3512963"/>
            <a:ext cx="2111381" cy="21348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Consolas"/>
              </a:rPr>
              <a:t>sum()</a:t>
            </a:r>
          </a:p>
          <a:p>
            <a:r>
              <a:rPr lang="en-US" sz="3000" dirty="0">
                <a:latin typeface="Consolas"/>
              </a:rPr>
              <a:t>filter()</a:t>
            </a:r>
          </a:p>
          <a:p>
            <a:r>
              <a:rPr lang="en-US" sz="3000" dirty="0">
                <a:latin typeface="Consolas"/>
              </a:rPr>
              <a:t>map()</a:t>
            </a:r>
          </a:p>
          <a:p>
            <a:r>
              <a:rPr lang="en-US" sz="3000" dirty="0"/>
              <a:t>sorted()</a:t>
            </a:r>
          </a:p>
        </p:txBody>
      </p:sp>
    </p:spTree>
    <p:extLst>
      <p:ext uri="{BB962C8B-B14F-4D97-AF65-F5344CB8AC3E}">
        <p14:creationId xmlns:p14="http://schemas.microsoft.com/office/powerpoint/2010/main" val="277828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20840" y="1767185"/>
            <a:ext cx="295029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*args</a:t>
            </a:r>
          </a:p>
          <a:p>
            <a:pPr algn="ctr"/>
            <a:r>
              <a:rPr lang="en-US" sz="54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**kwargs</a:t>
            </a:r>
            <a:endParaRPr lang="en-US" sz="54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1215D89-3639-4A5F-8A96-CE37036C4E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*args and **kwargs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3E189E-4C30-4A8F-B630-F5E3B6A251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Packing Arguments</a:t>
            </a:r>
          </a:p>
        </p:txBody>
      </p:sp>
    </p:spTree>
    <p:extLst>
      <p:ext uri="{BB962C8B-B14F-4D97-AF65-F5344CB8AC3E}">
        <p14:creationId xmlns:p14="http://schemas.microsoft.com/office/powerpoint/2010/main" val="89699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769234" cy="554658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3600" dirty="0"/>
              <a:t>This operation is called </a:t>
            </a:r>
            <a:r>
              <a:rPr lang="en-US" sz="3600" b="1" dirty="0">
                <a:solidFill>
                  <a:schemeClr val="bg1"/>
                </a:solidFill>
              </a:rPr>
              <a:t>packing</a:t>
            </a:r>
          </a:p>
          <a:p>
            <a:r>
              <a:rPr lang="en-US" sz="3600" dirty="0"/>
              <a:t>We pack all the arguments</a:t>
            </a:r>
            <a:br>
              <a:rPr lang="en-US" sz="3600" dirty="0"/>
            </a:br>
            <a:r>
              <a:rPr lang="en-US" sz="3600" dirty="0"/>
              <a:t>into one </a:t>
            </a:r>
            <a:r>
              <a:rPr lang="en-US" sz="3600" b="1" dirty="0">
                <a:solidFill>
                  <a:schemeClr val="bg1"/>
                </a:solidFill>
              </a:rPr>
              <a:t>single variable</a:t>
            </a:r>
          </a:p>
          <a:p>
            <a:r>
              <a:rPr lang="en-US" sz="3600" dirty="0"/>
              <a:t>We use packing when we don't know how many </a:t>
            </a:r>
            <a:br>
              <a:rPr lang="en-US" sz="3600" dirty="0"/>
            </a:br>
            <a:r>
              <a:rPr lang="en-US" sz="3600" dirty="0"/>
              <a:t>arguments need to be passed to a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Packing?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2187018" y="1356216"/>
            <a:ext cx="5984875" cy="103981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itchFamily="49" charset="0"/>
              </a:rPr>
              <a:t>def some_func(*args, **kwargs):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itchFamily="49" charset="0"/>
              </a:rPr>
              <a:t>    pass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1A7AB0C-A2C0-46F9-9A3C-7817E418F9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9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1236B1-00E1-4931-976A-4BE30CD62169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1da4528-fe13-414f-b133-a49aeaaa47fa"/>
  </ds:schemaRefs>
</ds:datastoreItem>
</file>

<file path=customXml/itemProps2.xml><?xml version="1.0" encoding="utf-8"?>
<ds:datastoreItem xmlns:ds="http://schemas.openxmlformats.org/officeDocument/2006/customXml" ds:itemID="{33F1ED5D-2303-4F51-B52F-F6362347AEC1}">
  <ds:schemaRefs>
    <ds:schemaRef ds:uri="b1da4528-fe13-414f-b133-a49aeaaa47f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20404C2-4F14-430E-8AB5-488F2F01974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1758</TotalTime>
  <Words>1625</Words>
  <Application>Microsoft Office PowerPoint</Application>
  <PresentationFormat>Widescreen</PresentationFormat>
  <Paragraphs>316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Functions Advanced</vt:lpstr>
      <vt:lpstr>Table of Contents</vt:lpstr>
      <vt:lpstr>Have a Question?</vt:lpstr>
      <vt:lpstr>Lambda Functions</vt:lpstr>
      <vt:lpstr>Lambda Definition</vt:lpstr>
      <vt:lpstr>Lambda Example</vt:lpstr>
      <vt:lpstr>Built-In Functions</vt:lpstr>
      <vt:lpstr>Packing Arguments</vt:lpstr>
      <vt:lpstr>What is Packing?</vt:lpstr>
      <vt:lpstr>Packing Arguments into Tuple</vt:lpstr>
      <vt:lpstr>Packing Arguments into Dictionary</vt:lpstr>
      <vt:lpstr>Formal Args, *args and **kwargs</vt:lpstr>
      <vt:lpstr>Problem: Multiplication Function</vt:lpstr>
      <vt:lpstr>Solution: Multiplication Function</vt:lpstr>
      <vt:lpstr>Unpacking Arguments</vt:lpstr>
      <vt:lpstr>What is Unpacking?</vt:lpstr>
      <vt:lpstr>Unpacking Lists</vt:lpstr>
      <vt:lpstr>Unpacking Dictionaries</vt:lpstr>
      <vt:lpstr>Problem: Person Info</vt:lpstr>
      <vt:lpstr>Solution: Person Info</vt:lpstr>
      <vt:lpstr>Recursion</vt:lpstr>
      <vt:lpstr>What is Recursion?</vt:lpstr>
      <vt:lpstr>Base Case and Recursive Case</vt:lpstr>
      <vt:lpstr>Example</vt:lpstr>
      <vt:lpstr>Problem: Character Combinations</vt:lpstr>
      <vt:lpstr>Solution: Character Combinations</vt:lpstr>
      <vt:lpstr>Explanation: Character Combinations</vt:lpstr>
      <vt:lpstr>Problem: Chairs</vt:lpstr>
      <vt:lpstr>Practice</vt:lpstr>
      <vt:lpstr>Summary</vt:lpstr>
      <vt:lpstr>Questions?</vt:lpstr>
      <vt:lpstr>Trainings @ Software University (SoftUni)</vt:lpstr>
      <vt:lpstr>License</vt:lpstr>
      <vt:lpstr>Lecturer Additional Resources</vt:lpstr>
      <vt:lpstr>Lecture link (note: not on YouTube this time!)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Functions Advanced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Karolina Nikolova</cp:lastModifiedBy>
  <cp:revision>70</cp:revision>
  <dcterms:created xsi:type="dcterms:W3CDTF">2018-05-23T13:08:44Z</dcterms:created>
  <dcterms:modified xsi:type="dcterms:W3CDTF">2021-06-21T06:58:21Z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