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6"/>
  </p:notesMasterIdLst>
  <p:handoutMasterIdLst>
    <p:handoutMasterId r:id="rId47"/>
  </p:handoutMasterIdLst>
  <p:sldIdLst>
    <p:sldId id="274" r:id="rId3"/>
    <p:sldId id="588" r:id="rId4"/>
    <p:sldId id="541" r:id="rId5"/>
    <p:sldId id="542" r:id="rId6"/>
    <p:sldId id="544" r:id="rId7"/>
    <p:sldId id="546" r:id="rId8"/>
    <p:sldId id="548" r:id="rId9"/>
    <p:sldId id="550" r:id="rId10"/>
    <p:sldId id="552" r:id="rId11"/>
    <p:sldId id="470" r:id="rId12"/>
    <p:sldId id="589" r:id="rId13"/>
    <p:sldId id="590" r:id="rId14"/>
    <p:sldId id="476" r:id="rId15"/>
    <p:sldId id="607" r:id="rId16"/>
    <p:sldId id="608" r:id="rId17"/>
    <p:sldId id="473" r:id="rId18"/>
    <p:sldId id="591" r:id="rId19"/>
    <p:sldId id="592" r:id="rId20"/>
    <p:sldId id="593" r:id="rId21"/>
    <p:sldId id="594" r:id="rId22"/>
    <p:sldId id="495" r:id="rId23"/>
    <p:sldId id="494" r:id="rId24"/>
    <p:sldId id="595" r:id="rId25"/>
    <p:sldId id="596" r:id="rId26"/>
    <p:sldId id="597" r:id="rId27"/>
    <p:sldId id="479" r:id="rId28"/>
    <p:sldId id="604" r:id="rId29"/>
    <p:sldId id="605" r:id="rId30"/>
    <p:sldId id="606" r:id="rId31"/>
    <p:sldId id="601" r:id="rId32"/>
    <p:sldId id="602" r:id="rId33"/>
    <p:sldId id="603" r:id="rId34"/>
    <p:sldId id="496" r:id="rId35"/>
    <p:sldId id="598" r:id="rId36"/>
    <p:sldId id="485" r:id="rId37"/>
    <p:sldId id="464" r:id="rId38"/>
    <p:sldId id="582" r:id="rId39"/>
    <p:sldId id="583" r:id="rId40"/>
    <p:sldId id="497" r:id="rId41"/>
    <p:sldId id="585" r:id="rId42"/>
    <p:sldId id="50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0A652854-47F0-4E3F-93C8-219EA23795E5}">
          <p14:sldIdLst>
            <p14:sldId id="274"/>
            <p14:sldId id="588"/>
          </p14:sldIdLst>
        </p14:section>
        <p14:section name="Преговор" id="{6751B990-109E-471A-A06C-BFD6E2232E5B}">
          <p14:sldIdLst>
            <p14:sldId id="541"/>
            <p14:sldId id="542"/>
            <p14:sldId id="544"/>
            <p14:sldId id="546"/>
            <p14:sldId id="548"/>
            <p14:sldId id="550"/>
            <p14:sldId id="552"/>
          </p14:sldIdLst>
        </p14:section>
        <p14:section name="Логически изрази и проверки" id="{E059064C-E306-456C-87C2-B46FACBF6F0C}">
          <p14:sldIdLst>
            <p14:sldId id="470"/>
            <p14:sldId id="589"/>
            <p14:sldId id="590"/>
            <p14:sldId id="476"/>
            <p14:sldId id="607"/>
            <p14:sldId id="608"/>
          </p14:sldIdLst>
        </p14:section>
        <p14:section name="Прости проверки" id="{865E5E9B-C2C0-45E7-B009-8479215F7E34}">
          <p14:sldIdLst>
            <p14:sldId id="473"/>
            <p14:sldId id="591"/>
            <p14:sldId id="592"/>
            <p14:sldId id="593"/>
            <p14:sldId id="594"/>
            <p14:sldId id="495"/>
            <p14:sldId id="494"/>
            <p14:sldId id="595"/>
            <p14:sldId id="596"/>
            <p14:sldId id="597"/>
            <p14:sldId id="479"/>
          </p14:sldIdLst>
        </p14:section>
        <p14:section name="Дебъгване" id="{540200A7-6B22-4534-8E01-144F269E5386}">
          <p14:sldIdLst>
            <p14:sldId id="604"/>
            <p14:sldId id="605"/>
            <p14:sldId id="606"/>
          </p14:sldIdLst>
        </p14:section>
        <p14:section name="Закръгляне и форматиране" id="{55D1DE81-8A7E-488B-A4D1-D12553114801}">
          <p14:sldIdLst>
            <p14:sldId id="601"/>
            <p14:sldId id="602"/>
            <p14:sldId id="603"/>
          </p14:sldIdLst>
        </p14:section>
        <p14:section name="Серии от проверки" id="{E5FAE8BE-4B9E-4A4D-A53A-3E160746F5E5}">
          <p14:sldIdLst>
            <p14:sldId id="496"/>
            <p14:sldId id="598"/>
            <p14:sldId id="485"/>
          </p14:sldIdLst>
        </p14:section>
        <p14:section name="Живот на променлива" id="{301D845B-8C73-4253-98B8-F5CAA6D93F58}">
          <p14:sldIdLst>
            <p14:sldId id="464"/>
            <p14:sldId id="582"/>
            <p14:sldId id="583"/>
          </p14:sldIdLst>
        </p14:section>
        <p14:section name="Задачи" id="{0EFC0C2C-9804-45BA-858A-E78643A689A0}">
          <p14:sldIdLst>
            <p14:sldId id="497"/>
          </p14:sldIdLst>
        </p14:section>
        <p14:section name="Заключение" id="{2E895855-CCDA-43A4-85FA-659499351AE5}">
          <p14:sldIdLst>
            <p14:sldId id="585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6" d="100"/>
          <a:sy n="76" d="100"/>
        </p:scale>
        <p:origin x="8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70ED9-BD30-449F-84A8-41B141DC40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5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1A554A-3F98-4591-ACD9-7B2EFA653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632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232151-08E9-4AB0-9C2A-EE87C9A3C3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529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51CA95-2CD7-40CC-B619-D207226BB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9711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C00AA3-EB86-430B-817D-626AD6920A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59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881D1C2-E96D-48EC-9869-B97335060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86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A13E04-B58B-4A5A-A178-DDFE0A3BCA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6578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F395DD-F548-472D-90B0-9927A4EDBA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107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judge.softuni.bg/Contests/241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136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2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1584-1A1F-4ECE-AB90-8B43416F4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1019108-E41C-4357-B61A-2CEAD03344D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1565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04255288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 err="1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74000"/>
            <a:ext cx="5864547" cy="4006839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791000" y="3495243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791000" y="400410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804319" y="4983323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791000" y="450981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826676" y="5491558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823246" y="596777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515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19F-1BCE-4421-8C5C-2DB4AAC4E7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A6356BB-DCD0-4104-B2AB-0E3576BFB1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7325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  <a:r>
              <a:rPr lang="en-US" sz="3200" dirty="0"/>
              <a:t>.</a:t>
            </a:r>
            <a:r>
              <a:rPr lang="bg-BG" sz="3200" dirty="0"/>
              <a:t>50</a:t>
            </a:r>
            <a:endParaRPr lang="en-US" sz="3200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23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792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Проверки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</a:p>
          <a:p>
            <a:pPr marL="514350" indent="-514350"/>
            <a:r>
              <a:rPr lang="bg-BG" dirty="0"/>
              <a:t>Закръгляне и форматиране</a:t>
            </a:r>
            <a:endParaRPr lang="en-US" dirty="0"/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bg-BG" b="1" dirty="0"/>
          </a:p>
          <a:p>
            <a:pPr marL="514350" indent="-514350"/>
            <a:r>
              <a:rPr lang="bg-BG" dirty="0"/>
              <a:t>Решаване на изпитна задача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143FA-A015-4F34-B30D-7ECF3CB753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916000" y="5388392"/>
            <a:ext cx="4185000" cy="1055608"/>
          </a:xfrm>
          <a:prstGeom prst="wedgeRoundRectCallout">
            <a:avLst>
              <a:gd name="adj1" fmla="val -21714"/>
              <a:gd name="adj2" fmla="val -83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083550"/>
            <a:ext cx="3048000" cy="84553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9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5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Greater number:</a:t>
            </a:r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45406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8</a:t>
            </a:r>
            <a:endParaRPr lang="en-US" sz="34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35225"/>
            <a:ext cx="444602" cy="1138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anose="020B0609020204030204" pitchFamily="49" charset="0"/>
              </a:rPr>
              <a:t>7</a:t>
            </a:r>
            <a:endParaRPr lang="bg-BG" sz="34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45405"/>
            <a:ext cx="444602" cy="5184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400" b="1" noProof="1">
                <a:latin typeface="Consolas" panose="020B0609020204030204" pitchFamily="49" charset="0"/>
              </a:rPr>
              <a:t>7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0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17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9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245777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https://judge.softuni.bg/Contests/2413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2447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2">
            <a:extLst>
              <a:ext uri="{FF2B5EF4-FFF2-40B4-BE49-F238E27FC236}">
                <a16:creationId xmlns:a16="http://schemas.microsoft.com/office/drawing/2014/main" id="{54CC3B46-CACE-4030-B8C0-0FF95FE8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577" y="3200401"/>
            <a:ext cx="5039864" cy="349062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Процес на проследяване на изпълнението на програмата</a:t>
            </a:r>
          </a:p>
          <a:p>
            <a:pPr lvl="1"/>
            <a:r>
              <a:rPr lang="bg-BG" sz="3400" dirty="0"/>
              <a:t>Това ни позволява да откриваме грешки (бъгове)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265" y="4495800"/>
            <a:ext cx="218997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7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PyCharm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en-US" sz="3000" b="1" dirty="0">
                <a:solidFill>
                  <a:schemeClr val="bg1"/>
                </a:solidFill>
              </a:rPr>
              <a:t>[Shift + F9]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dirty="0"/>
              <a:t>debug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следващата стъпка с </a:t>
            </a:r>
            <a:r>
              <a:rPr lang="en-US" sz="3000" b="1" dirty="0">
                <a:solidFill>
                  <a:schemeClr val="bg1"/>
                </a:solidFill>
              </a:rPr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8]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[Ctrl + F8]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/>
              <a:t>breakpoints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До тях можем директно да стигнем използвайки </a:t>
            </a:r>
            <a:r>
              <a:rPr lang="en-US" sz="2800" b="1" dirty="0">
                <a:solidFill>
                  <a:schemeClr val="bg1"/>
                </a:solidFill>
              </a:rPr>
              <a:t>[F</a:t>
            </a:r>
            <a:r>
              <a:rPr lang="bg-BG" sz="28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7" name="Картина 5">
            <a:extLst>
              <a:ext uri="{FF2B5EF4-FFF2-40B4-BE49-F238E27FC236}">
                <a16:creationId xmlns:a16="http://schemas.microsoft.com/office/drawing/2014/main" id="{78CD6BC3-9445-40F4-B7D5-952F02B3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847" y="3768464"/>
            <a:ext cx="4787898" cy="297610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sx="1000" sy="1000" algn="tl" rotWithShape="0">
              <a:srgbClr val="333333"/>
            </a:outerShdw>
          </a:effectLst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1" y="5238665"/>
            <a:ext cx="2189977" cy="662392"/>
          </a:xfrm>
          <a:prstGeom prst="wedgeRoundRectCallout">
            <a:avLst>
              <a:gd name="adj1" fmla="val 65215"/>
              <a:gd name="adj2" fmla="val -56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4107722"/>
            <a:ext cx="2189977" cy="662392"/>
          </a:xfrm>
          <a:prstGeom prst="wedgeRoundRectCallout">
            <a:avLst>
              <a:gd name="adj1" fmla="val 76713"/>
              <a:gd name="adj2" fmla="val 452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B515-52F0-4DE3-8FFA-1A00BAC539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456909-1BE0-48F3-A0F4-F8718C9F60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83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72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836" y="3707720"/>
            <a:ext cx="4334863" cy="829665"/>
          </a:xfrm>
          <a:custGeom>
            <a:avLst/>
            <a:gdLst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-302097 w 4334863"/>
              <a:gd name="connsiteY18" fmla="*/ -45408 h 829665"/>
              <a:gd name="connsiteX19" fmla="*/ 0 w 4334863"/>
              <a:gd name="connsiteY19" fmla="*/ 138278 h 829665"/>
              <a:gd name="connsiteX20" fmla="*/ 0 w 4334863"/>
              <a:gd name="connsiteY20" fmla="*/ 138280 h 829665"/>
              <a:gd name="connsiteX0" fmla="*/ 0 w 4334863"/>
              <a:gd name="connsiteY0" fmla="*/ 138280 h 829665"/>
              <a:gd name="connsiteX1" fmla="*/ 138280 w 4334863"/>
              <a:gd name="connsiteY1" fmla="*/ 0 h 829665"/>
              <a:gd name="connsiteX2" fmla="*/ 722477 w 4334863"/>
              <a:gd name="connsiteY2" fmla="*/ 0 h 829665"/>
              <a:gd name="connsiteX3" fmla="*/ 722477 w 4334863"/>
              <a:gd name="connsiteY3" fmla="*/ 0 h 829665"/>
              <a:gd name="connsiteX4" fmla="*/ 1806193 w 4334863"/>
              <a:gd name="connsiteY4" fmla="*/ 0 h 829665"/>
              <a:gd name="connsiteX5" fmla="*/ 4196583 w 4334863"/>
              <a:gd name="connsiteY5" fmla="*/ 0 h 829665"/>
              <a:gd name="connsiteX6" fmla="*/ 4334863 w 4334863"/>
              <a:gd name="connsiteY6" fmla="*/ 138280 h 829665"/>
              <a:gd name="connsiteX7" fmla="*/ 4334863 w 4334863"/>
              <a:gd name="connsiteY7" fmla="*/ 138278 h 829665"/>
              <a:gd name="connsiteX8" fmla="*/ 4334863 w 4334863"/>
              <a:gd name="connsiteY8" fmla="*/ 138278 h 829665"/>
              <a:gd name="connsiteX9" fmla="*/ 4334863 w 4334863"/>
              <a:gd name="connsiteY9" fmla="*/ 345694 h 829665"/>
              <a:gd name="connsiteX10" fmla="*/ 4334863 w 4334863"/>
              <a:gd name="connsiteY10" fmla="*/ 691385 h 829665"/>
              <a:gd name="connsiteX11" fmla="*/ 4196583 w 4334863"/>
              <a:gd name="connsiteY11" fmla="*/ 829665 h 829665"/>
              <a:gd name="connsiteX12" fmla="*/ 1806193 w 4334863"/>
              <a:gd name="connsiteY12" fmla="*/ 829665 h 829665"/>
              <a:gd name="connsiteX13" fmla="*/ 722477 w 4334863"/>
              <a:gd name="connsiteY13" fmla="*/ 829665 h 829665"/>
              <a:gd name="connsiteX14" fmla="*/ 722477 w 4334863"/>
              <a:gd name="connsiteY14" fmla="*/ 829665 h 829665"/>
              <a:gd name="connsiteX15" fmla="*/ 138280 w 4334863"/>
              <a:gd name="connsiteY15" fmla="*/ 829665 h 829665"/>
              <a:gd name="connsiteX16" fmla="*/ 0 w 4334863"/>
              <a:gd name="connsiteY16" fmla="*/ 691385 h 829665"/>
              <a:gd name="connsiteX17" fmla="*/ 0 w 4334863"/>
              <a:gd name="connsiteY17" fmla="*/ 345694 h 829665"/>
              <a:gd name="connsiteX18" fmla="*/ 0 w 4334863"/>
              <a:gd name="connsiteY18" fmla="*/ 138278 h 829665"/>
              <a:gd name="connsiteX19" fmla="*/ 0 w 4334863"/>
              <a:gd name="connsiteY19" fmla="*/ 138280 h 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34863" h="829665">
                <a:moveTo>
                  <a:pt x="0" y="138280"/>
                </a:moveTo>
                <a:cubicBezTo>
                  <a:pt x="0" y="61910"/>
                  <a:pt x="61910" y="0"/>
                  <a:pt x="138280" y="0"/>
                </a:cubicBezTo>
                <a:lnTo>
                  <a:pt x="722477" y="0"/>
                </a:lnTo>
                <a:lnTo>
                  <a:pt x="722477" y="0"/>
                </a:lnTo>
                <a:lnTo>
                  <a:pt x="1806193" y="0"/>
                </a:lnTo>
                <a:lnTo>
                  <a:pt x="4196583" y="0"/>
                </a:lnTo>
                <a:cubicBezTo>
                  <a:pt x="4272953" y="0"/>
                  <a:pt x="4334863" y="61910"/>
                  <a:pt x="4334863" y="138280"/>
                </a:cubicBezTo>
                <a:lnTo>
                  <a:pt x="4334863" y="138278"/>
                </a:lnTo>
                <a:lnTo>
                  <a:pt x="4334863" y="138278"/>
                </a:lnTo>
                <a:lnTo>
                  <a:pt x="4334863" y="345694"/>
                </a:lnTo>
                <a:lnTo>
                  <a:pt x="4334863" y="691385"/>
                </a:lnTo>
                <a:cubicBezTo>
                  <a:pt x="4334863" y="767755"/>
                  <a:pt x="4272953" y="829665"/>
                  <a:pt x="4196583" y="829665"/>
                </a:cubicBezTo>
                <a:lnTo>
                  <a:pt x="1806193" y="829665"/>
                </a:lnTo>
                <a:lnTo>
                  <a:pt x="722477" y="829665"/>
                </a:lnTo>
                <a:lnTo>
                  <a:pt x="722477" y="829665"/>
                </a:lnTo>
                <a:lnTo>
                  <a:pt x="138280" y="829665"/>
                </a:lnTo>
                <a:cubicBezTo>
                  <a:pt x="61910" y="829665"/>
                  <a:pt x="0" y="767755"/>
                  <a:pt x="0" y="691385"/>
                </a:cubicBezTo>
                <a:lnTo>
                  <a:pt x="0" y="345694"/>
                </a:lnTo>
                <a:lnTo>
                  <a:pt x="0" y="138278"/>
                </a:lnTo>
                <a:lnTo>
                  <a:pt x="0" y="13828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29882" y="5228214"/>
            <a:ext cx="753838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6501001" y="5305838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6501001" y="5788065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43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 animBg="1"/>
      <p:bldP spid="7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12F6-2192-405A-B988-0392D316C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B70C42-B39C-4A18-B216-827EB2DF65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58203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3107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2609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вярно и приключва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2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7D63-3342-437B-9184-6F54ACAD78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EBC335A-6996-4048-9E39-166AB799F7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7303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400" b="1" dirty="0">
                <a:latin typeface="Consolas" panose="020B0609020204030204" pitchFamily="49" charset="0"/>
              </a:rPr>
              <a:t>salary</a:t>
            </a:r>
            <a:r>
              <a:rPr lang="bg-BG" sz="3600" b="1" dirty="0"/>
              <a:t> </a:t>
            </a:r>
            <a:r>
              <a:rPr lang="en-US" sz="3600" dirty="0">
                <a:latin typeface="Consolas" panose="020B0609020204030204" pitchFamily="49" charset="0"/>
              </a:rPr>
              <a:t>ще</a:t>
            </a:r>
            <a:r>
              <a:rPr lang="en-US" sz="3600" dirty="0"/>
              <a:t> съществува </a:t>
            </a:r>
            <a:r>
              <a:rPr lang="en-US" sz="3600" b="1" dirty="0">
                <a:solidFill>
                  <a:schemeClr val="bg1"/>
                </a:solidFill>
              </a:rPr>
              <a:t>само</a:t>
            </a:r>
            <a:r>
              <a:rPr lang="bg-BG" sz="3600" dirty="0"/>
              <a:t> </a:t>
            </a:r>
            <a:r>
              <a:rPr lang="en-US" sz="3600" dirty="0"/>
              <a:t>ако е</a:t>
            </a:r>
            <a:r>
              <a:rPr lang="bg-BG" sz="3600" dirty="0"/>
              <a:t> </a:t>
            </a:r>
            <a:r>
              <a:rPr lang="en-US" sz="3600" dirty="0"/>
              <a:t>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596614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rgbClr val="FFA000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dirty="0"/>
              <a:t>Пример: Променливата </a:t>
            </a:r>
            <a:r>
              <a:rPr lang="en-US" sz="3600" b="1" dirty="0">
                <a:latin typeface="Consolas" panose="020B0609020204030204" pitchFamily="49" charset="0"/>
              </a:rPr>
              <a:t>salary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няма да </a:t>
            </a:r>
            <a:r>
              <a:rPr lang="en-US" sz="3600" dirty="0"/>
              <a:t>съществува, ако не бъде инициализирана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Живот на променлива </a:t>
            </a:r>
            <a:r>
              <a:rPr lang="en-US" dirty="0"/>
              <a:t>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2618054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3184-DFA2-47A7-B185-6C9959BD24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E2FEAD47-4EC2-4F9C-A7E2-2991EBC278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265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4226" y="1854000"/>
            <a:ext cx="3021774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print("a" + "b")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3199572" y="2834839"/>
            <a:ext cx="2884329" cy="1348333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503139" y="3535837"/>
              <a:ext cx="3153816" cy="91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800" dirty="0"/>
                <a:t>ab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362606" y="4451761"/>
            <a:ext cx="2582626" cy="1856773"/>
            <a:chOff x="5020993" y="4365895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020993" y="4365895"/>
              <a:ext cx="3048000" cy="2438818"/>
            </a:xfrm>
            <a:prstGeom prst="wedgeEllipseCallout">
              <a:avLst>
                <a:gd name="adj1" fmla="val 44684"/>
                <a:gd name="adj2" fmla="val 5042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568801" y="5155679"/>
              <a:ext cx="2337721" cy="109499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ba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537014" y="2694149"/>
            <a:ext cx="2582626" cy="1950856"/>
            <a:chOff x="8218272" y="2379687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218272" y="2379687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8002" y="3002306"/>
              <a:ext cx="1777669" cy="942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Error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5867401" y="4932914"/>
            <a:ext cx="2884329" cy="1348333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96836" y="4482129"/>
              <a:ext cx="3515717" cy="882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195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2B446C7-F94C-4742-BDB9-09D312F455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9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2694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условие –</a:t>
            </a:r>
            <a:r>
              <a:rPr lang="en-US" sz="3600" dirty="0">
                <a:solidFill>
                  <a:schemeClr val="bg2"/>
                </a:solidFill>
              </a:rPr>
              <a:t>  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Дебъгване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Закръгляне и форматиране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176DDB-164B-472E-8317-E212C2D1E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88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5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EBF7CE-C487-42DA-94F9-104B58D39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64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F13927-45AE-43DC-9322-3726868E99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400" y="1286526"/>
            <a:ext cx="28056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number = "1000"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1449211" y="3524868"/>
            <a:ext cx="3194548" cy="2409895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0369"/>
                <a:gd name="adj2" fmla="val 5597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969357" y="5108171"/>
              <a:ext cx="2337721" cy="96825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800" b="1" dirty="0">
                  <a:solidFill>
                    <a:schemeClr val="bg2"/>
                  </a:solidFill>
                </a:rPr>
                <a:t>str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4382416" y="3054804"/>
            <a:ext cx="3194549" cy="240989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894"/>
                <a:gd name="adj2" fmla="val 642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24708" y="3044042"/>
              <a:ext cx="1777668" cy="876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800" b="1" dirty="0">
                  <a:solidFill>
                    <a:schemeClr val="bg2"/>
                  </a:solidFill>
                </a:rPr>
                <a:t>int</a:t>
              </a:r>
            </a:p>
          </p:txBody>
        </p:sp>
      </p:grp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C9DA4848-42FE-4AFB-AB6A-1E429B35792A}"/>
              </a:ext>
            </a:extLst>
          </p:cNvPr>
          <p:cNvSpPr/>
          <p:nvPr/>
        </p:nvSpPr>
        <p:spPr bwMode="auto">
          <a:xfrm>
            <a:off x="7323982" y="3524656"/>
            <a:ext cx="3186187" cy="2409894"/>
          </a:xfrm>
          <a:prstGeom prst="wedgeEllipseCallout">
            <a:avLst>
              <a:gd name="adj1" fmla="val -34011"/>
              <a:gd name="adj2" fmla="val 56747"/>
            </a:avLst>
          </a:prstGeom>
          <a:solidFill>
            <a:srgbClr val="60BFB7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4000" b="1" dirty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F236B-4B79-4675-813A-AEF14FE6F57F}"/>
              </a:ext>
            </a:extLst>
          </p:cNvPr>
          <p:cNvSpPr txBox="1"/>
          <p:nvPr/>
        </p:nvSpPr>
        <p:spPr>
          <a:xfrm>
            <a:off x="8229247" y="4234610"/>
            <a:ext cx="1559163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700" b="1" dirty="0">
                <a:solidFill>
                  <a:schemeClr val="bg2"/>
                </a:solidFill>
              </a:rPr>
              <a:t>float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818F5B1-9EA6-4B16-85AC-AFBAC80C30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24000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5"/>
            <a:ext cx="3893324" cy="1291944"/>
            <a:chOff x="1013370" y="4147371"/>
            <a:chExt cx="4114800" cy="1493675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1"/>
              <a:ext cx="4114800" cy="1493675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06727" y="4376682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1"/>
            <a:ext cx="3115107" cy="2264399"/>
            <a:chOff x="5240326" y="4570824"/>
            <a:chExt cx="334924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7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4"/>
            <a:ext cx="3530995" cy="1533351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4"/>
              <a:ext cx="3674792" cy="8390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2"/>
            <a:chExt cx="2951875" cy="1291944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2"/>
              <a:ext cx="2171601" cy="1291944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2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23BE5E9-5298-4C04-82BC-9E18D02C7E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7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6400" y="1854000"/>
            <a:ext cx="2514600" cy="58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print(10 % 3)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5C1876E8-9B53-4236-ACBF-030C32F1E9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anose="020B0609020204030204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561080"/>
            <a:ext cx="2682761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5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 =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result = a / 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49876" y="5295184"/>
              <a:ext cx="181238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884C574-9901-4299-BB43-9349380C46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75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 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1000" y="1899000"/>
            <a:ext cx="4648200" cy="58475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print(1 + 1 + "4" + 2 + 1)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79"/>
            <a:ext cx="2722115" cy="1318666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696623"/>
              <a:ext cx="5204849" cy="112315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07C3984-2660-4248-A600-6A78BF689D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6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1622</Words>
  <Application>Microsoft Office PowerPoint</Application>
  <PresentationFormat>Widescreen</PresentationFormat>
  <Paragraphs>363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Дебъгване</vt:lpstr>
      <vt:lpstr>Дебъгване</vt:lpstr>
      <vt:lpstr>Дебъгване във PyCharm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Valentina Gocheva</cp:lastModifiedBy>
  <cp:revision>46</cp:revision>
  <dcterms:created xsi:type="dcterms:W3CDTF">2018-05-23T13:08:44Z</dcterms:created>
  <dcterms:modified xsi:type="dcterms:W3CDTF">2020-07-10T15:16:54Z</dcterms:modified>
  <cp:category>computer programming;programming;Python;програмиране;кодиране</cp:category>
</cp:coreProperties>
</file>