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274" r:id="rId2"/>
    <p:sldId id="606" r:id="rId3"/>
    <p:sldId id="595" r:id="rId4"/>
    <p:sldId id="597" r:id="rId5"/>
    <p:sldId id="525" r:id="rId6"/>
    <p:sldId id="526" r:id="rId7"/>
    <p:sldId id="533" r:id="rId8"/>
    <p:sldId id="550" r:id="rId9"/>
    <p:sldId id="607" r:id="rId10"/>
    <p:sldId id="608" r:id="rId11"/>
    <p:sldId id="601" r:id="rId12"/>
    <p:sldId id="415" r:id="rId13"/>
    <p:sldId id="592" r:id="rId14"/>
    <p:sldId id="619" r:id="rId15"/>
    <p:sldId id="610" r:id="rId16"/>
    <p:sldId id="617" r:id="rId17"/>
    <p:sldId id="594" r:id="rId18"/>
    <p:sldId id="433" r:id="rId19"/>
    <p:sldId id="483" r:id="rId20"/>
    <p:sldId id="429" r:id="rId21"/>
    <p:sldId id="616" r:id="rId22"/>
    <p:sldId id="481" r:id="rId23"/>
    <p:sldId id="602" r:id="rId24"/>
    <p:sldId id="584" r:id="rId25"/>
    <p:sldId id="604" r:id="rId26"/>
    <p:sldId id="605" r:id="rId27"/>
    <p:sldId id="445" r:id="rId28"/>
    <p:sldId id="450" r:id="rId29"/>
    <p:sldId id="441" r:id="rId30"/>
    <p:sldId id="434" r:id="rId31"/>
    <p:sldId id="618" r:id="rId32"/>
    <p:sldId id="613" r:id="rId33"/>
    <p:sldId id="591" r:id="rId34"/>
    <p:sldId id="579" r:id="rId35"/>
    <p:sldId id="523" r:id="rId36"/>
    <p:sldId id="614" r:id="rId37"/>
    <p:sldId id="442" r:id="rId38"/>
    <p:sldId id="443" r:id="rId39"/>
    <p:sldId id="456" r:id="rId40"/>
    <p:sldId id="444" r:id="rId41"/>
    <p:sldId id="448" r:id="rId42"/>
    <p:sldId id="615" r:id="rId43"/>
    <p:sldId id="504" r:id="rId44"/>
    <p:sldId id="505" r:id="rId45"/>
    <p:sldId id="50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9C4873-CB7D-43D9-90C6-5F6125987B91}">
          <p14:sldIdLst>
            <p14:sldId id="274"/>
            <p14:sldId id="606"/>
          </p14:sldIdLst>
        </p14:section>
        <p14:section name="Преговор" id="{D297516C-EA98-4880-9DFA-4A08BF3C6A63}">
          <p14:sldIdLst>
            <p14:sldId id="595"/>
            <p14:sldId id="597"/>
            <p14:sldId id="525"/>
            <p14:sldId id="526"/>
            <p14:sldId id="533"/>
            <p14:sldId id="550"/>
            <p14:sldId id="607"/>
            <p14:sldId id="608"/>
          </p14:sldIdLst>
        </p14:section>
        <p14:section name="Какво е цикъл?" id="{E4C6683F-ABB6-487E-B86F-A9D911B9392A}">
          <p14:sldIdLst>
            <p14:sldId id="601"/>
          </p14:sldIdLst>
        </p14:section>
        <p14:section name="For – цикъл" id="{C378C80C-56D1-43F4-ABB9-4301AE0522ED}">
          <p14:sldIdLst>
            <p14:sldId id="415"/>
          </p14:sldIdLst>
        </p14:section>
        <p14:section name="Цикъл със стъпка" id="{B1B235F7-2BB1-456B-A533-B0AFABAE988D}">
          <p14:sldIdLst>
            <p14:sldId id="592"/>
            <p14:sldId id="619"/>
            <p14:sldId id="610"/>
            <p14:sldId id="617"/>
            <p14:sldId id="594"/>
            <p14:sldId id="433"/>
            <p14:sldId id="483"/>
            <p14:sldId id="429"/>
            <p14:sldId id="616"/>
            <p14:sldId id="481"/>
          </p14:sldIdLst>
        </p14:section>
        <p14:section name="Работа с текст" id="{E0870F6E-B964-4E93-A9F3-4F7B89813546}">
          <p14:sldIdLst>
            <p14:sldId id="602"/>
            <p14:sldId id="584"/>
            <p14:sldId id="604"/>
            <p14:sldId id="605"/>
            <p14:sldId id="445"/>
            <p14:sldId id="450"/>
          </p14:sldIdLst>
        </p14:section>
        <p14:section name="Техники за използване на for" id="{39184302-DDB8-4750-A8A7-6DD0933D21E0}">
          <p14:sldIdLst>
            <p14:sldId id="441"/>
            <p14:sldId id="434"/>
            <p14:sldId id="618"/>
            <p14:sldId id="613"/>
            <p14:sldId id="591"/>
            <p14:sldId id="579"/>
            <p14:sldId id="523"/>
            <p14:sldId id="614"/>
            <p14:sldId id="442"/>
            <p14:sldId id="443"/>
            <p14:sldId id="456"/>
            <p14:sldId id="444"/>
            <p14:sldId id="448"/>
            <p14:sldId id="615"/>
          </p14:sldIdLst>
        </p14:section>
        <p14:section name="End Section" id="{3D68EA67-1687-4AE1-9295-3D17302FFB6E}">
          <p14:sldIdLst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7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86" y="5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25.7.2020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7/25/2020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5B8E964-CDB4-4C2B-A9CA-576C3349A0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2760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DAD231-DBA7-41D3-8338-A4D0E495CE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9200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7FAFDC-4AEE-4965-81B4-46F471A0E7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12831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B2BE6C-B9AF-42FB-B701-54EACF409B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145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4355B75-8F3C-4E48-84F3-78A8B86918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2957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97D5E7-3A5D-4D86-8A4F-2B3285071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8765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5BD537-88B4-4216-88C4-47F6DA5466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7974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033C723-F64D-4B59-9754-650007E9DA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9147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0F1576C-3A5F-4B52-AE89-85DD062CC0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0948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7DC0528-5046-4CB8-BED7-F301A20747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0243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E217716-2F86-4D00-BFFA-663A42DDB6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1536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EA483A-EF53-4E05-B4A1-BB57D6BB7B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27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7F3B86F-8E3E-41EA-B52A-CA2E9E76B0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154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69052D2-7D2F-48B7-A0C3-34E87CFDD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0100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B773004-BFDB-4382-9B66-0E6C047796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5612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8BA2F2-DA1D-4030-ABAB-C2F64070A3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8942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DFF4B7-D99E-4EF4-B1CE-7D21D8D454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2483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DFF4B7-D99E-4EF4-B1CE-7D21D8D454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834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8F3454-DFDE-4060-9718-ABE66CCDDA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6421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11FF16-C1AE-45C7-B7D0-1E0F069DED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89054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1459087-E842-40A7-BD88-FA10EEEC2D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2997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7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7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417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17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judge.softuni.bg/Contests/2417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17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417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75728"/>
          </a:xfrm>
        </p:spPr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3175747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5253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5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Често ни се налага да </a:t>
            </a:r>
            <a:r>
              <a:rPr lang="bg-BG" sz="3600" b="1" dirty="0">
                <a:solidFill>
                  <a:schemeClr val="bg1"/>
                </a:solidFill>
              </a:rPr>
              <a:t>повтаряме</a:t>
            </a:r>
            <a:r>
              <a:rPr lang="bg-BG" sz="3600" dirty="0"/>
              <a:t> едно и също действие </a:t>
            </a:r>
            <a:r>
              <a:rPr lang="bg-BG" sz="3600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абитуренти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 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9452302F-1CAA-49B2-A264-F2B423355E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3073400"/>
            <a:ext cx="2530794" cy="2530794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4000" y="4629150"/>
            <a:ext cx="1257216" cy="778597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350" y="3651250"/>
            <a:ext cx="1257216" cy="778597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2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600" y="3251200"/>
            <a:ext cx="1257216" cy="778597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800" y="2495550"/>
            <a:ext cx="1257216" cy="778597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4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6300" y="2317750"/>
            <a:ext cx="1257216" cy="778597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5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400" y="1473200"/>
            <a:ext cx="1257216" cy="778597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6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750" y="1162050"/>
            <a:ext cx="1346116" cy="778597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…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8700" y="1581150"/>
            <a:ext cx="1365166" cy="778597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12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6CC26-1871-4B04-BD45-876727DE8C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6450" y="4451350"/>
            <a:ext cx="4625723" cy="1233772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i in range(1, 13):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800" dirty="0"/>
              <a:t>  </a:t>
            </a:r>
            <a:r>
              <a:rPr lang="en-US" sz="2800" dirty="0"/>
              <a:t>print(</a:t>
            </a:r>
            <a:r>
              <a:rPr lang="en-US" sz="2800" dirty="0" err="1"/>
              <a:t>i</a:t>
            </a:r>
            <a:r>
              <a:rPr lang="en-US" sz="2800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Какво е цикъл?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71890CD-6E8A-430D-98D2-4E64EC63BE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6234460" cy="313287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/>
          <a:p>
            <a:pPr marL="456915" marR="0" lvl="0" indent="-456915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Циклите в програмирането ни позволяват да повтаряме </a:t>
            </a:r>
            <a:r>
              <a:rPr kumimoji="0" lang="bg-BG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едни и същи действия </a:t>
            </a:r>
            <a:r>
              <a:rPr kumimoji="0" lang="bg-BG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определен брой пъти</a:t>
            </a:r>
          </a:p>
        </p:txBody>
      </p:sp>
      <p:grpSp>
        <p:nvGrpSpPr>
          <p:cNvPr id="9" name="Групиране 8">
            <a:extLst>
              <a:ext uri="{FF2B5EF4-FFF2-40B4-BE49-F238E27FC236}">
                <a16:creationId xmlns:a16="http://schemas.microsoft.com/office/drawing/2014/main" id="{C05940CC-C6DB-42F4-8ECD-95D6D8C5E859}"/>
              </a:ext>
            </a:extLst>
          </p:cNvPr>
          <p:cNvGrpSpPr/>
          <p:nvPr/>
        </p:nvGrpSpPr>
        <p:grpSpPr>
          <a:xfrm>
            <a:off x="7118350" y="1359000"/>
            <a:ext cx="4534424" cy="3132875"/>
            <a:chOff x="1562100" y="2659188"/>
            <a:chExt cx="5645150" cy="3376849"/>
          </a:xfrm>
        </p:grpSpPr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B0CD90E1-B1FF-425C-B479-C93834B3D891}"/>
                </a:ext>
              </a:extLst>
            </p:cNvPr>
            <p:cNvSpPr txBox="1"/>
            <p:nvPr/>
          </p:nvSpPr>
          <p:spPr>
            <a:xfrm>
              <a:off x="4881868" y="4074609"/>
              <a:ext cx="2301151" cy="5909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dirty="0">
                  <a:solidFill>
                    <a:srgbClr val="FDFFFF"/>
                  </a:solidFill>
                </a:rPr>
                <a:t>Принтиране</a:t>
              </a:r>
            </a:p>
          </p:txBody>
        </p:sp>
        <p:sp>
          <p:nvSpPr>
            <p:cNvPr id="11" name="TextBox 29">
              <a:extLst>
                <a:ext uri="{FF2B5EF4-FFF2-40B4-BE49-F238E27FC236}">
                  <a16:creationId xmlns:a16="http://schemas.microsoft.com/office/drawing/2014/main" id="{D856292C-764E-4006-AA7A-9896076EBDBC}"/>
                </a:ext>
              </a:extLst>
            </p:cNvPr>
            <p:cNvSpPr txBox="1"/>
            <p:nvPr/>
          </p:nvSpPr>
          <p:spPr>
            <a:xfrm>
              <a:off x="3557369" y="3765762"/>
              <a:ext cx="1049503" cy="5556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dirty="0"/>
                <a:t>false</a:t>
              </a:r>
              <a:endParaRPr lang="en-US" sz="2400" dirty="0"/>
            </a:p>
          </p:txBody>
        </p:sp>
        <p:cxnSp>
          <p:nvCxnSpPr>
            <p:cNvPr id="12" name="Straight Arrow Connector 30">
              <a:extLst>
                <a:ext uri="{FF2B5EF4-FFF2-40B4-BE49-F238E27FC236}">
                  <a16:creationId xmlns:a16="http://schemas.microsoft.com/office/drawing/2014/main" id="{CAAA75DC-A2B8-44FC-A51F-8F637F5B953D}"/>
                </a:ext>
              </a:extLst>
            </p:cNvPr>
            <p:cNvCxnSpPr>
              <a:cxnSpLocks/>
            </p:cNvCxnSpPr>
            <p:nvPr/>
          </p:nvCxnSpPr>
          <p:spPr>
            <a:xfrm>
              <a:off x="3696600" y="4319500"/>
              <a:ext cx="651063" cy="1532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D32010D8-1060-4692-A438-50B938022991}"/>
                </a:ext>
              </a:extLst>
            </p:cNvPr>
            <p:cNvSpPr/>
            <p:nvPr/>
          </p:nvSpPr>
          <p:spPr bwMode="auto">
            <a:xfrm>
              <a:off x="1579625" y="5435371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BF690F1C-9F81-406D-A4E3-BAFCEF27E02B}"/>
                </a:ext>
              </a:extLst>
            </p:cNvPr>
            <p:cNvSpPr txBox="1"/>
            <p:nvPr/>
          </p:nvSpPr>
          <p:spPr>
            <a:xfrm>
              <a:off x="1579625" y="5435371"/>
              <a:ext cx="2102332" cy="6006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  <a:latin typeface="+mj-lt"/>
                </a:rPr>
                <a:t>Print</a:t>
              </a:r>
              <a:r>
                <a:rPr lang="en-US" sz="2400" dirty="0">
                  <a:solidFill>
                    <a:schemeClr val="bg2"/>
                  </a:solidFill>
                  <a:latin typeface="+mj-lt"/>
                </a:rPr>
                <a:t> </a:t>
              </a:r>
              <a:r>
                <a:rPr lang="en-US" sz="2400" dirty="0" err="1">
                  <a:solidFill>
                    <a:schemeClr val="bg2"/>
                  </a:solidFill>
                  <a:latin typeface="+mj-lt"/>
                </a:rPr>
                <a:t>i</a:t>
              </a:r>
              <a:endParaRPr lang="en-US" sz="2400" dirty="0">
                <a:solidFill>
                  <a:schemeClr val="bg2"/>
                </a:solidFill>
                <a:latin typeface="+mj-lt"/>
              </a:endParaRPr>
            </a:p>
          </p:txBody>
        </p:sp>
        <p:cxnSp>
          <p:nvCxnSpPr>
            <p:cNvPr id="15" name="Elbow Connector 37">
              <a:extLst>
                <a:ext uri="{FF2B5EF4-FFF2-40B4-BE49-F238E27FC236}">
                  <a16:creationId xmlns:a16="http://schemas.microsoft.com/office/drawing/2014/main" id="{B8142F72-B791-4148-9AAC-32D08EF3428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562100" y="4324888"/>
              <a:ext cx="42148" cy="1478734"/>
            </a:xfrm>
            <a:prstGeom prst="bentConnector4">
              <a:avLst>
                <a:gd name="adj1" fmla="val -1723297"/>
                <a:gd name="adj2" fmla="val 101181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36">
              <a:extLst>
                <a:ext uri="{FF2B5EF4-FFF2-40B4-BE49-F238E27FC236}">
                  <a16:creationId xmlns:a16="http://schemas.microsoft.com/office/drawing/2014/main" id="{951D766D-A451-4072-A48C-3FE65D7D0FE7}"/>
                </a:ext>
              </a:extLst>
            </p:cNvPr>
            <p:cNvSpPr txBox="1"/>
            <p:nvPr/>
          </p:nvSpPr>
          <p:spPr>
            <a:xfrm>
              <a:off x="2695035" y="4836394"/>
              <a:ext cx="840893" cy="51612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000" dirty="0"/>
                <a:t>true</a:t>
              </a:r>
              <a:endParaRPr lang="en-US" sz="2400" dirty="0"/>
            </a:p>
          </p:txBody>
        </p:sp>
        <p:sp>
          <p:nvSpPr>
            <p:cNvPr id="17" name="Flowchart: Terminator 37">
              <a:extLst>
                <a:ext uri="{FF2B5EF4-FFF2-40B4-BE49-F238E27FC236}">
                  <a16:creationId xmlns:a16="http://schemas.microsoft.com/office/drawing/2014/main" id="{A9EF680E-9948-4FE3-854F-9DEF77CFBBA1}"/>
                </a:ext>
              </a:extLst>
            </p:cNvPr>
            <p:cNvSpPr/>
            <p:nvPr/>
          </p:nvSpPr>
          <p:spPr bwMode="auto">
            <a:xfrm>
              <a:off x="4402229" y="4049443"/>
              <a:ext cx="2805021" cy="555439"/>
            </a:xfrm>
            <a:prstGeom prst="flowChartTerminator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End loop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D2E604F1-154B-4CF2-80CA-54F0EB2874CE}"/>
                </a:ext>
              </a:extLst>
            </p:cNvPr>
            <p:cNvSpPr/>
            <p:nvPr/>
          </p:nvSpPr>
          <p:spPr bwMode="auto">
            <a:xfrm>
              <a:off x="1579625" y="2659188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id="{DBBF4751-629A-4C32-8E8B-058F5C6EC611}"/>
                </a:ext>
              </a:extLst>
            </p:cNvPr>
            <p:cNvSpPr txBox="1"/>
            <p:nvPr/>
          </p:nvSpPr>
          <p:spPr>
            <a:xfrm>
              <a:off x="1579625" y="2671644"/>
              <a:ext cx="2102332" cy="5757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0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en-US" sz="20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bg-BG" sz="20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grpSp>
          <p:nvGrpSpPr>
            <p:cNvPr id="20" name="Групиране 19">
              <a:extLst>
                <a:ext uri="{FF2B5EF4-FFF2-40B4-BE49-F238E27FC236}">
                  <a16:creationId xmlns:a16="http://schemas.microsoft.com/office/drawing/2014/main" id="{8AEC38A1-D6C5-4A74-9A8B-898BFC67440A}"/>
                </a:ext>
              </a:extLst>
            </p:cNvPr>
            <p:cNvGrpSpPr/>
            <p:nvPr/>
          </p:nvGrpSpPr>
          <p:grpSpPr>
            <a:xfrm>
              <a:off x="1663788" y="3765742"/>
              <a:ext cx="1978159" cy="1122841"/>
              <a:chOff x="2010580" y="3962382"/>
              <a:chExt cx="1806822" cy="1025587"/>
            </a:xfrm>
          </p:grpSpPr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346C756F-FFAD-40AC-9353-E6B881B9E394}"/>
                  </a:ext>
                </a:extLst>
              </p:cNvPr>
              <p:cNvSpPr/>
              <p:nvPr/>
            </p:nvSpPr>
            <p:spPr bwMode="auto">
              <a:xfrm>
                <a:off x="2010580" y="3962382"/>
                <a:ext cx="1806822" cy="1025587"/>
              </a:xfrm>
              <a:prstGeom prst="flowChartDecision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C1882C-3B72-4189-9327-D11081D6E9A1}"/>
                  </a:ext>
                </a:extLst>
              </p:cNvPr>
              <p:cNvSpPr/>
              <p:nvPr/>
            </p:nvSpPr>
            <p:spPr>
              <a:xfrm>
                <a:off x="2055450" y="4244343"/>
                <a:ext cx="1717081" cy="393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i &lt;=</a:t>
                </a:r>
                <a:r>
                  <a:rPr lang="bg-BG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 1</a:t>
                </a:r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2</a:t>
                </a:r>
                <a:endPara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21" name="Straight Arrow Connector 27">
              <a:extLst>
                <a:ext uri="{FF2B5EF4-FFF2-40B4-BE49-F238E27FC236}">
                  <a16:creationId xmlns:a16="http://schemas.microsoft.com/office/drawing/2014/main" id="{9D55D745-31FB-48E9-84FE-56787BEC19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3518536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7">
              <a:extLst>
                <a:ext uri="{FF2B5EF4-FFF2-40B4-BE49-F238E27FC236}">
                  <a16:creationId xmlns:a16="http://schemas.microsoft.com/office/drawing/2014/main" id="{81F86AD4-125A-4CA5-9BCA-0891B7F60E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5126074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324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Можем да повтаряме действия до определен момент чрез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600" b="1" dirty="0">
                <a:solidFill>
                  <a:schemeClr val="bg1"/>
                </a:solidFill>
              </a:rPr>
              <a:t>-</a:t>
            </a:r>
            <a:r>
              <a:rPr lang="bg-BG" sz="3600" dirty="0"/>
              <a:t>цикли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For-</a:t>
            </a:r>
            <a:r>
              <a:rPr lang="bg-BG">
                <a:latin typeface="Consolas" panose="020B0609020204030204" pitchFamily="49" charset="0"/>
              </a:rPr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60200" y="3763563"/>
            <a:ext cx="4891600" cy="1126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 in range(1, 13):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print(i)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181000" y="2583705"/>
            <a:ext cx="2610000" cy="919401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421000" y="2574969"/>
            <a:ext cx="1696890" cy="919401"/>
          </a:xfrm>
          <a:prstGeom prst="wedgeRoundRectCallout">
            <a:avLst>
              <a:gd name="adj1" fmla="val -7059"/>
              <a:gd name="adj2" fmla="val 759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894801" y="2889318"/>
            <a:ext cx="1531200" cy="1328023"/>
          </a:xfrm>
          <a:prstGeom prst="wedgeRoundRectCallout">
            <a:avLst>
              <a:gd name="adj1" fmla="val -82852"/>
              <a:gd name="adj2" fmla="val 357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 стойност</a:t>
            </a: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+ 1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950" y="5164599"/>
            <a:ext cx="4444050" cy="919401"/>
          </a:xfrm>
          <a:prstGeom prst="wedgeRoundRectCallout">
            <a:avLst>
              <a:gd name="adj1" fmla="val -32776"/>
              <a:gd name="adj2" fmla="val -712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цикъла: блок от код за </a:t>
            </a:r>
            <a:b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3842550" y="4376744"/>
            <a:ext cx="1828800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D79F17-0055-4CB2-9B37-E4ECAD551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965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BB90-834F-42E4-BB28-F91EDB15538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по-сложни </a:t>
            </a:r>
            <a:r>
              <a:rPr lang="en-US"/>
              <a:t>For-</a:t>
            </a:r>
            <a:r>
              <a:rPr lang="bg-BG"/>
              <a:t>цикли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676401"/>
            <a:ext cx="2659761" cy="203393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E903BC22-46C8-4786-86D7-FF6336E743B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Цикли със стъпка</a:t>
            </a:r>
          </a:p>
        </p:txBody>
      </p:sp>
    </p:spTree>
    <p:extLst>
      <p:ext uri="{BB962C8B-B14F-4D97-AF65-F5344CB8AC3E}">
        <p14:creationId xmlns:p14="http://schemas.microsoft.com/office/powerpoint/2010/main" val="377939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Можем да използваме стъпка ако искаме да променяме стойността на </a:t>
            </a:r>
            <a:r>
              <a:rPr lang="en-GB" sz="3600" dirty="0"/>
              <a:t>i </a:t>
            </a:r>
            <a:r>
              <a:rPr lang="bg-BG" sz="3600" dirty="0"/>
              <a:t>със стойност различна от 1.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For-</a:t>
            </a:r>
            <a:r>
              <a:rPr lang="bg-BG" dirty="0">
                <a:latin typeface="Consolas" panose="020B0609020204030204" pitchFamily="49" charset="0"/>
              </a:rPr>
              <a:t>цикъл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bg-BG" dirty="0">
                <a:latin typeface="Consolas" panose="020B0609020204030204" pitchFamily="49" charset="0"/>
              </a:rPr>
              <a:t>със стъпка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60200" y="3763563"/>
            <a:ext cx="5455800" cy="108952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i in range(1, 13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print(i)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61000" y="2691052"/>
            <a:ext cx="2115000" cy="919401"/>
          </a:xfrm>
          <a:prstGeom prst="wedgeRoundRectCallout">
            <a:avLst>
              <a:gd name="adj1" fmla="val 46763"/>
              <a:gd name="adj2" fmla="val 769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636000" y="2691051"/>
            <a:ext cx="1890000" cy="919401"/>
          </a:xfrm>
          <a:prstGeom prst="wedgeRoundRectCallout">
            <a:avLst>
              <a:gd name="adj1" fmla="val -30184"/>
              <a:gd name="adj2" fmla="val 787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 стойност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+ 1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D79F17-0055-4CB2-9B37-E4ECAD551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2DF113BA-03F1-4D2F-968C-89DB8B172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6598" y="3763445"/>
            <a:ext cx="1890000" cy="510778"/>
          </a:xfrm>
          <a:prstGeom prst="wedgeRoundRectCallout">
            <a:avLst>
              <a:gd name="adj1" fmla="val -81034"/>
              <a:gd name="adj2" fmla="val -126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Стъпка</a:t>
            </a:r>
          </a:p>
        </p:txBody>
      </p:sp>
    </p:spTree>
    <p:extLst>
      <p:ext uri="{BB962C8B-B14F-4D97-AF65-F5344CB8AC3E}">
        <p14:creationId xmlns:p14="http://schemas.microsoft.com/office/powerpoint/2010/main" val="26527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стъпка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3248" y="4181096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4790" y="4369075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1684" y="4200939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9782" y="2995631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3809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BFFF662-FE04-496F-AC16-023D95A11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00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DA53BEB6-C51C-4683-917C-9B2E28E0B5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379567" y="538283"/>
            <a:ext cx="2377440" cy="73152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522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784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042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65"/>
          <p:cNvGrpSpPr/>
          <p:nvPr/>
        </p:nvGrpSpPr>
        <p:grpSpPr>
          <a:xfrm>
            <a:off x="3379567" y="5289078"/>
            <a:ext cx="2377440" cy="1030640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400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111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5881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607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71"/>
          <p:cNvGrpSpPr/>
          <p:nvPr/>
        </p:nvGrpSpPr>
        <p:grpSpPr>
          <a:xfrm>
            <a:off x="3379567" y="1846108"/>
            <a:ext cx="2377440" cy="73152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454600" y="3199928"/>
            <a:ext cx="2227375" cy="1428191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857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304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43550" y="1830093"/>
            <a:ext cx="7475050" cy="208672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n =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for i in range(1, n + 1, 3):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print(i)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6248401"/>
            <a:ext cx="1127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400" dirty="0">
                <a:hlinkClick r:id="rId2"/>
              </a:rPr>
              <a:t>https://judge.softuni.bg/Contests/2417</a:t>
            </a:r>
            <a:endParaRPr lang="en-US" sz="22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725A426-4F07-4F6E-BDD8-9B123E2F22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8" name="Rectangle 7"/>
          <p:cNvSpPr/>
          <p:nvPr/>
        </p:nvSpPr>
        <p:spPr>
          <a:xfrm>
            <a:off x="7785100" y="2584450"/>
            <a:ext cx="533400" cy="53628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874000" y="3473450"/>
            <a:ext cx="2356200" cy="1055608"/>
          </a:xfrm>
          <a:prstGeom prst="wedgeRoundRectCallout">
            <a:avLst>
              <a:gd name="adj1" fmla="val -58744"/>
              <a:gd name="adj2" fmla="val -41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 3 </a:t>
            </a:r>
          </a:p>
        </p:txBody>
      </p:sp>
    </p:spTree>
    <p:extLst>
      <p:ext uri="{BB962C8B-B14F-4D97-AF65-F5344CB8AC3E}">
        <p14:creationId xmlns:p14="http://schemas.microsoft.com/office/powerpoint/2010/main" val="307970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Прочита цяло число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sz="3400" dirty="0"/>
              <a:t>Отпечатва четните степени на </a:t>
            </a:r>
            <a:r>
              <a:rPr lang="bg-BG" sz="3400" b="1" dirty="0">
                <a:solidFill>
                  <a:schemeClr val="bg1"/>
                </a:solidFill>
              </a:rPr>
              <a:t>2</a:t>
            </a:r>
            <a:r>
              <a:rPr lang="bg-BG" sz="3400" dirty="0"/>
              <a:t> до </a:t>
            </a:r>
            <a:r>
              <a:rPr lang="en-US" sz="3400" b="1" dirty="0">
                <a:solidFill>
                  <a:schemeClr val="bg1"/>
                </a:solidFill>
              </a:rPr>
              <a:t>2</a:t>
            </a:r>
            <a:r>
              <a:rPr lang="en-US" sz="3400" b="1" baseline="30000" dirty="0">
                <a:solidFill>
                  <a:schemeClr val="bg1"/>
                </a:solidFill>
              </a:rPr>
              <a:t>n</a:t>
            </a:r>
            <a:r>
              <a:rPr lang="bg-BG" sz="3400" dirty="0"/>
              <a:t>: 2</a:t>
            </a:r>
            <a:r>
              <a:rPr lang="bg-BG" sz="3400" baseline="30000" dirty="0"/>
              <a:t>0</a:t>
            </a:r>
            <a:r>
              <a:rPr lang="bg-BG" sz="3400" dirty="0"/>
              <a:t>, 2</a:t>
            </a:r>
            <a:r>
              <a:rPr lang="bg-BG" sz="3400" baseline="30000" dirty="0"/>
              <a:t>2</a:t>
            </a:r>
            <a:r>
              <a:rPr lang="bg-BG" sz="3400" dirty="0"/>
              <a:t>, 2</a:t>
            </a:r>
            <a:r>
              <a:rPr lang="bg-BG" sz="3400" baseline="30000" dirty="0"/>
              <a:t>4</a:t>
            </a:r>
            <a:r>
              <a:rPr lang="bg-BG" sz="3400" dirty="0"/>
              <a:t>, 2</a:t>
            </a:r>
            <a:r>
              <a:rPr lang="bg-BG" sz="3400" baseline="30000" dirty="0"/>
              <a:t>8</a:t>
            </a:r>
            <a:r>
              <a:rPr lang="bg-BG" sz="3400" dirty="0"/>
              <a:t>, …, </a:t>
            </a:r>
            <a:r>
              <a:rPr lang="bg-BG" sz="3400" b="1" dirty="0">
                <a:solidFill>
                  <a:schemeClr val="bg1"/>
                </a:solidFill>
              </a:rPr>
              <a:t>2</a:t>
            </a:r>
            <a:r>
              <a:rPr lang="en-US" sz="3400" b="1" baseline="30000" dirty="0">
                <a:solidFill>
                  <a:schemeClr val="bg1"/>
                </a:solidFill>
              </a:rPr>
              <a:t>n</a:t>
            </a:r>
            <a:endParaRPr lang="bg-BG" sz="3400" b="1" dirty="0">
              <a:solidFill>
                <a:schemeClr val="bg1"/>
              </a:solidFill>
            </a:endParaRPr>
          </a:p>
          <a:p>
            <a:r>
              <a:rPr lang="bg-BG" sz="3600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74324" y="4368344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3183008" y="453647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732600" y="4368343"/>
            <a:ext cx="4343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74324" y="5577927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3183008" y="5746062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732600" y="5577926"/>
            <a:ext cx="3842384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CCEEC8D-2E31-4B66-B052-FB0E066C81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740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08100" y="2137012"/>
            <a:ext cx="7575800" cy="34163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n =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600" b="1" noProof="1">
                <a:latin typeface="Consolas" pitchFamily="49" charset="0"/>
                <a:cs typeface="Consolas" pitchFamily="49" charset="0"/>
              </a:rPr>
              <a:t>num = 1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for i in range(1, n + 1, 2):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600" b="1" noProof="1">
                <a:latin typeface="Consolas" pitchFamily="49" charset="0"/>
                <a:cs typeface="Consolas" pitchFamily="49" charset="0"/>
              </a:rPr>
              <a:t>print(num)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600" b="1" noProof="1">
                <a:latin typeface="Consolas" pitchFamily="49" charset="0"/>
                <a:cs typeface="Consolas" pitchFamily="49" charset="0"/>
              </a:rPr>
              <a:t>  num = num * 2 * 2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8540749" y="3545332"/>
            <a:ext cx="533401" cy="505968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318500" y="4218295"/>
            <a:ext cx="2133600" cy="1077218"/>
          </a:xfrm>
          <a:custGeom>
            <a:avLst/>
            <a:gdLst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-587658 w 2133600"/>
              <a:gd name="connsiteY22" fmla="*/ 396877 h 1055608"/>
              <a:gd name="connsiteX23" fmla="*/ 0 w 2133600"/>
              <a:gd name="connsiteY23" fmla="*/ 175935 h 1055608"/>
              <a:gd name="connsiteX24" fmla="*/ 0 w 2133600"/>
              <a:gd name="connsiteY24" fmla="*/ 175938 h 1055608"/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0 w 2133600"/>
              <a:gd name="connsiteY22" fmla="*/ 175935 h 1055608"/>
              <a:gd name="connsiteX23" fmla="*/ 0 w 2133600"/>
              <a:gd name="connsiteY23" fmla="*/ 175938 h 1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33600" h="1055608">
                <a:moveTo>
                  <a:pt x="0" y="175938"/>
                </a:moveTo>
                <a:cubicBezTo>
                  <a:pt x="0" y="129276"/>
                  <a:pt x="18536" y="84526"/>
                  <a:pt x="51531" y="51531"/>
                </a:cubicBezTo>
                <a:cubicBezTo>
                  <a:pt x="84526" y="18536"/>
                  <a:pt x="129276" y="0"/>
                  <a:pt x="175938" y="0"/>
                </a:cubicBezTo>
                <a:lnTo>
                  <a:pt x="355600" y="0"/>
                </a:lnTo>
                <a:lnTo>
                  <a:pt x="355600" y="0"/>
                </a:lnTo>
                <a:lnTo>
                  <a:pt x="889000" y="0"/>
                </a:lnTo>
                <a:lnTo>
                  <a:pt x="1957662" y="0"/>
                </a:lnTo>
                <a:cubicBezTo>
                  <a:pt x="2004324" y="0"/>
                  <a:pt x="2049074" y="18536"/>
                  <a:pt x="2082069" y="51531"/>
                </a:cubicBezTo>
                <a:cubicBezTo>
                  <a:pt x="2115064" y="84526"/>
                  <a:pt x="2133600" y="129276"/>
                  <a:pt x="2133600" y="175938"/>
                </a:cubicBezTo>
                <a:lnTo>
                  <a:pt x="2133600" y="175935"/>
                </a:lnTo>
                <a:lnTo>
                  <a:pt x="2133600" y="175935"/>
                </a:lnTo>
                <a:lnTo>
                  <a:pt x="2133600" y="439837"/>
                </a:lnTo>
                <a:lnTo>
                  <a:pt x="2133600" y="879670"/>
                </a:lnTo>
                <a:cubicBezTo>
                  <a:pt x="2133600" y="926332"/>
                  <a:pt x="2115064" y="971082"/>
                  <a:pt x="2082069" y="1004077"/>
                </a:cubicBezTo>
                <a:cubicBezTo>
                  <a:pt x="2049074" y="1037072"/>
                  <a:pt x="2004324" y="1055608"/>
                  <a:pt x="1957662" y="1055608"/>
                </a:cubicBezTo>
                <a:lnTo>
                  <a:pt x="889000" y="1055608"/>
                </a:lnTo>
                <a:lnTo>
                  <a:pt x="355600" y="1055608"/>
                </a:lnTo>
                <a:lnTo>
                  <a:pt x="355600" y="1055608"/>
                </a:lnTo>
                <a:lnTo>
                  <a:pt x="175938" y="1055608"/>
                </a:lnTo>
                <a:cubicBezTo>
                  <a:pt x="129276" y="1055608"/>
                  <a:pt x="84526" y="1037072"/>
                  <a:pt x="51531" y="1004077"/>
                </a:cubicBezTo>
                <a:cubicBezTo>
                  <a:pt x="18536" y="971082"/>
                  <a:pt x="0" y="926332"/>
                  <a:pt x="0" y="879670"/>
                </a:cubicBezTo>
                <a:lnTo>
                  <a:pt x="0" y="439837"/>
                </a:lnTo>
                <a:lnTo>
                  <a:pt x="0" y="175935"/>
                </a:lnTo>
                <a:lnTo>
                  <a:pt x="0" y="17593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Ползваме стъпка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04900" y="6241259"/>
            <a:ext cx="998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 </a:t>
            </a:r>
            <a:r>
              <a:rPr lang="en-US" sz="2000" dirty="0">
                <a:hlinkClick r:id="rId2"/>
              </a:rPr>
              <a:t>https://judge.softuni.bg/Contests/2417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1DB189B-03D3-4A93-B4CB-38A07A3EF3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425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Преговор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Повторения на блокове код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на променлива</a:t>
            </a:r>
          </a:p>
          <a:p>
            <a:r>
              <a:rPr lang="bg-BG" sz="3200" dirty="0">
                <a:latin typeface="Consolas" panose="020B0609020204030204" pitchFamily="49" charset="0"/>
              </a:rPr>
              <a:t>Работа с по-сложни </a:t>
            </a:r>
            <a:r>
              <a:rPr lang="en-US" sz="3200" dirty="0">
                <a:latin typeface="Consolas" panose="020B0609020204030204" pitchFamily="49" charset="0"/>
              </a:rPr>
              <a:t>for-</a:t>
            </a:r>
            <a:r>
              <a:rPr lang="bg-BG" sz="3200" dirty="0">
                <a:latin typeface="Consolas" panose="020B0609020204030204" pitchFamily="49" charset="0"/>
              </a:rPr>
              <a:t>цикли</a:t>
            </a:r>
            <a:endParaRPr lang="bg-BG" sz="3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Работа с текст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/>
              <a:t>Техники за използване на </a:t>
            </a:r>
            <a:r>
              <a:rPr lang="en-US" sz="3200" dirty="0"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400" dirty="0"/>
              <a:t>цикли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F38866-256D-4C40-92DC-446CA1ABF6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36000" y="4937988"/>
            <a:ext cx="11430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3838800" y="5106123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960800" y="4947927"/>
            <a:ext cx="54102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E7773FA-E1F6-42BA-AF3E-C69AF0CC32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486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757845E4-2EC6-465E-87B0-547C0C5648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" name="Групиране 22"/>
          <p:cNvGrpSpPr/>
          <p:nvPr/>
        </p:nvGrpSpPr>
        <p:grpSpPr>
          <a:xfrm>
            <a:off x="3379567" y="550683"/>
            <a:ext cx="2377440" cy="73152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646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908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166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80"/>
          <p:cNvGrpSpPr/>
          <p:nvPr/>
        </p:nvGrpSpPr>
        <p:grpSpPr>
          <a:xfrm>
            <a:off x="3379567" y="5301478"/>
            <a:ext cx="2377440" cy="1030640"/>
            <a:chOff x="3429635" y="5232613"/>
            <a:chExt cx="2377440" cy="10306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-= 1;</a:t>
              </a:r>
            </a:p>
          </p:txBody>
        </p:sp>
      </p:grp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235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6005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731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24"/>
          <p:cNvGrpSpPr/>
          <p:nvPr/>
        </p:nvGrpSpPr>
        <p:grpSpPr>
          <a:xfrm>
            <a:off x="3379567" y="1858508"/>
            <a:ext cx="2377440" cy="73152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85"/>
          <p:cNvGrpSpPr/>
          <p:nvPr/>
        </p:nvGrpSpPr>
        <p:grpSpPr>
          <a:xfrm>
            <a:off x="3454600" y="3212328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</a:t>
              </a:r>
              <a:r>
                <a:rPr lang="bg-BG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&gt;</a:t>
              </a:r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= 1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981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428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7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600201" y="2529000"/>
            <a:ext cx="5410200" cy="179126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i in range(n, 0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,-1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print(i);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36000" y="3178350"/>
            <a:ext cx="20574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581001" y="2802849"/>
            <a:ext cx="3239999" cy="1055608"/>
          </a:xfrm>
          <a:prstGeom prst="wedgeRoundRectCallout">
            <a:avLst>
              <a:gd name="adj1" fmla="val -60317"/>
              <a:gd name="adj2" fmla="val 13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Обърнато условие</a:t>
            </a:r>
            <a:r>
              <a:rPr lang="en-US" sz="2800" b="1" dirty="0">
                <a:solidFill>
                  <a:srgbClr val="FFFFFF"/>
                </a:solidFill>
              </a:rPr>
              <a:t>: </a:t>
            </a:r>
            <a:r>
              <a:rPr lang="en-US" sz="2800" b="1" noProof="1">
                <a:solidFill>
                  <a:srgbClr val="FFFFFF"/>
                </a:solidFill>
                <a:latin typeface="Consolas" pitchFamily="49" charset="0"/>
              </a:rPr>
              <a:t>i &gt;=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50886" y="6181752"/>
            <a:ext cx="990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 </a:t>
            </a:r>
            <a:r>
              <a:rPr lang="en-US" sz="2000" dirty="0">
                <a:hlinkClick r:id="rId2"/>
              </a:rPr>
              <a:t>https://judge.softuni.bg/Contests/2417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9B883F2-47D4-4216-A133-31F513FF43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52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A1A3-C875-40F6-A255-53EE19691F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</a:p>
        </p:txBody>
      </p:sp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6800" y="1447801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8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Можем да вземем дължината на текст</a:t>
            </a:r>
            <a:endParaRPr lang="en-US" sz="3600" dirty="0"/>
          </a:p>
          <a:p>
            <a:endParaRPr lang="en-US" sz="3600" dirty="0"/>
          </a:p>
          <a:p>
            <a:endParaRPr lang="bg-BG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bg-BG" sz="3600" dirty="0"/>
              <a:t>Можем да вземем  символ от текст по индекс</a:t>
            </a:r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00" y="5223715"/>
            <a:ext cx="5875350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text = "SoftUni"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letter = text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800" b="1" dirty="0">
                <a:latin typeface="Consolas" panose="020B0609020204030204" pitchFamily="49" charset="0"/>
              </a:rPr>
              <a:t>4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800" b="1" dirty="0">
                <a:latin typeface="Consolas" panose="020B0609020204030204" pitchFamily="49" charset="0"/>
              </a:rPr>
              <a:t>	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01" y="2298715"/>
            <a:ext cx="5919800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text = "SoftUni"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length =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sz="2800" b="1" dirty="0"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83ECD0A-A335-458D-80F1-A105CB3B7E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4673600" y="2692465"/>
            <a:ext cx="1122649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# 7</a:t>
            </a:r>
            <a:endParaRPr lang="bg-BG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4495800" y="5670615"/>
            <a:ext cx="1193093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# U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6926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програма, която </a:t>
            </a:r>
          </a:p>
          <a:p>
            <a:pPr lvl="1"/>
            <a:r>
              <a:rPr lang="bg-BG" sz="3400" dirty="0"/>
              <a:t>чете текст(</a:t>
            </a:r>
            <a:r>
              <a:rPr lang="bg-BG" sz="3400" b="1" dirty="0">
                <a:solidFill>
                  <a:schemeClr val="bg1"/>
                </a:solidFill>
              </a:rPr>
              <a:t>стринг</a:t>
            </a:r>
            <a:r>
              <a:rPr lang="bg-BG" sz="3400" dirty="0"/>
              <a:t>)</a:t>
            </a:r>
          </a:p>
          <a:p>
            <a:pPr lvl="1"/>
            <a:r>
              <a:rPr lang="bg-BG" sz="3400" dirty="0"/>
              <a:t>печата всеки </a:t>
            </a:r>
            <a:r>
              <a:rPr lang="bg-BG" sz="3400" b="1" dirty="0">
                <a:solidFill>
                  <a:schemeClr val="bg1"/>
                </a:solidFill>
              </a:rPr>
              <a:t>символ</a:t>
            </a:r>
            <a:r>
              <a:rPr lang="bg-BG" sz="3400" dirty="0"/>
              <a:t> от текста на отделен ред</a:t>
            </a:r>
          </a:p>
          <a:p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75976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softuni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3304" y="3482977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6096000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230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hello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683" y="3995991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2198095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0FE3F88-E964-4638-B1BB-61F084AFF8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199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30475" y="2181172"/>
            <a:ext cx="7331050" cy="2495656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length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for i in range(0,len(length)):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print(length[i])</a:t>
            </a:r>
            <a:endParaRPr lang="bg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решение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000" y="1494000"/>
            <a:ext cx="3600000" cy="1055608"/>
          </a:xfrm>
          <a:prstGeom prst="wedgeRoundRectCallout">
            <a:avLst>
              <a:gd name="adj1" fmla="val -36650"/>
              <a:gd name="adj2" fmla="val 891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0" y="4718050"/>
            <a:ext cx="3600450" cy="1055608"/>
          </a:xfrm>
          <a:prstGeom prst="wedgeRoundRectCallout">
            <a:avLst>
              <a:gd name="adj1" fmla="val -35907"/>
              <a:gd name="adj2" fmla="val -1033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Взимаме всеки символ по индекс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7C88339-6AEF-4FF5-A869-35C5148D80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текст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0102" y="5135042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960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460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6039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10750" y="5152631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921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333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7401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50102" y="5997607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9605" y="5996157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2488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1889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10750" y="6015196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9215" y="6013746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3334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4017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12676"/>
              </p:ext>
            </p:extLst>
          </p:nvPr>
        </p:nvGraphicFramePr>
        <p:xfrm>
          <a:off x="3364792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Slide Number">
            <a:extLst>
              <a:ext uri="{FF2B5EF4-FFF2-40B4-BE49-F238E27FC236}">
                <a16:creationId xmlns:a16="http://schemas.microsoft.com/office/drawing/2014/main" id="{9BB7AABF-38E7-4B23-890E-E3B4A71CD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161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6" grpId="0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41000" y="1635462"/>
            <a:ext cx="8911176" cy="449353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text = input()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0</a:t>
            </a:r>
          </a:p>
          <a:p>
            <a:pPr>
              <a:lnSpc>
                <a:spcPct val="110000"/>
              </a:lnSpc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i in range(0,len(text)):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if text[i] == "a":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sum += 1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if text[i] == "e":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sum += 2</a:t>
            </a:r>
          </a:p>
          <a:p>
            <a:pPr>
              <a:lnSpc>
                <a:spcPct val="110000"/>
              </a:lnSpc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О: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make if statement for letters 'i' 'o 'u'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print(sum)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399" y="6374975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3"/>
              </a:rPr>
              <a:t>https://judge.softuni.bg/Contests/2417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C35447-5EAE-4E03-B5A2-AB2B52EEA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454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9E82-C2A7-4F0E-9E9D-D555FA9FE38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16000" y="4704825"/>
            <a:ext cx="11105892" cy="768084"/>
          </a:xfrm>
        </p:spPr>
        <p:txBody>
          <a:bodyPr/>
          <a:lstStyle/>
          <a:p>
            <a:r>
              <a:rPr lang="ru-RU" dirty="0"/>
              <a:t>Техники за използване на For-цикли</a:t>
            </a: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8EAA21-0EF3-45B7-B657-F47DD6D2487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9000"/>
            <a:ext cx="10961783" cy="768084"/>
          </a:xfrm>
        </p:spPr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6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A7F3-46CA-4A0C-92E9-973E4114E95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55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400" dirty="0"/>
              <a:t>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sz="3400" dirty="0"/>
              <a:t>Прочита</a:t>
            </a:r>
            <a:r>
              <a:rPr lang="bg-BG" sz="3400" b="1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400" dirty="0"/>
              <a:t> последователни пъти числа и ги сумира</a:t>
            </a: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Сумиране на числа –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9026" y="4761621"/>
            <a:ext cx="879254" cy="15727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6260" y="539561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5934" y="4857021"/>
            <a:ext cx="914399" cy="1312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6279" y="5246623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2771" y="540724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5421" y="4447647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9231" y="5281317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5723" y="540724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5618" y="5281317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BE0A8D37-01DF-44A7-B4A4-F21BA7A51D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315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B7964ECA-CEFC-4E36-8447-94CD7E9DE4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575050" y="406400"/>
            <a:ext cx="2377440" cy="731520"/>
            <a:chOff x="3690717" y="456205"/>
            <a:chExt cx="2377440" cy="731520"/>
          </a:xfrm>
        </p:grpSpPr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5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1454225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857416" y="3401207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7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921314" y="4027067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23"/>
          <p:cNvGrpSpPr/>
          <p:nvPr/>
        </p:nvGrpSpPr>
        <p:grpSpPr>
          <a:xfrm>
            <a:off x="3117850" y="5376510"/>
            <a:ext cx="3291840" cy="1030640"/>
            <a:chOff x="3117850" y="5376510"/>
            <a:chExt cx="3291840" cy="1030640"/>
          </a:xfrm>
        </p:grpSpPr>
        <p:sp>
          <p:nvSpPr>
            <p:cNvPr id="52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117850" y="5388910"/>
              <a:ext cx="32918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119121" y="5376510"/>
              <a:ext cx="3289299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 a number;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Add it to the sum</a:t>
              </a:r>
            </a:p>
          </p:txBody>
        </p:sp>
      </p:grpSp>
      <p:cxnSp>
        <p:nvCxnSpPr>
          <p:cNvPr id="41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028951" y="4036816"/>
            <a:ext cx="587547" cy="1855015"/>
          </a:xfrm>
          <a:prstGeom prst="bentConnector3">
            <a:avLst>
              <a:gd name="adj1" fmla="val -3890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790147" y="4728678"/>
            <a:ext cx="767374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43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715842" y="3683570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55"/>
          <p:cNvGrpSpPr/>
          <p:nvPr/>
        </p:nvGrpSpPr>
        <p:grpSpPr>
          <a:xfrm>
            <a:off x="3575050" y="1773792"/>
            <a:ext cx="2377440" cy="960120"/>
            <a:chOff x="4607560" y="1695450"/>
            <a:chExt cx="2377440" cy="960120"/>
          </a:xfrm>
        </p:grpSpPr>
        <p:sp>
          <p:nvSpPr>
            <p:cNvPr id="5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07560" y="1695450"/>
              <a:ext cx="2377440" cy="9601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07560" y="1697124"/>
              <a:ext cx="2377440" cy="95677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en-US" sz="2400" noProof="1">
                <a:solidFill>
                  <a:schemeClr val="bg2"/>
                </a:solidFill>
                <a:latin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sum = 0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650083" y="3322719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6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3025889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507328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89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  <p:bldP spid="4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200" dirty="0"/>
              <a:t>Чете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на брой цели числа</a:t>
            </a:r>
            <a:endParaRPr lang="en-US" sz="3200" dirty="0"/>
          </a:p>
          <a:p>
            <a:pPr lvl="1"/>
            <a:r>
              <a:rPr lang="bg-BG" sz="3200" dirty="0"/>
              <a:t>Принтира най-голямото и най-малкото</a:t>
            </a:r>
            <a:r>
              <a:rPr lang="en-US" sz="3200" dirty="0"/>
              <a:t> </a:t>
            </a:r>
            <a:r>
              <a:rPr lang="bg-BG" sz="3200" dirty="0"/>
              <a:t>число</a:t>
            </a:r>
            <a:endParaRPr lang="en-US" sz="3200" dirty="0"/>
          </a:p>
          <a:p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условие</a:t>
            </a:r>
            <a:endParaRPr lang="en-US" dirty="0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902765" y="3951656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  <a:p>
                <a:endParaRPr lang="en-US" sz="2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" name="Group 9">
            <a:extLst>
              <a:ext uri="{FF2B5EF4-FFF2-40B4-BE49-F238E27FC236}">
                <a16:creationId xmlns:a16="http://schemas.microsoft.com/office/drawing/2014/main" id="{9D53C965-18FB-4D5D-BE4F-10FDAF8A0AB5}"/>
              </a:ext>
            </a:extLst>
          </p:cNvPr>
          <p:cNvGrpSpPr/>
          <p:nvPr/>
        </p:nvGrpSpPr>
        <p:grpSpPr>
          <a:xfrm>
            <a:off x="6096000" y="3951656"/>
            <a:ext cx="4516675" cy="2233244"/>
            <a:chOff x="1370012" y="4321112"/>
            <a:chExt cx="4516675" cy="2233244"/>
          </a:xfrm>
        </p:grpSpPr>
        <p:grpSp>
          <p:nvGrpSpPr>
            <p:cNvPr id="7" name="Group 10">
              <a:extLst>
                <a:ext uri="{FF2B5EF4-FFF2-40B4-BE49-F238E27FC236}">
                  <a16:creationId xmlns:a16="http://schemas.microsoft.com/office/drawing/2014/main" id="{16917F21-EF25-4916-A3B5-CCCB9BBF899C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A7DF42AD-E38B-4265-BA8E-6DECBE8C2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15</a:t>
                </a: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255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154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  <a:p>
                <a:endParaRPr lang="en-US" sz="2400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ight Arrow 11">
                <a:extLst>
                  <a:ext uri="{FF2B5EF4-FFF2-40B4-BE49-F238E27FC236}">
                    <a16:creationId xmlns:a16="http://schemas.microsoft.com/office/drawing/2014/main" id="{4074BCEA-298D-4786-B661-A0A1FFE2E14B}"/>
                  </a:ext>
                </a:extLst>
              </p:cNvPr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C25C4404-EA4F-4F59-B377-9A92FC5A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Max number: 255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Min number: 3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AFF74041-D758-45FE-8C3B-9BA3425D2E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892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24582" y="967336"/>
            <a:ext cx="3" cy="4758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6575768" y="5048776"/>
            <a:ext cx="2285999" cy="513825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3871" y="1633212"/>
              <a:ext cx="1327254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input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  <a:endCxn id="23" idx="0"/>
          </p:cNvCxnSpPr>
          <p:nvPr/>
        </p:nvCxnSpPr>
        <p:spPr>
          <a:xfrm>
            <a:off x="6024583" y="1956542"/>
            <a:ext cx="1" cy="4368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910896" y="2393425"/>
            <a:ext cx="2227375" cy="1428191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394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 n</a:t>
              </a:r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95794" y="2836420"/>
            <a:ext cx="2227374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61366" y="38798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97460" y="5440495"/>
            <a:ext cx="1864287" cy="1004260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002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97459" y="4226072"/>
            <a:ext cx="1909484" cy="1004260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97732" y="5519032"/>
              <a:ext cx="1815555" cy="4530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5837679" y="5429682"/>
            <a:ext cx="637010" cy="38887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012829" y="4728207"/>
            <a:ext cx="791538" cy="57748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3603" y="4728202"/>
            <a:ext cx="3438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3813599" y="5942625"/>
            <a:ext cx="283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3368" y="4504371"/>
            <a:ext cx="1770234" cy="4476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-140800" y="-467309"/>
            <a:ext cx="8124226" cy="1450651"/>
            <a:chOff x="4266852" y="45856"/>
            <a:chExt cx="7027012" cy="15433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8089981" y="749293"/>
              <a:ext cx="3163871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292460" cy="1526271"/>
              <a:chOff x="4192090" y="201817"/>
              <a:chExt cx="6652754" cy="176495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815454" y="1512402"/>
                <a:ext cx="2029390" cy="45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biggest = -sys.maxsize</a:t>
                </a:r>
                <a:endPara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454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8022754" y="828666"/>
              <a:ext cx="3271110" cy="392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</a:t>
              </a:r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sys.maxsize</a:t>
              </a:r>
              <a:endParaRPr lang="en-GB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56841" y="5712887"/>
            <a:ext cx="1856759" cy="45947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140807" y="5636523"/>
              <a:ext cx="14968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3368" y="3107520"/>
            <a:ext cx="2927527" cy="1620682"/>
          </a:xfrm>
          <a:prstGeom prst="bentConnector3">
            <a:avLst>
              <a:gd name="adj1" fmla="val -780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stCxn id="8239" idx="1"/>
            <a:endCxn id="23" idx="1"/>
          </p:cNvCxnSpPr>
          <p:nvPr/>
        </p:nvCxnSpPr>
        <p:spPr>
          <a:xfrm rot="10800000" flipH="1">
            <a:off x="1956840" y="3107522"/>
            <a:ext cx="2954055" cy="2835105"/>
          </a:xfrm>
          <a:prstGeom prst="bentConnector3">
            <a:avLst>
              <a:gd name="adj1" fmla="val -773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138271" y="2666428"/>
            <a:ext cx="1080261" cy="539736"/>
            <a:chOff x="7136682" y="2274338"/>
            <a:chExt cx="1080261" cy="978605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 flipV="1">
              <a:off x="7136682" y="3074086"/>
              <a:ext cx="1080261" cy="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97860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264878" y="1294794"/>
            <a:ext cx="1484130" cy="879957"/>
            <a:chOff x="4615555" y="2052201"/>
            <a:chExt cx="1485906" cy="102428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65613" y="2052201"/>
              <a:ext cx="1385789" cy="10242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</a:t>
              </a:r>
              <a:r>
                <a:rPr lang="en-US" dirty="0">
                  <a:solidFill>
                    <a:schemeClr val="bg2"/>
                  </a:solidFill>
                </a:rPr>
                <a:t>Read n</a:t>
              </a:r>
              <a:endParaRPr lang="bg-BG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noProof="1">
                  <a:solidFill>
                    <a:schemeClr val="bg2"/>
                  </a:solidFill>
                </a:rPr>
                <a:t>i = 0</a:t>
              </a:r>
              <a:endParaRPr lang="bg-BG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  <a:stCxn id="23" idx="2"/>
            <a:endCxn id="14" idx="1"/>
          </p:cNvCxnSpPr>
          <p:nvPr/>
        </p:nvCxnSpPr>
        <p:spPr>
          <a:xfrm rot="16200000" flipH="1">
            <a:off x="6258095" y="3588103"/>
            <a:ext cx="1227160" cy="169418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">
            <a:extLst>
              <a:ext uri="{FF2B5EF4-FFF2-40B4-BE49-F238E27FC236}">
                <a16:creationId xmlns:a16="http://schemas.microsoft.com/office/drawing/2014/main" id="{235B7890-331C-4E3B-B297-DAF40416FE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80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1000" y="1359000"/>
            <a:ext cx="6120000" cy="489364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import sys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smallest = sys.maxsize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biggest =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sys.maxsize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i in range(0, n):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num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if num &lt; smallest: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smallest = num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if num &gt; biggest: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biggest = num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print(f"Max number: {biggest}")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print(f"Min number: {smallest}")</a:t>
            </a:r>
          </a:p>
        </p:txBody>
      </p:sp>
      <p:sp>
        <p:nvSpPr>
          <p:cNvPr id="3" name="Правоъгълник 2"/>
          <p:cNvSpPr/>
          <p:nvPr/>
        </p:nvSpPr>
        <p:spPr>
          <a:xfrm>
            <a:off x="342899" y="6358890"/>
            <a:ext cx="1150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https://judge.softuni.bg/Contests/2417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6391C19-EDD0-4D9E-AEEF-35C0353E2A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pic>
        <p:nvPicPr>
          <p:cNvPr id="6" name="Picture 2" descr="C:\Users\HP\Desktop\Number_one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7851120" y="2546662"/>
            <a:ext cx="1250285" cy="125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HP\Desktop\number3_PNG14969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000" y="2777516"/>
            <a:ext cx="1537213" cy="17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10306457" y="3582627"/>
            <a:ext cx="1380204" cy="13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12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000" y="1196125"/>
            <a:ext cx="117624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Прочита цяло число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 </a:t>
            </a:r>
            <a:r>
              <a:rPr lang="bg-BG" sz="34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Прочита последователно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2*n</a:t>
            </a:r>
            <a:r>
              <a:rPr lang="en-US" sz="3400" dirty="0"/>
              <a:t> </a:t>
            </a:r>
            <a:r>
              <a:rPr lang="bg-BG" sz="34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Проверява дали сумите на </a:t>
            </a:r>
            <a:r>
              <a:rPr lang="bg-BG" sz="3400" b="1" dirty="0">
                <a:solidFill>
                  <a:schemeClr val="bg1"/>
                </a:solidFill>
              </a:rPr>
              <a:t>левите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десните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При равенство извежда "</a:t>
            </a:r>
            <a:r>
              <a:rPr lang="en-US" sz="3400" b="1" dirty="0">
                <a:latin typeface="Consolas" panose="020B0609020204030204" pitchFamily="49" charset="0"/>
              </a:rPr>
              <a:t>Yes</a:t>
            </a:r>
            <a:r>
              <a:rPr lang="bg-BG" sz="3400" dirty="0"/>
              <a:t>"</a:t>
            </a:r>
            <a:r>
              <a:rPr lang="en-US" sz="3400" dirty="0"/>
              <a:t> </a:t>
            </a:r>
            <a:r>
              <a:rPr lang="bg-BG" sz="3400" dirty="0"/>
              <a:t>и сумата, в противен случай - </a:t>
            </a:r>
            <a:r>
              <a:rPr lang="en-US" sz="3400" dirty="0"/>
              <a:t>"</a:t>
            </a:r>
            <a:r>
              <a:rPr lang="en-US" sz="3400" b="1" dirty="0">
                <a:latin typeface="Consolas" panose="020B0609020204030204" pitchFamily="49" charset="0"/>
              </a:rPr>
              <a:t>No</a:t>
            </a:r>
            <a:r>
              <a:rPr lang="en-US" sz="3400" dirty="0"/>
              <a:t>" </a:t>
            </a:r>
            <a:r>
              <a:rPr lang="bg-BG" sz="3400" dirty="0"/>
              <a:t>и</a:t>
            </a:r>
            <a:r>
              <a:rPr lang="en-US" sz="3400" dirty="0"/>
              <a:t> </a:t>
            </a:r>
            <a:r>
              <a:rPr lang="bg-BG" sz="3400" dirty="0"/>
              <a:t>разликата</a:t>
            </a:r>
            <a:r>
              <a:rPr lang="en-US" sz="3400" dirty="0"/>
              <a:t> (</a:t>
            </a:r>
            <a:r>
              <a:rPr lang="bg-BG" sz="3400" dirty="0"/>
              <a:t>изчислена като положително число</a:t>
            </a:r>
            <a:r>
              <a:rPr lang="en-US" sz="34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6CD1D1-7C76-4EF8-93E3-BBA419CDA2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413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3928" y="2327472"/>
            <a:ext cx="761999" cy="22299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7080" y="3315552"/>
            <a:ext cx="2842936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19400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90689" y="2367820"/>
            <a:ext cx="851410" cy="22041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6495" y="3315553"/>
            <a:ext cx="2555792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70178" y="34290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4495" y="2868967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7373" y="3733801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1" y="2286000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409" y="4298385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EC4B6905-EC42-4E77-9BF6-C1A10DED3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04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41000" y="1454707"/>
            <a:ext cx="7335000" cy="469359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left_sum = 0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for i in range(1, n + 1):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left_sum = left_sum + int(input())</a:t>
            </a:r>
          </a:p>
          <a:p>
            <a:pPr>
              <a:lnSpc>
                <a:spcPct val="105000"/>
              </a:lnSpc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#TODO: read and calculate the right sum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left_sum == right_sum: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print(f"Yes, sum = {left_sum}")</a:t>
            </a:r>
          </a:p>
          <a:p>
            <a:pPr>
              <a:lnSpc>
                <a:spcPct val="105000"/>
              </a:lnSpc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lse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diff = abs(right_sum - left_sum)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print(f"No, diff = {diff}")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1998" y="6282431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3"/>
              </a:rPr>
              <a:t>https://judge.softuni.bg/Contests/2417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ACC1AE-3E8D-4887-9E4F-F04A65927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469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Прочита последователно </a:t>
            </a:r>
            <a:r>
              <a:rPr lang="en-US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на брой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четни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позиции е равна на сумата на числата на </a:t>
            </a:r>
            <a:r>
              <a:rPr lang="bg-BG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нечетни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позиции</a:t>
            </a:r>
          </a:p>
          <a:p>
            <a:pPr lvl="1">
              <a:lnSpc>
                <a:spcPct val="100000"/>
              </a:lnSpc>
            </a:pP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При равенство печата "</a:t>
            </a:r>
            <a:r>
              <a:rPr lang="en-US" sz="3400" b="1" dirty="0"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" и сумата; иначе печата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400" b="1" dirty="0">
                <a:latin typeface="Consolas" panose="020B0609020204030204" pitchFamily="49" charset="0"/>
                <a:cs typeface="Calibri" panose="020F0502020204030204" pitchFamily="34" charset="0"/>
              </a:rPr>
              <a:t>No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b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разликата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положително число).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EF5AFC4-0589-484D-9B8A-B68662BE51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07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1464" y="3070453"/>
            <a:ext cx="761999" cy="21874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4043" y="3700742"/>
            <a:ext cx="1775019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6400" y="402768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2115" y="3069000"/>
            <a:ext cx="743226" cy="21895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4271" y="3700741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2743" y="402768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7663" y="3308749"/>
            <a:ext cx="743226" cy="17100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6689" y="3700740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10800" y="402768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D3DF6B2-623C-4952-904F-1E32091F05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6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</a:t>
            </a:r>
            <a:r>
              <a:rPr lang="bg-BG" dirty="0"/>
              <a:t>се</a:t>
            </a:r>
            <a:r>
              <a:rPr lang="en-US" dirty="0"/>
              <a:t> </a:t>
            </a:r>
            <a:r>
              <a:rPr lang="bg-BG" dirty="0"/>
              <a:t>отпечата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</a:t>
            </a:r>
            <a:r>
              <a:rPr lang="en-US" dirty="0"/>
              <a:t> </a:t>
            </a:r>
            <a:r>
              <a:rPr lang="bg-BG" dirty="0"/>
              <a:t>команда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5550" y="1828800"/>
            <a:ext cx="6300450" cy="587891"/>
          </a:xfrm>
        </p:spPr>
        <p:txBody>
          <a:bodyPr/>
          <a:lstStyle/>
          <a:p>
            <a:r>
              <a:rPr lang="en-US" dirty="0"/>
              <a:t>print(not (5 == 5) and (4 + 1 == 5))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30492" y="4449310"/>
            <a:ext cx="3250647" cy="172968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1930" y="4584874"/>
            <a:ext cx="3804561" cy="1673707"/>
            <a:chOff x="1051483" y="4124632"/>
            <a:chExt cx="4114800" cy="1493675"/>
          </a:xfrm>
          <a:solidFill>
            <a:schemeClr val="tx1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551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3955" y="3008509"/>
            <a:ext cx="2931372" cy="2344154"/>
            <a:chOff x="5383671" y="4398726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700570" y="517142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6756" y="3102512"/>
            <a:ext cx="3086935" cy="2429836"/>
            <a:chOff x="8179623" y="2362198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D5049047-44BC-4852-9660-FEBC9CF2365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9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85681" y="1610517"/>
            <a:ext cx="6370319" cy="429348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 = int(input())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odd_sum = 0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even_sum = 0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 in range(1, n + 1):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element = int(input())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 % 2 == 0: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even_sum += element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else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odd_sum += element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#TODO: print the sum / difference</a:t>
            </a:r>
            <a:endParaRPr lang="bg-BG" sz="26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6320784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3"/>
              </a:rPr>
              <a:t>https://judge.softuni.bg/Contests/2417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445062-AB06-4902-A371-3C4985E18D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9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9428-D2E8-4601-BDC2-2C622B12428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По-сложни задачи с цикли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8CDBB0-7C0D-41E9-A44D-981C6EE07C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5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828822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код с </a:t>
            </a:r>
            <a:r>
              <a:rPr lang="en-US" sz="3600" b="1" dirty="0">
                <a:solidFill>
                  <a:schemeClr val="bg1"/>
                </a:solidFill>
              </a:rPr>
              <a:t>for</a:t>
            </a:r>
            <a:r>
              <a:rPr lang="en-US" sz="3600" dirty="0">
                <a:solidFill>
                  <a:schemeClr val="bg2"/>
                </a:solidFill>
              </a:rPr>
              <a:t>-</a:t>
            </a:r>
            <a:r>
              <a:rPr lang="bg-BG" sz="3600" dirty="0">
                <a:solidFill>
                  <a:schemeClr val="bg2"/>
                </a:solidFill>
              </a:rPr>
              <a:t>цикъл</a:t>
            </a:r>
            <a:endParaRPr lang="en-US" sz="3600" dirty="0">
              <a:solidFill>
                <a:schemeClr val="bg2"/>
              </a:solidFill>
            </a:endParaRPr>
          </a:p>
          <a:p>
            <a:pPr lvl="0"/>
            <a:r>
              <a:rPr lang="bg-BG" sz="3600" dirty="0">
                <a:solidFill>
                  <a:schemeClr val="bg2"/>
                </a:solidFill>
              </a:rPr>
              <a:t>Цикли със стъпка</a:t>
            </a: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увеличаваща стъпка</a:t>
            </a:r>
            <a:endParaRPr lang="en-US" sz="3400" dirty="0">
              <a:solidFill>
                <a:schemeClr val="bg2"/>
              </a:solidFill>
            </a:endParaRP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 Вземане на символ по индекс от текст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21AA7DA-95BA-41A9-A170-2C3EB1A8A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86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9565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F2ABF8-F1A3-44E0-9D6A-D7DAE6EEDD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717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2631C51-4477-4C75-9A9D-C1CBCB3216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отпечата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 команда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5550" y="1828800"/>
            <a:ext cx="5670450" cy="587891"/>
          </a:xfrm>
        </p:spPr>
        <p:txBody>
          <a:bodyPr/>
          <a:lstStyle/>
          <a:p>
            <a:r>
              <a:rPr lang="en-US" dirty="0"/>
              <a:t>print(not (3 == 3) or (3 == 5))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5200" y="4346317"/>
            <a:ext cx="3893324" cy="2023447"/>
            <a:chOff x="1047229" y="4098002"/>
            <a:chExt cx="4114800" cy="1493675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4" y="4307762"/>
              <a:ext cx="3515718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3920" y="3759540"/>
            <a:ext cx="3008540" cy="2720441"/>
            <a:chOff x="5541569" y="457082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3358" y="5387729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4267" y="2953652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9290" y="2652938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AE874AB8-3BA9-4DCD-AAA9-C3173DBD1A4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3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отпечата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 проверка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5550" y="1828800"/>
            <a:ext cx="5474766" cy="587891"/>
          </a:xfrm>
        </p:spPr>
        <p:txBody>
          <a:bodyPr/>
          <a:lstStyle/>
          <a:p>
            <a:r>
              <a:rPr lang="en-US" dirty="0"/>
              <a:t>print(not (3 &gt; 5) or (1 == 1))</a:t>
            </a:r>
            <a:endParaRPr lang="bg-B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8631" y="3139890"/>
            <a:ext cx="3709138" cy="1816544"/>
            <a:chOff x="1065712" y="4121282"/>
            <a:chExt cx="4114800" cy="1505094"/>
          </a:xfrm>
          <a:solidFill>
            <a:schemeClr val="tx1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8001000" y="3661311"/>
            <a:ext cx="3008540" cy="2720441"/>
            <a:chOff x="5686304" y="4518492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011963" y="5374470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3671" y="2932988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7920" y="3994540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BD5E4A05-B045-4174-981B-F9AA649E68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2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отпечата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</a:t>
            </a:r>
            <a:r>
              <a:rPr lang="en-US" dirty="0"/>
              <a:t> </a:t>
            </a:r>
            <a:r>
              <a:rPr lang="bg-BG" dirty="0"/>
              <a:t>логическа</a:t>
            </a:r>
            <a:r>
              <a:rPr lang="en-US" dirty="0"/>
              <a:t> </a:t>
            </a:r>
            <a:r>
              <a:rPr lang="bg-BG" dirty="0"/>
              <a:t>проверка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6400" y="2509004"/>
            <a:ext cx="5430316" cy="2719500"/>
          </a:xfrm>
        </p:spPr>
        <p:txBody>
          <a:bodyPr/>
          <a:lstStyle/>
          <a:p>
            <a:r>
              <a:rPr lang="en-US" sz="2600" dirty="0"/>
              <a:t>number = 101</a:t>
            </a:r>
          </a:p>
          <a:p>
            <a:r>
              <a:rPr lang="en-US" sz="2600" dirty="0"/>
              <a:t>if number &gt;= 1:</a:t>
            </a:r>
          </a:p>
          <a:p>
            <a:r>
              <a:rPr lang="en-US" sz="2600" dirty="0"/>
              <a:t>    print("Larger than 1")</a:t>
            </a:r>
          </a:p>
          <a:p>
            <a:r>
              <a:rPr lang="en-US" sz="2600" dirty="0"/>
              <a:t>if number &lt;= 101:</a:t>
            </a:r>
          </a:p>
          <a:p>
            <a:r>
              <a:rPr lang="en-US" sz="2600" dirty="0"/>
              <a:t>    print("Less than 101")</a:t>
            </a:r>
          </a:p>
          <a:p>
            <a:r>
              <a:rPr lang="en-US" sz="2600" dirty="0"/>
              <a:t>    print("Equal to 101")</a:t>
            </a:r>
            <a:endParaRPr lang="bg-BG" sz="2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807450" y="3271238"/>
            <a:ext cx="3657600" cy="1927074"/>
            <a:chOff x="5152379" y="4659415"/>
            <a:chExt cx="3743045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6000" y="2393072"/>
            <a:ext cx="3153550" cy="1246436"/>
            <a:chOff x="874338" y="199240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20096" y="1863859"/>
            <a:ext cx="3248104" cy="1295309"/>
            <a:chOff x="8967919" y="2302916"/>
            <a:chExt cx="3210491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A43C0054-81EF-4C2E-A608-D39425D158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30828" y="4453006"/>
            <a:ext cx="2722115" cy="1321907"/>
            <a:chOff x="1039935" y="4225124"/>
            <a:chExt cx="5767434" cy="2026248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036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отпечата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, </a:t>
            </a:r>
            <a:r>
              <a:rPr lang="bg-BG" dirty="0"/>
              <a:t>ако</a:t>
            </a:r>
            <a:r>
              <a:rPr lang="en-US" dirty="0"/>
              <a:t> </a:t>
            </a:r>
            <a:r>
              <a:rPr lang="bg-BG" dirty="0"/>
              <a:t>изпълним следната</a:t>
            </a:r>
            <a:r>
              <a:rPr lang="en-US" dirty="0"/>
              <a:t> </a:t>
            </a:r>
            <a:r>
              <a:rPr lang="bg-BG" dirty="0"/>
              <a:t>логическа</a:t>
            </a:r>
            <a:r>
              <a:rPr lang="en-US" dirty="0"/>
              <a:t> </a:t>
            </a:r>
            <a:r>
              <a:rPr lang="bg-BG" dirty="0"/>
              <a:t>проверка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850" y="2552015"/>
            <a:ext cx="5645150" cy="2299385"/>
          </a:xfrm>
        </p:spPr>
        <p:txBody>
          <a:bodyPr/>
          <a:lstStyle/>
          <a:p>
            <a:r>
              <a:rPr lang="en-US" sz="2600" dirty="0"/>
              <a:t>role = "Administrator"</a:t>
            </a:r>
          </a:p>
          <a:p>
            <a:r>
              <a:rPr lang="en-US" sz="2600" dirty="0"/>
              <a:t>password = "SoftUni"</a:t>
            </a:r>
          </a:p>
          <a:p>
            <a:r>
              <a:rPr lang="en-US" sz="2600" dirty="0"/>
              <a:t>if role == "SoftUni":</a:t>
            </a:r>
          </a:p>
          <a:p>
            <a:r>
              <a:rPr lang="en-US" sz="2600" dirty="0"/>
              <a:t>    if password == "SoftUni":</a:t>
            </a:r>
          </a:p>
          <a:p>
            <a:r>
              <a:rPr lang="en-US" sz="2600" dirty="0"/>
              <a:t>        print("Welcome!")</a:t>
            </a:r>
            <a:endParaRPr lang="bg-BG" sz="2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20870" y="4038601"/>
            <a:ext cx="3151103" cy="1476635"/>
            <a:chOff x="1047227" y="4098001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850738" y="4263624"/>
            <a:ext cx="3077082" cy="1901866"/>
            <a:chOff x="4997283" y="4570824"/>
            <a:chExt cx="3592286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9233" y="2849725"/>
            <a:ext cx="2751086" cy="1266985"/>
            <a:chOff x="919445" y="3246971"/>
            <a:chExt cx="4467419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5247" y="2242604"/>
            <a:ext cx="3443170" cy="1266985"/>
            <a:chOff x="8967919" y="2302916"/>
            <a:chExt cx="3290638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6F740F3F-BDF3-4C6E-A3A4-9C2E9A8A3C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62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DF68CD0-AADF-49CF-94C5-D166062671D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/>
              <a:t>For-</a:t>
            </a:r>
            <a:r>
              <a:rPr lang="bg-BG" dirty="0"/>
              <a:t>цикъл</a:t>
            </a:r>
          </a:p>
        </p:txBody>
      </p:sp>
    </p:spTree>
    <p:extLst>
      <p:ext uri="{BB962C8B-B14F-4D97-AF65-F5344CB8AC3E}">
        <p14:creationId xmlns:p14="http://schemas.microsoft.com/office/powerpoint/2010/main" val="24268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4058</TotalTime>
  <Words>2396</Words>
  <Application>Microsoft Office PowerPoint</Application>
  <PresentationFormat>Widescreen</PresentationFormat>
  <Paragraphs>501</Paragraphs>
  <Slides>45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Повторения на блокове код</vt:lpstr>
      <vt:lpstr>Какво е цикъл?  </vt:lpstr>
      <vt:lpstr>Какво е цикъл? (2)</vt:lpstr>
      <vt:lpstr>For-цикъл – конструкция</vt:lpstr>
      <vt:lpstr>Работа с по-сложни For-цикли</vt:lpstr>
      <vt:lpstr>For-цикъл със стъпка</vt:lpstr>
      <vt:lpstr>Числата от 1 до N през 3 – условие </vt:lpstr>
      <vt:lpstr>PowerPoint Presentation</vt:lpstr>
      <vt:lpstr>Числата от 1 до N през 3 – решение </vt:lpstr>
      <vt:lpstr>Четни степени на 2 – условие </vt:lpstr>
      <vt:lpstr>Четни степени на 2 – решение 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Работа с текст</vt:lpstr>
      <vt:lpstr>Работа с текст</vt:lpstr>
      <vt:lpstr>Поток от символи – условие</vt:lpstr>
      <vt:lpstr>Поток от символи – решение</vt:lpstr>
      <vt:lpstr>Сумиране на гласни букви – условие</vt:lpstr>
      <vt:lpstr>Сумиране на гласни букви – решение</vt:lpstr>
      <vt:lpstr>Техники за използване на For-цикли</vt:lpstr>
      <vt:lpstr>Сумиране на числа – условие</vt:lpstr>
      <vt:lpstr>PowerPoint Presentation</vt:lpstr>
      <vt:lpstr>Редица цели числа – условие</vt:lpstr>
      <vt:lpstr>PowerPoint Presentation</vt:lpstr>
      <vt:lpstr>Редица цели числа – решение</vt:lpstr>
      <vt:lpstr>Лява и дясна сума – условие</vt:lpstr>
      <vt:lpstr>Лява и дясна сума – условие</vt:lpstr>
      <vt:lpstr>Решение: лява и дясна сума</vt:lpstr>
      <vt:lpstr>Четна / нечетна сума – условие</vt:lpstr>
      <vt:lpstr>Четна / нечетна сума – условие</vt:lpstr>
      <vt:lpstr>Решение: четна / нечетна сума</vt:lpstr>
      <vt:lpstr>По-сложни задачи с цикли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kiriloirilkirilov</cp:lastModifiedBy>
  <cp:revision>36</cp:revision>
  <dcterms:created xsi:type="dcterms:W3CDTF">2018-05-23T13:08:44Z</dcterms:created>
  <dcterms:modified xsi:type="dcterms:W3CDTF">2020-07-25T09:57:26Z</dcterms:modified>
  <cp:category>computer programming;programming;Python;програмиране;кодиране</cp:category>
</cp:coreProperties>
</file>