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84" r:id="rId2"/>
    <p:sldId id="586" r:id="rId3"/>
    <p:sldId id="522" r:id="rId4"/>
    <p:sldId id="600" r:id="rId5"/>
    <p:sldId id="602" r:id="rId6"/>
    <p:sldId id="604" r:id="rId7"/>
    <p:sldId id="593" r:id="rId8"/>
    <p:sldId id="616" r:id="rId9"/>
    <p:sldId id="415" r:id="rId10"/>
    <p:sldId id="617" r:id="rId11"/>
    <p:sldId id="619" r:id="rId12"/>
    <p:sldId id="446" r:id="rId13"/>
    <p:sldId id="506" r:id="rId14"/>
    <p:sldId id="486" r:id="rId15"/>
    <p:sldId id="500" r:id="rId16"/>
    <p:sldId id="618" r:id="rId17"/>
    <p:sldId id="607" r:id="rId18"/>
    <p:sldId id="608" r:id="rId19"/>
    <p:sldId id="582" r:id="rId20"/>
    <p:sldId id="583" r:id="rId21"/>
    <p:sldId id="595" r:id="rId22"/>
    <p:sldId id="610" r:id="rId23"/>
    <p:sldId id="535" r:id="rId24"/>
    <p:sldId id="546" r:id="rId25"/>
    <p:sldId id="536" r:id="rId26"/>
    <p:sldId id="620" r:id="rId27"/>
    <p:sldId id="539" r:id="rId28"/>
    <p:sldId id="547" r:id="rId29"/>
    <p:sldId id="512" r:id="rId30"/>
    <p:sldId id="436" r:id="rId31"/>
    <p:sldId id="612" r:id="rId32"/>
    <p:sldId id="621" r:id="rId33"/>
    <p:sldId id="454" r:id="rId34"/>
    <p:sldId id="613" r:id="rId35"/>
    <p:sldId id="622" r:id="rId36"/>
    <p:sldId id="623" r:id="rId37"/>
    <p:sldId id="480" r:id="rId38"/>
    <p:sldId id="577" r:id="rId39"/>
    <p:sldId id="614" r:id="rId40"/>
    <p:sldId id="505" r:id="rId41"/>
    <p:sldId id="6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FD8B7-166E-4B07-9DC9-3D4ABA38C77E}">
          <p14:sldIdLst>
            <p14:sldId id="584"/>
            <p14:sldId id="586"/>
          </p14:sldIdLst>
        </p14:section>
        <p14:section name="Преговор" id="{F5A46D87-28EB-4B44-AE51-7FC19A21F401}">
          <p14:sldIdLst>
            <p14:sldId id="522"/>
            <p14:sldId id="600"/>
            <p14:sldId id="602"/>
            <p14:sldId id="604"/>
            <p14:sldId id="593"/>
          </p14:sldIdLst>
        </p14:section>
        <p14:section name="While loop" id="{E5F8584E-1B6A-42A9-9D94-F877A45AED2D}">
          <p14:sldIdLst>
            <p14:sldId id="616"/>
            <p14:sldId id="415"/>
            <p14:sldId id="617"/>
            <p14:sldId id="619"/>
            <p14:sldId id="446"/>
            <p14:sldId id="506"/>
            <p14:sldId id="486"/>
            <p14:sldId id="500"/>
            <p14:sldId id="618"/>
            <p14:sldId id="607"/>
            <p14:sldId id="608"/>
            <p14:sldId id="582"/>
            <p14:sldId id="583"/>
            <p14:sldId id="595"/>
            <p14:sldId id="610"/>
            <p14:sldId id="535"/>
            <p14:sldId id="546"/>
            <p14:sldId id="536"/>
            <p14:sldId id="620"/>
            <p14:sldId id="539"/>
            <p14:sldId id="547"/>
            <p14:sldId id="512"/>
            <p14:sldId id="436"/>
            <p14:sldId id="612"/>
            <p14:sldId id="621"/>
            <p14:sldId id="454"/>
            <p14:sldId id="613"/>
            <p14:sldId id="622"/>
            <p14:sldId id="623"/>
            <p14:sldId id="480"/>
          </p14:sldIdLst>
        </p14:section>
        <p14:section name="Summary" id="{CCA62253-9B73-47F0-9535-358BF32D167F}">
          <p14:sldIdLst>
            <p14:sldId id="577"/>
            <p14:sldId id="614"/>
            <p14:sldId id="505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DD4B34-7BB3-47C6-AD2D-98028D9A76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835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334B55-4F4F-4BA9-8FBB-72384CECC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30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97CDC5-F08E-4D8F-B06C-F035C14ED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573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8D26B-EE73-477F-9FC5-5D7E695685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63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A0EAFF-244D-4CA8-A2F2-B5833C6DC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D527B-DF8C-423A-96C7-78B3797C4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02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CDBA57-B5CA-435F-BDC4-8FA3A0B032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321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3E5379-9E3D-4512-8E23-37EF250F4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24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271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9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198193-CD45-481E-9AE9-493617B714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601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2419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978E778-0580-4739-8029-FC0025468C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412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+mn-lt"/>
              </a:rPr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034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34285"/>
              <a:gd name="adj2" fmla="val 7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10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3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" y="3794519"/>
            <a:ext cx="7619995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9" y="2759626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2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0A1E509-F742-419E-9544-563183203271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/>
              <a:t>Прекъсване чрез оператор </a:t>
            </a:r>
            <a:r>
              <a:rPr lang="en-US" sz="480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Текстов контейнер 1">
            <a:extLst>
              <a:ext uri="{FF2B5EF4-FFF2-40B4-BE49-F238E27FC236}">
                <a16:creationId xmlns:a16="http://schemas.microsoft.com/office/drawing/2014/main" id="{87260423-7F6C-4D47-A761-5E05BF131FA6}"/>
              </a:ext>
            </a:extLst>
          </p:cNvPr>
          <p:cNvSpPr txBox="1">
            <a:spLocks/>
          </p:cNvSpPr>
          <p:nvPr/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/>
              <a:t>Безкрайни цикли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8699E94-CAFD-4E54-9F12-1E6C68BB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bg-BG" dirty="0">
                <a:latin typeface="+mn-lt"/>
              </a:rPr>
              <a:t>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041" y="1509496"/>
            <a:ext cx="4358265" cy="1093612"/>
          </a:xfrm>
          <a:prstGeom prst="wedgeRoundRectCallout">
            <a:avLst>
              <a:gd name="adj1" fmla="val -39646"/>
              <a:gd name="adj2" fmla="val 68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045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 </a:t>
            </a:r>
            <a:r>
              <a:rPr lang="bg-BG" dirty="0">
                <a:latin typeface="Consolas" panose="020B0609020204030204" pitchFamily="49" charset="0"/>
              </a:rPr>
              <a:t>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1655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6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89B516-1173-4709-86D7-F84ECEE2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22F66C-7B3F-442E-A974-8B3056ADE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E00E6C-9008-4950-8EF7-783BCAD178B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/>
            <a:r>
              <a:rPr lang="bg-BG" b="1" dirty="0">
                <a:latin typeface="Consolas" panose="020B0609020204030204" pitchFamily="49" charset="0"/>
              </a:rPr>
              <a:t>Безкраен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858" y="1693043"/>
            <a:ext cx="6052284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username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data != password: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data = input()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print(f"Welcome: {username}!")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8B3F92-E422-4660-97C5-9467F2ED6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9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46" y="1628730"/>
            <a:ext cx="5680153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current_num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122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3F5869-61B8-4D9F-8460-B86BAD124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5AEF7A4-1762-494D-8836-4F51E6DE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E4E736-E428-4C48-9163-40AE97E17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5C2984A-CB1A-4E54-B919-BFF54B1E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8" y="44190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31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7840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37820" y="1435371"/>
            <a:ext cx="4762" cy="3249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947346" y="22563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637317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42583" y="390755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43036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928296" y="49995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32648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8545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3833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7925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3267034"/>
            <a:ext cx="828676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9744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95965" y="37161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C5951F9-3DE9-48DC-AE2B-CE1D6B7ECE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81000" y="2228671"/>
            <a:ext cx="4767681" cy="2400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k 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k &lt;= number: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print(k)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k = k * 2 + 1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https://judge.softuni.bg/Contests/2419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87828" y="3418112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6CAF7-E579-4C40-8ADB-02C53DC59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8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F5C2FA9-BE95-4179-AB27-012182F34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88990D-11EA-42D7-8781-52F46CCF0B3F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F86A76C-D650-4764-9E30-4ABB476E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F4B8E5-73CD-4B59-BC30-7D2EF3B7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4919787F-5612-48D6-9D92-60348F918B7B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7D326AA-F0A6-4D0A-BDA4-D7A2EF36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3D3F04-58D0-4EBE-AE62-0A722928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24948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881000" y="2525864"/>
            <a:ext cx="2230604" cy="1120472"/>
            <a:chOff x="4879411" y="2525864"/>
            <a:chExt cx="2230604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941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07617" y="5222660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Consolas" pitchFamily="49" charset="0"/>
                  </a:rPr>
                  <a:t>inpt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092820"/>
              <a:ext cx="2344681" cy="707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1883AC71-F616-4E3C-9F19-9DC8E279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6000" y="1449000"/>
            <a:ext cx="7455720" cy="45248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inpt != "NoMoreMoney":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amount = float(inpt)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amount &lt; 0: </a:t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Print output and exit the loop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sz="2400" dirty="0"/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print(f"Increase: {amount:.2f}")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inpt = input()</a:t>
            </a:r>
          </a:p>
          <a:p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print(f"Total: {balance:.2f}")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198303" y="6244376"/>
            <a:ext cx="1150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FBC95-6D4F-470D-AD73-09BF038D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8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F3F2-A4B6-40F8-9100-D2828C2A4F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06000" y="1494000"/>
            <a:ext cx="4140901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 = -10000000000000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inpt != "Stop":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int(inpt)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num &gt; max: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max = num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inpt = input()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401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https://judge.softuni.bg/Contests/2419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C43B4D-C247-491A-A3D1-7924C4ED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000" y="1858600"/>
            <a:ext cx="1092203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 = 10000000000000</a:t>
            </a:r>
          </a:p>
          <a:p>
            <a:endParaRPr lang="en-US" sz="28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inpt != "Stop":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Use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</a:p>
          <a:p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https://judge.softuni.bg/Contests/2419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655631-69CF-4857-ACB1-4C98E7EAB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програмата приключва </a:t>
            </a:r>
            <a:endParaRPr lang="en-US" sz="2800" dirty="0"/>
          </a:p>
          <a:p>
            <a:pPr lvl="2"/>
            <a:r>
              <a:rPr lang="bg-BG" sz="2600" dirty="0"/>
              <a:t>Отпечатва се името и в кой клас е изключен</a:t>
            </a:r>
            <a:br>
              <a:rPr lang="en-US" sz="2600" dirty="0"/>
            </a:br>
            <a:r>
              <a:rPr lang="bg-BG" sz="2400" b="1" dirty="0">
                <a:latin typeface="Consolas" panose="020B0609020204030204" pitchFamily="49" charset="0"/>
              </a:rPr>
              <a:t>"{име} </a:t>
            </a:r>
            <a:r>
              <a:rPr lang="en-US" sz="2400" b="1" dirty="0">
                <a:latin typeface="Consolas" panose="020B0609020204030204" pitchFamily="49" charset="0"/>
              </a:rPr>
              <a:t>has been excluded at {</a:t>
            </a:r>
            <a:r>
              <a:rPr lang="bg-BG" sz="2400" b="1" dirty="0">
                <a:latin typeface="Consolas" panose="020B0609020204030204" pitchFamily="49" charset="0"/>
              </a:rPr>
              <a:t>клас} </a:t>
            </a:r>
            <a:r>
              <a:rPr lang="en-US" sz="2400" b="1" dirty="0">
                <a:latin typeface="Consolas" panose="020B0609020204030204" pitchFamily="49" charset="0"/>
              </a:rPr>
              <a:t>grade"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endParaRPr lang="bg-BG" sz="2400" dirty="0"/>
          </a:p>
          <a:p>
            <a:pPr marL="377887" lvl="1" indent="0">
              <a:buNone/>
            </a:pPr>
            <a:r>
              <a:rPr lang="en-US" sz="2400" dirty="0"/>
              <a:t> 	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  <a:r>
              <a:rPr lang="bg-BG" sz="2400" b="1" dirty="0">
                <a:latin typeface="Consolas" panose="020B0609020204030204" pitchFamily="49" charset="0"/>
              </a:rPr>
              <a:t>име</a:t>
            </a: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 Average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>
                <a:latin typeface="Consolas" panose="020B0609020204030204" pitchFamily="49" charset="0"/>
              </a:rPr>
              <a:t>: {</a:t>
            </a:r>
            <a:r>
              <a:rPr lang="bg-BG" sz="2400" b="1" dirty="0">
                <a:latin typeface="Consolas" panose="020B0609020204030204" pitchFamily="49" charset="0"/>
              </a:rPr>
              <a:t>средната оценка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2373" y="1311562"/>
            <a:ext cx="8474430" cy="49082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sum_grades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excluded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/>
              </a:rPr>
              <a:t>while</a:t>
            </a:r>
            <a:r>
              <a:rPr lang="en-US" sz="2400" b="1" noProof="1">
                <a:latin typeface="Consolas"/>
              </a:rPr>
              <a:t> grades &lt;= 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if grade &lt;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#TODO: increase excluded count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add grade to sum and increase grades count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average = sum_grades / 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output</a:t>
            </a:r>
            <a:endParaRPr lang="bg-BG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588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https://judge.softuni.bg/Contests/2419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388E29-15F0-4670-A1FE-033565AB4C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288F9094-4445-46B2-87DF-76D0BDB4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6000" y="1311562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A510CA7E-16B7-4EE3-9F7D-C82F6081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907C3E0E-D83D-4B7F-99DE-4EA02DA8336B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804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5339662" cy="12825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range(2, 10, 7):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2064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14205"/>
              <a:ext cx="5204848" cy="1274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16000" y="3100308"/>
            <a:ext cx="2554604" cy="1266985"/>
            <a:chOff x="1029573" y="3246971"/>
            <a:chExt cx="4148357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29573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1930" y="2075677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28327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C7CE043-A0DF-4A1D-916E-046D51207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ED7C0D5-416E-4468-B159-F4DCB4591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12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285DA1-AB78-44CD-9614-80D492EE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B1F014-6518-4654-9230-F06F764CD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08" y="1222199"/>
            <a:ext cx="11808021" cy="5185625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2"/>
            <a:ext cx="452770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range(5, 0):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1901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86211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5561" y="2720283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8200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7296" y="4593846"/>
              <a:ext cx="5204849" cy="1292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6270" y="4211892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34148" y="5397560"/>
              <a:ext cx="2188035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8175530A-B1F5-442C-9C86-7095A0C07D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75764" y="3483943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673198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0375" y="2567889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55191"/>
                <a:gd name="adj2" fmla="val 45672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54196" y="1989981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3246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8257" y="4885305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353300" y="2600228"/>
            <a:ext cx="5043103" cy="123377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sz="2800" dirty="0">
                <a:solidFill>
                  <a:schemeClr val="tx1"/>
                </a:solidFill>
              </a:rPr>
              <a:t>for i in range(97, 100):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    print(chr(i))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0725830-C52F-4DFC-B46B-15B7E720F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670"/>
            <a:ext cx="549138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range(0, 2, 0.5):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9481" y="373667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94155"/>
              <a:ext cx="5204848" cy="1025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TypeError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06733" y="2639391"/>
            <a:ext cx="3484267" cy="1712733"/>
            <a:chOff x="5541569" y="4570824"/>
            <a:chExt cx="3732732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492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214678" y="196520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0595"/>
                <a:gd name="adj2" fmla="val 77218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45016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66283" y="470145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483A70-AC6A-4142-A50D-126CD9D268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6155810-08A7-4BF6-9B1D-0CE58ABC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4.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3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/>
              <a:t>While-</a:t>
            </a:r>
            <a:r>
              <a:rPr lang="bg-BG"/>
              <a:t>цикъл</a:t>
            </a:r>
            <a:endParaRPr lang="en-US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8" idx="2"/>
            <a:endCxn id="35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</TotalTime>
  <Words>2095</Words>
  <Application>Microsoft Office PowerPoint</Application>
  <PresentationFormat>Widescreen</PresentationFormat>
  <Paragraphs>477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while-цикъл</vt:lpstr>
      <vt:lpstr>Повторения (цикли) – While-цикъл</vt:lpstr>
      <vt:lpstr>while-цикъл – пример</vt:lpstr>
      <vt:lpstr>while-цикъл – пример</vt:lpstr>
      <vt:lpstr>Безкраен цикъл</vt:lpstr>
      <vt:lpstr>PowerPoint Presentation</vt:lpstr>
      <vt:lpstr>Прекратяване на цикъл</vt:lpstr>
      <vt:lpstr>break– пример</vt:lpstr>
      <vt:lpstr>break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PowerPoint Presentation</vt:lpstr>
      <vt:lpstr>Редица числа 2K+1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Support Softuni</cp:lastModifiedBy>
  <cp:revision>54</cp:revision>
  <dcterms:created xsi:type="dcterms:W3CDTF">2018-05-23T13:08:44Z</dcterms:created>
  <dcterms:modified xsi:type="dcterms:W3CDTF">2020-04-27T13:05:12Z</dcterms:modified>
  <cp:category>computer programming;programming;software development;software engineering</cp:category>
</cp:coreProperties>
</file>