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0.jfif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3"/>
  </p:notesMasterIdLst>
  <p:handoutMasterIdLst>
    <p:handoutMasterId r:id="rId24"/>
  </p:handoutMasterIdLst>
  <p:sldIdLst>
    <p:sldId id="394" r:id="rId2"/>
    <p:sldId id="476" r:id="rId3"/>
    <p:sldId id="508" r:id="rId4"/>
    <p:sldId id="597" r:id="rId5"/>
    <p:sldId id="316" r:id="rId6"/>
    <p:sldId id="535" r:id="rId7"/>
    <p:sldId id="479" r:id="rId8"/>
    <p:sldId id="536" r:id="rId9"/>
    <p:sldId id="554" r:id="rId10"/>
    <p:sldId id="483" r:id="rId11"/>
    <p:sldId id="551" r:id="rId12"/>
    <p:sldId id="598" r:id="rId13"/>
    <p:sldId id="415" r:id="rId14"/>
    <p:sldId id="543" r:id="rId15"/>
    <p:sldId id="492" r:id="rId16"/>
    <p:sldId id="583" r:id="rId17"/>
    <p:sldId id="282" r:id="rId18"/>
    <p:sldId id="494" r:id="rId19"/>
    <p:sldId id="401" r:id="rId20"/>
    <p:sldId id="405" r:id="rId21"/>
    <p:sldId id="4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  <p14:sldId id="597"/>
            <p14:sldId id="316"/>
          </p14:sldIdLst>
        </p14:section>
        <p14:section name="Course Objective" id="{38EDA8F8-2B1A-4660-9AA1-51D5D1D2D4C8}">
          <p14:sldIdLst>
            <p14:sldId id="535"/>
            <p14:sldId id="479"/>
            <p14:sldId id="536"/>
            <p14:sldId id="554"/>
          </p14:sldIdLst>
        </p14:section>
        <p14:section name="Team" id="{40CAFEF6-FE20-4851-889D-14E8131F05C8}">
          <p14:sldIdLst>
            <p14:sldId id="483"/>
            <p14:sldId id="551"/>
            <p14:sldId id="598"/>
          </p14:sldIdLst>
        </p14:section>
        <p14:section name="Course Organization" id="{39D4978A-F081-4FDA-84F9-2C11BED80BA3}">
          <p14:sldIdLst>
            <p14:sldId id="415"/>
            <p14:sldId id="543"/>
            <p14:sldId id="492"/>
            <p14:sldId id="583"/>
            <p14:sldId id="282"/>
            <p14:sldId id="494"/>
            <p14:sldId id="401"/>
          </p14:sldIdLst>
        </p14:section>
        <p14:section name="Conclusion" id="{70BCAA68-B98F-44B8-948E-0009AF2D30E0}">
          <p14:sldIdLst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6" d="100"/>
          <a:sy n="46" d="100"/>
        </p:scale>
        <p:origin x="67" y="77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898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F2598F3-4EB7-4620-A4DC-584E9A695D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604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B5F0D4-14F7-4381-9736-0D09E2D4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53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or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88EF1850-CB71-44E0-A481-B942C26CCA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174D301-1985-4F6E-AD4F-2F50366F8F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B6E4E7D-55B9-4A4E-ABF5-87E76A85637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A9CED40-176B-4827-9CC9-939DC33C2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C087CFAF-0BAD-44B6-BA94-6B02E95C228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hlinkClick r:id="rId2"/>
            <a:extLst>
              <a:ext uri="{FF2B5EF4-FFF2-40B4-BE49-F238E27FC236}">
                <a16:creationId xmlns:a16="http://schemas.microsoft.com/office/drawing/2014/main" id="{FC5531F7-B3DB-4F26-9236-EAAA314E34A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EC14F0A-92D0-4D1B-8EA7-90C0F4DC3E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C449EFC-992E-4191-9010-3C5C8874F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1A57FC3C-E5F4-468B-B358-1A34F4C515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DCE1CA4-D68C-4048-BCC2-47E60C8413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2B03F0E-0253-4644-BD37-563DC2030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79C1FF1-B9D0-481C-8CEB-879177A16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74EA3000-B8FA-4727-BFB5-217233396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E9BDE61-661F-468A-AA1C-F54094FD82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EFB038B-730C-4902-949C-4D79C747EF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1ADCCB2D-66E2-4416-B672-88CF244869AC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AFD1B4B-2447-462F-91BA-94A46B9F504E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5D2D5317-AD79-4394-9225-65177358854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A9658D5-106F-4FEB-AD69-BBC42F4D593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80DF71EB-038F-4E9C-8F2C-D34857E6F4E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A62A588-3A3D-45C6-9DE9-098D7746F090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128266F-BAB7-48A5-8E1B-CE4288832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F3DA8902-EC75-4630-AB0C-4D9164C0E71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5A999828-093F-4421-BD26-6D4674E613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EBE0B-834C-4B03-A95E-2F93DC5901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A9C138D4-5CD2-447C-928F-3E5BD641061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B1DD1A-3A10-4BCE-A172-7ABF6D2EBB6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10A30421-5A95-4222-BE83-40C77D65C7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1013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FF25529-9B00-4313-962C-4EC12500AC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6127F5F-493E-45D2-A006-03075C52E4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235C9C42-9C46-46F0-A63B-9C675A72E3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9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19D4A03-3F35-4E2D-827D-19060A1D5A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6BBABAB-6229-4CBD-9EF9-3E835C98A1E7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DECACE7-7863-491B-A0A8-5D3D7D5CD2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9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E9EE4E2-FAD3-46D5-80E0-12B0689985B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63C472B5-4BC3-4BBF-8E64-FF5815BE49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3753005-4050-4FFB-8F58-56356C8EC1A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BD3738A-FA5F-4495-8370-C984D97A75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CC776F-B8D9-4806-A22B-6779A417B46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7EC1CFB-0947-4F5F-84C9-127D26C568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24235C6-5B9B-4570-9272-100735CD37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f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219/python-advanced-may-202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PythonCommunity" TargetMode="Externa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png"/><Relationship Id="rId20" Type="http://schemas.openxmlformats.org/officeDocument/2006/relationships/image" Target="../media/image31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Advanced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87FCE60-E079-4329-90A8-C8783EF6B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008498" cy="5528766"/>
          </a:xfrm>
        </p:spPr>
        <p:txBody>
          <a:bodyPr>
            <a:norm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GB" sz="3400" dirty="0"/>
              <a:t>Python Software Engineer at IQVIA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GB" sz="3400" dirty="0"/>
              <a:t>Full stack freelance developer 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Python, Django 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C#, Angular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HTML,</a:t>
            </a:r>
            <a:r>
              <a:rPr lang="bg-BG" sz="3400" dirty="0"/>
              <a:t> </a:t>
            </a:r>
            <a:r>
              <a:rPr lang="en-US" sz="3400" dirty="0"/>
              <a:t>CSS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jQuery, Flask, Docker</a:t>
            </a:r>
            <a:endParaRPr lang="bg-BG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Ines Ivanova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7DC44-1711-45A5-8AC2-2C2AD98FFC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00" y="2010498"/>
            <a:ext cx="4798794" cy="3199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29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87FCE60-E079-4329-90A8-C8783EF6B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08210"/>
            <a:ext cx="11818096" cy="5528766"/>
          </a:xfrm>
        </p:spPr>
        <p:txBody>
          <a:bodyPr>
            <a:normAutofit/>
          </a:bodyPr>
          <a:lstStyle/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Part of the IT industry from a </a:t>
            </a:r>
            <a:r>
              <a:rPr lang="bg-BG" sz="3400" dirty="0"/>
              <a:t>2</a:t>
            </a:r>
            <a:r>
              <a:rPr lang="en-US" sz="3400" dirty="0"/>
              <a:t>.5 years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Backend Developer at Uber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Working mostly with Go and Python</a:t>
            </a:r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Interested in Linux and distributed                                       systems</a:t>
            </a:r>
            <a:endParaRPr lang="bg-BG" sz="3400" dirty="0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Occasionally contributes to open </a:t>
            </a:r>
            <a:r>
              <a:rPr lang="bg-BG" sz="3400" dirty="0"/>
              <a:t>                                                       </a:t>
            </a:r>
            <a:r>
              <a:rPr lang="en-US" sz="3400" dirty="0"/>
              <a:t>source projects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Yavor</a:t>
            </a:r>
            <a:r>
              <a:rPr lang="en-US" dirty="0"/>
              <a:t> </a:t>
            </a:r>
            <a:r>
              <a:rPr lang="en-US" dirty="0" err="1"/>
              <a:t>Lulchev</a:t>
            </a:r>
            <a:endParaRPr lang="bg-BG" dirty="0"/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97923597-1ABC-4A17-A938-98431E14D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1629000"/>
            <a:ext cx="3420915" cy="39052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314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Advanced</a:t>
            </a:r>
            <a:r>
              <a:rPr lang="bg-BG" dirty="0"/>
              <a:t> </a:t>
            </a:r>
            <a:r>
              <a:rPr lang="en-US" dirty="0"/>
              <a:t>Course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376821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39239" y="1491757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20-May-2021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81940" y="1486733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18-Aug-2021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Advanced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2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0-May-2021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27-Jun-2021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Exam: 27-Jun-2021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 Retake: 18-Aug-2021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Exam Retake: 18-Aug-2021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086478" y="1494135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27-Jun-2021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5826000" y="2133600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8927FBD-B8F6-444E-A489-F0E8DB184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4244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263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999" y="227028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904" y="3276300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bg-BG" sz="2400" b="1" dirty="0"/>
            </a:br>
            <a:r>
              <a:rPr lang="bg-BG" sz="2400" b="1" dirty="0"/>
              <a:t>5%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10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5389" y="2928955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47889" y="1447916"/>
            <a:ext cx="2948472" cy="3455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056000" y="2577971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27748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07EBE1C7-61DB-4C7F-9C93-0B2C04C3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Softuni Python Community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1000" y="1905001"/>
            <a:ext cx="9224513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3"/>
              </a:rPr>
              <a:t>https://softuni.bg/trainings/TODO/python-advanced-may-2021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615" y="1424510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470" y="36115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471000" y="3309283"/>
            <a:ext cx="9224513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6"/>
              </a:rPr>
              <a:t>https://www.facebook.com/groups/SoftUniPythonCommunity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2BDA1-42C1-410B-9552-9B6AC5183D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CDFD967A-9039-4AD9-BF27-D43D8DD33A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Infragistics">
            <a:hlinkClick r:id="rId3"/>
            <a:extLst>
              <a:ext uri="{FF2B5EF4-FFF2-40B4-BE49-F238E27FC236}">
                <a16:creationId xmlns:a16="http://schemas.microsoft.com/office/drawing/2014/main" id="{9E0EBCB5-8837-49B3-82E6-928D6BAC4A3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9" name="Indeavr">
            <a:hlinkClick r:id="rId5"/>
            <a:extLst>
              <a:ext uri="{FF2B5EF4-FFF2-40B4-BE49-F238E27FC236}">
                <a16:creationId xmlns:a16="http://schemas.microsoft.com/office/drawing/2014/main" id="{1F2F0ECA-39A9-4769-9B11-7B552CF01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0" name="Postbank">
            <a:hlinkClick r:id="rId7"/>
            <a:extLst>
              <a:ext uri="{FF2B5EF4-FFF2-40B4-BE49-F238E27FC236}">
                <a16:creationId xmlns:a16="http://schemas.microsoft.com/office/drawing/2014/main" id="{86957161-8363-46E1-9D95-478B92F1BA3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SmartIT">
            <a:hlinkClick r:id="rId9"/>
            <a:extLst>
              <a:ext uri="{FF2B5EF4-FFF2-40B4-BE49-F238E27FC236}">
                <a16:creationId xmlns:a16="http://schemas.microsoft.com/office/drawing/2014/main" id="{A07C5BE2-C2E7-4178-A187-E1AEAC511E8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2" name="Codexio">
            <a:hlinkClick r:id="rId11"/>
            <a:extLst>
              <a:ext uri="{FF2B5EF4-FFF2-40B4-BE49-F238E27FC236}">
                <a16:creationId xmlns:a16="http://schemas.microsoft.com/office/drawing/2014/main" id="{D8679D68-9D43-4121-931F-EA035AFBAB4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24" name="Slide Number">
            <a:extLst>
              <a:ext uri="{FF2B5EF4-FFF2-40B4-BE49-F238E27FC236}">
                <a16:creationId xmlns:a16="http://schemas.microsoft.com/office/drawing/2014/main" id="{6EE779B4-5732-490C-B95C-1D671F6B5B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5" name="Picture 24">
            <a:hlinkClick r:id="rId13"/>
            <a:extLst>
              <a:ext uri="{FF2B5EF4-FFF2-40B4-BE49-F238E27FC236}">
                <a16:creationId xmlns:a16="http://schemas.microsoft.com/office/drawing/2014/main" id="{B619FFBF-90EF-4341-8E77-EDF8C4D0D2B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Picture 25">
            <a:hlinkClick r:id="rId15"/>
            <a:extLst>
              <a:ext uri="{FF2B5EF4-FFF2-40B4-BE49-F238E27FC236}">
                <a16:creationId xmlns:a16="http://schemas.microsoft.com/office/drawing/2014/main" id="{78BF8375-BD49-4FA7-9F77-A257E406D8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icture 30">
            <a:hlinkClick r:id="rId17"/>
            <a:extLst>
              <a:ext uri="{FF2B5EF4-FFF2-40B4-BE49-F238E27FC236}">
                <a16:creationId xmlns:a16="http://schemas.microsoft.com/office/drawing/2014/main" id="{3EB7DE46-E3DE-4E7C-9BF7-F7BBF04D4B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martIT">
            <a:hlinkClick r:id="rId19"/>
            <a:extLst>
              <a:ext uri="{FF2B5EF4-FFF2-40B4-BE49-F238E27FC236}">
                <a16:creationId xmlns:a16="http://schemas.microsoft.com/office/drawing/2014/main" id="{12C23A05-BBDE-4F3A-A5D0-D9B61793FB6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33" name="Картина 7">
            <a:extLst>
              <a:ext uri="{FF2B5EF4-FFF2-40B4-BE49-F238E27FC236}">
                <a16:creationId xmlns:a16="http://schemas.microsoft.com/office/drawing/2014/main" id="{2A6B7F05-0626-428C-B0A1-D3E047CB31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DC53CBF-B5E0-45A0-B3CD-23E759113A79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41" name="Picture 40" descr="Logo&#10;&#10;Description automatically generated">
              <a:extLst>
                <a:ext uri="{FF2B5EF4-FFF2-40B4-BE49-F238E27FC236}">
                  <a16:creationId xmlns:a16="http://schemas.microsoft.com/office/drawing/2014/main" id="{839C437A-C296-4E6B-959A-5293B77C5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4FBAF07-DF15-4106-A7A1-3435317FF640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929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79000"/>
            <a:ext cx="936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Working with Lists as Stacks and Queues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Working with Tuples and Sets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Creating and working with Multidimensional Lists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Learning functional programming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Working with Files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Handling 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Advanced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/>
          </a:bodyPr>
          <a:lstStyle/>
          <a:p>
            <a:r>
              <a:rPr lang="en-GB" sz="3600" dirty="0"/>
              <a:t>Exam</a:t>
            </a:r>
            <a:r>
              <a:rPr lang="bg-BG" sz="3600" dirty="0"/>
              <a:t> – </a:t>
            </a:r>
            <a:r>
              <a:rPr lang="bg-BG" sz="3600" b="1" dirty="0">
                <a:solidFill>
                  <a:schemeClr val="bg1"/>
                </a:solidFill>
              </a:rPr>
              <a:t>4 </a:t>
            </a:r>
            <a:r>
              <a:rPr lang="en-US" sz="3600" b="1" dirty="0">
                <a:solidFill>
                  <a:schemeClr val="bg1"/>
                </a:solidFill>
              </a:rPr>
              <a:t>hours</a:t>
            </a:r>
            <a:endParaRPr lang="en-GB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3 practical problems</a:t>
            </a:r>
          </a:p>
          <a:p>
            <a:pPr lvl="2"/>
            <a:r>
              <a:rPr lang="en-GB" sz="3200" dirty="0"/>
              <a:t>Stacks and Queues</a:t>
            </a:r>
          </a:p>
          <a:p>
            <a:pPr lvl="2"/>
            <a:r>
              <a:rPr lang="en-GB" sz="3200" dirty="0"/>
              <a:t>Multidimensional Lists</a:t>
            </a:r>
          </a:p>
          <a:p>
            <a:pPr lvl="2"/>
            <a:r>
              <a:rPr lang="en-GB" sz="3200" dirty="0"/>
              <a:t>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You will have </a:t>
            </a:r>
            <a:r>
              <a:rPr lang="en-GB" sz="3400" b="1" dirty="0">
                <a:solidFill>
                  <a:schemeClr val="bg1"/>
                </a:solidFill>
              </a:rPr>
              <a:t>30 minutes </a:t>
            </a:r>
            <a:r>
              <a:rPr lang="en-GB" sz="3400" dirty="0"/>
              <a:t>once you enter</a:t>
            </a:r>
          </a:p>
          <a:p>
            <a:pPr lvl="1"/>
            <a:r>
              <a:rPr lang="en-US" sz="3400" dirty="0"/>
              <a:t>Multiple-choice with </a:t>
            </a:r>
            <a:r>
              <a:rPr lang="en-US" sz="3400" b="1" dirty="0">
                <a:solidFill>
                  <a:schemeClr val="bg1"/>
                </a:solidFill>
              </a:rPr>
              <a:t>1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correct answer</a:t>
            </a:r>
          </a:p>
          <a:p>
            <a:pPr lvl="1"/>
            <a:r>
              <a:rPr lang="en-US" sz="3400" dirty="0"/>
              <a:t>Test will be in English</a:t>
            </a:r>
          </a:p>
          <a:p>
            <a:r>
              <a:rPr lang="en-GB" sz="3400" dirty="0"/>
              <a:t>Automated quiz system</a:t>
            </a:r>
            <a:endParaRPr lang="bg-BG" sz="3400" dirty="0"/>
          </a:p>
          <a:p>
            <a:r>
              <a:rPr lang="en-GB" sz="3400" dirty="0"/>
              <a:t>Available </a:t>
            </a:r>
            <a:r>
              <a:rPr lang="en-GB" sz="3400" b="1" dirty="0">
                <a:solidFill>
                  <a:schemeClr val="bg1"/>
                </a:solidFill>
              </a:rPr>
              <a:t>on the day </a:t>
            </a:r>
            <a:r>
              <a:rPr lang="en-GB" sz="3400" dirty="0"/>
              <a:t>of the practical exam</a:t>
            </a:r>
          </a:p>
          <a:p>
            <a:pPr lvl="1"/>
            <a:r>
              <a:rPr lang="en-GB" sz="3400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3549</TotalTime>
  <Words>670</Words>
  <Application>Microsoft Office PowerPoint</Application>
  <PresentationFormat>Widescreen</PresentationFormat>
  <Paragraphs>143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1_SoftUni</vt:lpstr>
      <vt:lpstr>Python Advanced</vt:lpstr>
      <vt:lpstr>Table of Contents</vt:lpstr>
      <vt:lpstr>Have a Question?</vt:lpstr>
      <vt:lpstr>SoftUni Diamond Partners</vt:lpstr>
      <vt:lpstr>Educational Partners</vt:lpstr>
      <vt:lpstr>Course Objectives</vt:lpstr>
      <vt:lpstr>Python Advanced Objectives</vt:lpstr>
      <vt:lpstr>Practical Programming Exam</vt:lpstr>
      <vt:lpstr>Theoretical Exam</vt:lpstr>
      <vt:lpstr>The Team</vt:lpstr>
      <vt:lpstr>Ines Ivanova</vt:lpstr>
      <vt:lpstr>Yavor Lulchev</vt:lpstr>
      <vt:lpstr>Course Organization</vt:lpstr>
      <vt:lpstr>Python Advanced Course</vt:lpstr>
      <vt:lpstr>Homework Assignments &amp; Exercises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57</cp:revision>
  <dcterms:created xsi:type="dcterms:W3CDTF">2018-05-23T13:08:44Z</dcterms:created>
  <dcterms:modified xsi:type="dcterms:W3CDTF">2021-05-20T07:36:08Z</dcterms:modified>
  <cp:category>Python Fundamentals Course @ SoftUni: https://softuni.bg/trainings/2442/python-fundamentals-september-2019</cp:category>
</cp:coreProperties>
</file>