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28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845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0880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169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0773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89498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3217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3628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260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887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3272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076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115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662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538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031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48078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0298CD5-6C1E-4009-B41F-6DF62E31D3BE}" type="datetimeFigureOut">
              <a:rPr lang="en-US" smtClean="0"/>
              <a:pPr/>
              <a:t>5/25/2019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15961534"/>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Coursera Capstone Project — the Battle of </a:t>
            </a:r>
            <a:r>
              <a:rPr lang="en-GB" dirty="0" smtClean="0"/>
              <a:t>Neighbourhoods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54717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401792"/>
          </a:xfrm>
        </p:spPr>
        <p:txBody>
          <a:bodyPr/>
          <a:lstStyle/>
          <a:p>
            <a:r>
              <a:rPr lang="en-GB" dirty="0" smtClean="0"/>
              <a:t>Toronto</a:t>
            </a:r>
            <a:endParaRPr lang="en-GB" dirty="0"/>
          </a:p>
        </p:txBody>
      </p:sp>
      <p:sp>
        <p:nvSpPr>
          <p:cNvPr id="3" name="Text Placeholder 2"/>
          <p:cNvSpPr>
            <a:spLocks noGrp="1"/>
          </p:cNvSpPr>
          <p:nvPr>
            <p:ph type="body" idx="1"/>
          </p:nvPr>
        </p:nvSpPr>
        <p:spPr/>
        <p:txBody>
          <a:bodyPr/>
          <a:lstStyle/>
          <a:p>
            <a:endParaRPr lang="en-GB"/>
          </a:p>
        </p:txBody>
      </p:sp>
      <p:pic>
        <p:nvPicPr>
          <p:cNvPr id="4" name="Picture 3"/>
          <p:cNvPicPr/>
          <p:nvPr/>
        </p:nvPicPr>
        <p:blipFill>
          <a:blip r:embed="rId2"/>
          <a:stretch>
            <a:fillRect/>
          </a:stretch>
        </p:blipFill>
        <p:spPr>
          <a:xfrm>
            <a:off x="495671" y="1818004"/>
            <a:ext cx="8812232" cy="4746697"/>
          </a:xfrm>
          <a:prstGeom prst="rect">
            <a:avLst/>
          </a:prstGeom>
        </p:spPr>
      </p:pic>
    </p:spTree>
    <p:extLst>
      <p:ext uri="{BB962C8B-B14F-4D97-AF65-F5344CB8AC3E}">
        <p14:creationId xmlns:p14="http://schemas.microsoft.com/office/powerpoint/2010/main" val="2046050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298275"/>
          </a:xfrm>
        </p:spPr>
        <p:txBody>
          <a:bodyPr/>
          <a:lstStyle/>
          <a:p>
            <a:r>
              <a:rPr lang="en-GB" dirty="0"/>
              <a:t>RESULTS</a:t>
            </a:r>
            <a:br>
              <a:rPr lang="en-GB" dirty="0"/>
            </a:br>
            <a:endParaRPr lang="en-GB" dirty="0"/>
          </a:p>
        </p:txBody>
      </p:sp>
      <p:sp>
        <p:nvSpPr>
          <p:cNvPr id="3" name="Text Placeholder 2"/>
          <p:cNvSpPr>
            <a:spLocks noGrp="1"/>
          </p:cNvSpPr>
          <p:nvPr>
            <p:ph type="body" idx="1"/>
          </p:nvPr>
        </p:nvSpPr>
        <p:spPr>
          <a:xfrm>
            <a:off x="684212" y="1785668"/>
            <a:ext cx="8535988" cy="4208732"/>
          </a:xfrm>
        </p:spPr>
        <p:txBody>
          <a:bodyPr>
            <a:normAutofit/>
          </a:bodyPr>
          <a:lstStyle/>
          <a:p>
            <a:r>
              <a:rPr lang="en-GB" dirty="0" smtClean="0"/>
              <a:t>After </a:t>
            </a:r>
            <a:r>
              <a:rPr lang="en-GB" dirty="0"/>
              <a:t>clustering the data of the respective </a:t>
            </a:r>
            <a:r>
              <a:rPr lang="en-GB" dirty="0" err="1"/>
              <a:t>neighborhoods</a:t>
            </a:r>
            <a:r>
              <a:rPr lang="en-GB" dirty="0"/>
              <a:t>, both cities (Boroughs) have venues which can be explored and attract the Tourists. The </a:t>
            </a:r>
            <a:r>
              <a:rPr lang="en-GB" dirty="0" err="1"/>
              <a:t>neighborhoods</a:t>
            </a:r>
            <a:r>
              <a:rPr lang="en-GB" dirty="0"/>
              <a:t> are much similar in features like </a:t>
            </a:r>
            <a:r>
              <a:rPr lang="en-GB" dirty="0" err="1"/>
              <a:t>Theaters</a:t>
            </a:r>
            <a:r>
              <a:rPr lang="en-GB" dirty="0"/>
              <a:t>, opera houses, food places, clubs, museums, parks etc. As far as concern to dissimilarity, it differs in terms of some unique places like historical places and monuments.</a:t>
            </a:r>
          </a:p>
          <a:p>
            <a:endParaRPr lang="en-GB" dirty="0"/>
          </a:p>
        </p:txBody>
      </p:sp>
    </p:spTree>
    <p:extLst>
      <p:ext uri="{BB962C8B-B14F-4D97-AF65-F5344CB8AC3E}">
        <p14:creationId xmlns:p14="http://schemas.microsoft.com/office/powerpoint/2010/main" val="4107790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357996"/>
          </a:xfrm>
        </p:spPr>
        <p:txBody>
          <a:bodyPr>
            <a:normAutofit fontScale="90000"/>
          </a:bodyPr>
          <a:lstStyle/>
          <a:p>
            <a:r>
              <a:rPr lang="en-GB" dirty="0"/>
              <a:t>Observations &amp; Recommendations</a:t>
            </a:r>
            <a:br>
              <a:rPr lang="en-GB" dirty="0"/>
            </a:br>
            <a:endParaRPr lang="en-GB" dirty="0"/>
          </a:p>
        </p:txBody>
      </p:sp>
      <p:sp>
        <p:nvSpPr>
          <p:cNvPr id="3" name="Text Placeholder 2"/>
          <p:cNvSpPr>
            <a:spLocks noGrp="1"/>
          </p:cNvSpPr>
          <p:nvPr>
            <p:ph type="body" idx="1"/>
          </p:nvPr>
        </p:nvSpPr>
        <p:spPr>
          <a:xfrm>
            <a:off x="684212" y="1613140"/>
            <a:ext cx="8535988" cy="4381260"/>
          </a:xfrm>
        </p:spPr>
        <p:txBody>
          <a:bodyPr>
            <a:normAutofit/>
          </a:bodyPr>
          <a:lstStyle/>
          <a:p>
            <a:r>
              <a:rPr lang="en-GB" dirty="0"/>
              <a:t>When we compare the tourist places, we observe that the historical place is only situated in Downtown Toronto and the Monument or landmark venue is in Manhattan </a:t>
            </a:r>
            <a:r>
              <a:rPr lang="en-GB" dirty="0" err="1"/>
              <a:t>neighborhoods</a:t>
            </a:r>
            <a:r>
              <a:rPr lang="en-GB" dirty="0"/>
              <a:t>. Similarly, Airport facility, </a:t>
            </a:r>
            <a:r>
              <a:rPr lang="en-GB" dirty="0" err="1"/>
              <a:t>Harbor</a:t>
            </a:r>
            <a:r>
              <a:rPr lang="en-GB" dirty="0"/>
              <a:t>, Sculpture garden and Boat or ferry services are also available i</a:t>
            </a:r>
            <a:r>
              <a:rPr lang="en-GB" i="1" dirty="0"/>
              <a:t>**</a:t>
            </a:r>
            <a:r>
              <a:rPr lang="en-GB" dirty="0"/>
              <a:t>n Downtown Toronto while venues like Nightlife, Climbing gym and Museums are present in Manhattan.</a:t>
            </a:r>
          </a:p>
          <a:p>
            <a:r>
              <a:rPr lang="en-GB" dirty="0"/>
              <a:t>As far as concern to recommendations, we recommend Downtown Toronto </a:t>
            </a:r>
            <a:r>
              <a:rPr lang="en-GB" dirty="0" err="1"/>
              <a:t>Neighborhoods</a:t>
            </a:r>
            <a:r>
              <a:rPr lang="en-GB" dirty="0"/>
              <a:t> will be considered first to visit. The tourists have an easily travelling access due to Airport facility, which not only saves time but also helps to save money. This saved money can be utilized to explore more, the attracting venues.</a:t>
            </a:r>
          </a:p>
          <a:p>
            <a:endParaRPr lang="en-GB" dirty="0"/>
          </a:p>
        </p:txBody>
      </p:sp>
    </p:spTree>
    <p:extLst>
      <p:ext uri="{BB962C8B-B14F-4D97-AF65-F5344CB8AC3E}">
        <p14:creationId xmlns:p14="http://schemas.microsoft.com/office/powerpoint/2010/main" val="2225190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22" y="0"/>
            <a:ext cx="8534400" cy="1227260"/>
          </a:xfrm>
        </p:spPr>
        <p:txBody>
          <a:bodyPr/>
          <a:lstStyle/>
          <a:p>
            <a:r>
              <a:rPr lang="en-GB" dirty="0"/>
              <a:t>PROBLEM &amp; BACKGROUND</a:t>
            </a:r>
            <a:br>
              <a:rPr lang="en-GB" dirty="0"/>
            </a:br>
            <a:endParaRPr lang="en-GB" dirty="0"/>
          </a:p>
        </p:txBody>
      </p:sp>
      <p:sp>
        <p:nvSpPr>
          <p:cNvPr id="4" name="Text Placeholder 3"/>
          <p:cNvSpPr>
            <a:spLocks noGrp="1"/>
          </p:cNvSpPr>
          <p:nvPr>
            <p:ph type="body" idx="1"/>
          </p:nvPr>
        </p:nvSpPr>
        <p:spPr>
          <a:xfrm>
            <a:off x="684211" y="1000664"/>
            <a:ext cx="8535990" cy="4992717"/>
          </a:xfrm>
        </p:spPr>
        <p:txBody>
          <a:bodyPr>
            <a:normAutofit lnSpcReduction="10000"/>
          </a:bodyPr>
          <a:lstStyle/>
          <a:p>
            <a:pPr algn="just"/>
            <a:r>
              <a:rPr lang="en-GB" dirty="0">
                <a:solidFill>
                  <a:schemeClr val="tx1"/>
                </a:solidFill>
              </a:rPr>
              <a:t>Toronto and New York are the famous places in the world. They are diverse in many ways. Both are multicultural as well as the financial hubs of their respective countries. We want to explore how much they are similar or dissimilar in aspects from a tourist point of view regarding food, accommodation, beautiful places, and many more.</a:t>
            </a:r>
          </a:p>
          <a:p>
            <a:pPr algn="just"/>
            <a:r>
              <a:rPr lang="en-GB" dirty="0">
                <a:solidFill>
                  <a:schemeClr val="tx1"/>
                </a:solidFill>
              </a:rPr>
              <a:t>Today Tourism is one of the pillars of the economy and the people most often visits those countries who are rich in heritage and developed enough from a foreign prospective, like friendly environment. Every city is unique in their own way and give something new. And now the information is so common regarding location of every place around the world on your fingertips which make it easier to explore. Therefore, tourists always eager to travel to different places on the basis of available information, and the comparison (the part of the information) between the two cities always assist to choose the specific places or according to their choice</a:t>
            </a:r>
          </a:p>
          <a:p>
            <a:pPr algn="just"/>
            <a:endParaRPr lang="en-GB" dirty="0">
              <a:solidFill>
                <a:schemeClr val="tx1"/>
              </a:solidFill>
            </a:endParaRPr>
          </a:p>
        </p:txBody>
      </p:sp>
    </p:spTree>
    <p:extLst>
      <p:ext uri="{BB962C8B-B14F-4D97-AF65-F5344CB8AC3E}">
        <p14:creationId xmlns:p14="http://schemas.microsoft.com/office/powerpoint/2010/main" val="1754753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54680"/>
            <a:ext cx="8534400" cy="4139720"/>
          </a:xfrm>
        </p:spPr>
        <p:txBody>
          <a:bodyPr>
            <a:normAutofit fontScale="90000"/>
          </a:bodyPr>
          <a:lstStyle/>
          <a:p>
            <a:r>
              <a:rPr lang="en-GB" b="1" dirty="0" smtClean="0"/>
              <a:t>Description</a:t>
            </a:r>
            <a:r>
              <a:rPr lang="en-GB" b="1" dirty="0"/>
              <a:t/>
            </a:r>
            <a:br>
              <a:rPr lang="en-GB" b="1" dirty="0"/>
            </a:br>
            <a:r>
              <a:rPr lang="en-GB" dirty="0"/>
              <a:t>In this project, we will study in details the area classification using Foursquare data and machine learning segmentation and clustering.</a:t>
            </a:r>
            <a:br>
              <a:rPr lang="en-GB" dirty="0"/>
            </a:br>
            <a:r>
              <a:rPr lang="en-GB" dirty="0"/>
              <a:t>The aim of this project is to compare two big cities: Ney York and Toronto. I will show, using segmentation and classification, the common features and difference between them.</a:t>
            </a:r>
            <a:br>
              <a:rPr lang="en-GB" dirty="0"/>
            </a:br>
            <a:endParaRPr lang="en-GB" dirty="0"/>
          </a:p>
        </p:txBody>
      </p:sp>
    </p:spTree>
    <p:extLst>
      <p:ext uri="{BB962C8B-B14F-4D97-AF65-F5344CB8AC3E}">
        <p14:creationId xmlns:p14="http://schemas.microsoft.com/office/powerpoint/2010/main" val="2470682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099868"/>
          </a:xfrm>
        </p:spPr>
        <p:txBody>
          <a:bodyPr>
            <a:normAutofit fontScale="90000"/>
          </a:bodyPr>
          <a:lstStyle/>
          <a:p>
            <a:r>
              <a:rPr lang="en-GB" b="1" dirty="0" smtClean="0"/>
              <a:t>Data</a:t>
            </a:r>
            <a:r>
              <a:rPr lang="en-GB" b="1" dirty="0"/>
              <a:t/>
            </a:r>
            <a:br>
              <a:rPr lang="en-GB" b="1" dirty="0"/>
            </a:br>
            <a:r>
              <a:rPr lang="en-GB" dirty="0"/>
              <a:t/>
            </a:r>
            <a:br>
              <a:rPr lang="en-GB" dirty="0"/>
            </a:br>
            <a:endParaRPr lang="en-GB" dirty="0"/>
          </a:p>
        </p:txBody>
      </p:sp>
      <p:sp>
        <p:nvSpPr>
          <p:cNvPr id="3" name="Text Placeholder 2"/>
          <p:cNvSpPr>
            <a:spLocks noGrp="1"/>
          </p:cNvSpPr>
          <p:nvPr>
            <p:ph type="body" idx="1"/>
          </p:nvPr>
        </p:nvSpPr>
        <p:spPr>
          <a:xfrm>
            <a:off x="684213" y="1164565"/>
            <a:ext cx="8535988" cy="2448943"/>
          </a:xfrm>
        </p:spPr>
        <p:txBody>
          <a:bodyPr/>
          <a:lstStyle/>
          <a:p>
            <a:pPr marL="457200" indent="-457200">
              <a:buAutoNum type="arabicPeriod"/>
            </a:pPr>
            <a:r>
              <a:rPr lang="en-GB" dirty="0" smtClean="0"/>
              <a:t>A </a:t>
            </a:r>
            <a:r>
              <a:rPr lang="en-GB" dirty="0"/>
              <a:t>list the all the boroughs and </a:t>
            </a:r>
            <a:r>
              <a:rPr lang="en-GB" dirty="0" err="1"/>
              <a:t>neighborhoods</a:t>
            </a:r>
            <a:r>
              <a:rPr lang="en-GB" dirty="0"/>
              <a:t> of Toronto and New York (with latitude and longitude data</a:t>
            </a:r>
            <a:r>
              <a:rPr lang="en-GB" dirty="0" smtClean="0"/>
              <a:t>)</a:t>
            </a:r>
          </a:p>
          <a:p>
            <a:pPr marL="457200" indent="-457200">
              <a:buAutoNum type="arabicPeriod"/>
            </a:pPr>
            <a:r>
              <a:rPr lang="en-GB" dirty="0" smtClean="0"/>
              <a:t>Foursquare </a:t>
            </a:r>
            <a:r>
              <a:rPr lang="en-GB" dirty="0" err="1"/>
              <a:t>neighborhood</a:t>
            </a:r>
            <a:r>
              <a:rPr lang="en-GB" dirty="0"/>
              <a:t> data that can be clustered</a:t>
            </a:r>
          </a:p>
        </p:txBody>
      </p:sp>
    </p:spTree>
    <p:extLst>
      <p:ext uri="{BB962C8B-B14F-4D97-AF65-F5344CB8AC3E}">
        <p14:creationId xmlns:p14="http://schemas.microsoft.com/office/powerpoint/2010/main" val="1698251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108494"/>
          </a:xfrm>
        </p:spPr>
        <p:txBody>
          <a:bodyPr/>
          <a:lstStyle/>
          <a:p>
            <a:r>
              <a:rPr lang="en-GB" dirty="0" smtClean="0"/>
              <a:t>Methodology</a:t>
            </a:r>
            <a:endParaRPr lang="en-GB" dirty="0"/>
          </a:p>
        </p:txBody>
      </p:sp>
      <p:sp>
        <p:nvSpPr>
          <p:cNvPr id="3" name="Text Placeholder 2"/>
          <p:cNvSpPr>
            <a:spLocks noGrp="1"/>
          </p:cNvSpPr>
          <p:nvPr>
            <p:ph type="body" idx="1"/>
          </p:nvPr>
        </p:nvSpPr>
        <p:spPr>
          <a:xfrm>
            <a:off x="684212" y="1587260"/>
            <a:ext cx="8535988" cy="4407140"/>
          </a:xfrm>
        </p:spPr>
        <p:txBody>
          <a:bodyPr/>
          <a:lstStyle/>
          <a:p>
            <a:r>
              <a:rPr lang="en-GB" dirty="0"/>
              <a:t>As we have selected two cities Borough to explore their </a:t>
            </a:r>
            <a:r>
              <a:rPr lang="en-GB" dirty="0" err="1"/>
              <a:t>neighborhoods</a:t>
            </a:r>
            <a:r>
              <a:rPr lang="en-GB" dirty="0"/>
              <a:t>. The data exploration, analysis and visualization for both boroughs are done in the same way but separately</a:t>
            </a:r>
          </a:p>
        </p:txBody>
      </p:sp>
    </p:spTree>
    <p:extLst>
      <p:ext uri="{BB962C8B-B14F-4D97-AF65-F5344CB8AC3E}">
        <p14:creationId xmlns:p14="http://schemas.microsoft.com/office/powerpoint/2010/main" val="712945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694426"/>
          </a:xfrm>
        </p:spPr>
        <p:txBody>
          <a:bodyPr/>
          <a:lstStyle/>
          <a:p>
            <a:r>
              <a:rPr lang="en-GB" dirty="0" smtClean="0"/>
              <a:t>New York</a:t>
            </a:r>
            <a:endParaRPr lang="en-GB" dirty="0"/>
          </a:p>
        </p:txBody>
      </p:sp>
      <p:sp>
        <p:nvSpPr>
          <p:cNvPr id="3" name="Text Placeholder 2"/>
          <p:cNvSpPr>
            <a:spLocks noGrp="1"/>
          </p:cNvSpPr>
          <p:nvPr>
            <p:ph type="body" idx="1"/>
          </p:nvPr>
        </p:nvSpPr>
        <p:spPr>
          <a:xfrm>
            <a:off x="684212" y="1733909"/>
            <a:ext cx="8535988" cy="4260491"/>
          </a:xfrm>
        </p:spPr>
        <p:txBody>
          <a:bodyPr/>
          <a:lstStyle/>
          <a:p>
            <a:endParaRPr lang="en-GB" dirty="0"/>
          </a:p>
        </p:txBody>
      </p:sp>
      <p:pic>
        <p:nvPicPr>
          <p:cNvPr id="4" name="Picture 3"/>
          <p:cNvPicPr/>
          <p:nvPr/>
        </p:nvPicPr>
        <p:blipFill>
          <a:blip r:embed="rId2"/>
          <a:stretch>
            <a:fillRect/>
          </a:stretch>
        </p:blipFill>
        <p:spPr>
          <a:xfrm>
            <a:off x="684212" y="1733909"/>
            <a:ext cx="8718580" cy="4597880"/>
          </a:xfrm>
          <a:prstGeom prst="rect">
            <a:avLst/>
          </a:prstGeom>
        </p:spPr>
      </p:pic>
    </p:spTree>
    <p:extLst>
      <p:ext uri="{BB962C8B-B14F-4D97-AF65-F5344CB8AC3E}">
        <p14:creationId xmlns:p14="http://schemas.microsoft.com/office/powerpoint/2010/main" val="2550789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143000"/>
          </a:xfrm>
        </p:spPr>
        <p:txBody>
          <a:bodyPr/>
          <a:lstStyle/>
          <a:p>
            <a:r>
              <a:rPr lang="en-GB" dirty="0" smtClean="0"/>
              <a:t>Toronto</a:t>
            </a:r>
            <a:endParaRPr lang="en-GB" dirty="0"/>
          </a:p>
        </p:txBody>
      </p:sp>
      <p:sp>
        <p:nvSpPr>
          <p:cNvPr id="3" name="Text Placeholder 2"/>
          <p:cNvSpPr>
            <a:spLocks noGrp="1"/>
          </p:cNvSpPr>
          <p:nvPr>
            <p:ph type="body" idx="1"/>
          </p:nvPr>
        </p:nvSpPr>
        <p:spPr/>
        <p:txBody>
          <a:bodyPr/>
          <a:lstStyle/>
          <a:p>
            <a:endParaRPr lang="en-GB" dirty="0"/>
          </a:p>
        </p:txBody>
      </p:sp>
      <p:pic>
        <p:nvPicPr>
          <p:cNvPr id="4" name="Picture 3"/>
          <p:cNvPicPr/>
          <p:nvPr/>
        </p:nvPicPr>
        <p:blipFill>
          <a:blip r:embed="rId2"/>
          <a:stretch>
            <a:fillRect/>
          </a:stretch>
        </p:blipFill>
        <p:spPr>
          <a:xfrm>
            <a:off x="684212" y="1828800"/>
            <a:ext cx="8899735" cy="4710023"/>
          </a:xfrm>
          <a:prstGeom prst="rect">
            <a:avLst/>
          </a:prstGeom>
        </p:spPr>
      </p:pic>
    </p:spTree>
    <p:extLst>
      <p:ext uri="{BB962C8B-B14F-4D97-AF65-F5344CB8AC3E}">
        <p14:creationId xmlns:p14="http://schemas.microsoft.com/office/powerpoint/2010/main" val="4188319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082615"/>
          </a:xfrm>
        </p:spPr>
        <p:txBody>
          <a:bodyPr/>
          <a:lstStyle/>
          <a:p>
            <a:r>
              <a:rPr lang="en-GB" dirty="0" smtClean="0"/>
              <a:t>ANALYSIS</a:t>
            </a:r>
            <a:endParaRPr lang="en-GB" dirty="0"/>
          </a:p>
        </p:txBody>
      </p:sp>
      <p:sp>
        <p:nvSpPr>
          <p:cNvPr id="3" name="Text Placeholder 2"/>
          <p:cNvSpPr>
            <a:spLocks noGrp="1"/>
          </p:cNvSpPr>
          <p:nvPr>
            <p:ph type="body" idx="1"/>
          </p:nvPr>
        </p:nvSpPr>
        <p:spPr>
          <a:xfrm>
            <a:off x="684212" y="1768415"/>
            <a:ext cx="8535988" cy="4225985"/>
          </a:xfrm>
        </p:spPr>
        <p:txBody>
          <a:bodyPr>
            <a:normAutofit/>
          </a:bodyPr>
          <a:lstStyle/>
          <a:p>
            <a:r>
              <a:rPr lang="en-GB" dirty="0" smtClean="0"/>
              <a:t>We </a:t>
            </a:r>
            <a:r>
              <a:rPr lang="en-GB" dirty="0" err="1"/>
              <a:t>analyze</a:t>
            </a:r>
            <a:r>
              <a:rPr lang="en-GB" dirty="0"/>
              <a:t> both boroughs </a:t>
            </a:r>
            <a:r>
              <a:rPr lang="en-GB" dirty="0" err="1"/>
              <a:t>neighborhoods</a:t>
            </a:r>
            <a:r>
              <a:rPr lang="en-GB" dirty="0"/>
              <a:t> through one hot encoding (giving ‘1’ if a venue category is there, and ‘0’ in case of venue category is not there). On the basis of one hot encoding, we calculate mean of the frequency of occurrence of each category and picked top ten venues on that basis for each </a:t>
            </a:r>
            <a:r>
              <a:rPr lang="en-GB" dirty="0" err="1"/>
              <a:t>neighborhood</a:t>
            </a:r>
            <a:r>
              <a:rPr lang="en-GB" dirty="0"/>
              <a:t>. It means the top venues are showing the foot traffic or the more visited places.</a:t>
            </a:r>
          </a:p>
          <a:p>
            <a:endParaRPr lang="en-GB" dirty="0"/>
          </a:p>
        </p:txBody>
      </p:sp>
    </p:spTree>
    <p:extLst>
      <p:ext uri="{BB962C8B-B14F-4D97-AF65-F5344CB8AC3E}">
        <p14:creationId xmlns:p14="http://schemas.microsoft.com/office/powerpoint/2010/main" val="982573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1212011"/>
          </a:xfrm>
        </p:spPr>
        <p:txBody>
          <a:bodyPr/>
          <a:lstStyle/>
          <a:p>
            <a:r>
              <a:rPr lang="en-GB" dirty="0" smtClean="0"/>
              <a:t>New York</a:t>
            </a:r>
            <a:endParaRPr lang="en-GB" dirty="0"/>
          </a:p>
        </p:txBody>
      </p:sp>
      <p:sp>
        <p:nvSpPr>
          <p:cNvPr id="3" name="Text Placeholder 2"/>
          <p:cNvSpPr>
            <a:spLocks noGrp="1"/>
          </p:cNvSpPr>
          <p:nvPr>
            <p:ph type="body" idx="1"/>
          </p:nvPr>
        </p:nvSpPr>
        <p:spPr/>
        <p:txBody>
          <a:bodyPr/>
          <a:lstStyle/>
          <a:p>
            <a:endParaRPr lang="en-GB" dirty="0"/>
          </a:p>
        </p:txBody>
      </p:sp>
      <p:pic>
        <p:nvPicPr>
          <p:cNvPr id="4" name="Picture 3"/>
          <p:cNvPicPr/>
          <p:nvPr/>
        </p:nvPicPr>
        <p:blipFill>
          <a:blip r:embed="rId2"/>
          <a:stretch>
            <a:fillRect/>
          </a:stretch>
        </p:blipFill>
        <p:spPr>
          <a:xfrm>
            <a:off x="684212" y="1897810"/>
            <a:ext cx="8658196" cy="4209691"/>
          </a:xfrm>
          <a:prstGeom prst="rect">
            <a:avLst/>
          </a:prstGeom>
        </p:spPr>
      </p:pic>
    </p:spTree>
    <p:extLst>
      <p:ext uri="{BB962C8B-B14F-4D97-AF65-F5344CB8AC3E}">
        <p14:creationId xmlns:p14="http://schemas.microsoft.com/office/powerpoint/2010/main" val="546213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TotalTime>
  <Words>530</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Slice</vt:lpstr>
      <vt:lpstr>Coursera Capstone Project — the Battle of Neighbourhoods</vt:lpstr>
      <vt:lpstr>PROBLEM &amp; BACKGROUND </vt:lpstr>
      <vt:lpstr>Description In this project, we will study in details the area classification using Foursquare data and machine learning segmentation and clustering. The aim of this project is to compare two big cities: Ney York and Toronto. I will show, using segmentation and classification, the common features and difference between them. </vt:lpstr>
      <vt:lpstr>Data  </vt:lpstr>
      <vt:lpstr>Methodology</vt:lpstr>
      <vt:lpstr>New York</vt:lpstr>
      <vt:lpstr>Toronto</vt:lpstr>
      <vt:lpstr>ANALYSIS</vt:lpstr>
      <vt:lpstr>New York</vt:lpstr>
      <vt:lpstr>Toronto</vt:lpstr>
      <vt:lpstr>RESULTS </vt:lpstr>
      <vt:lpstr>Observations &amp; Recommendations </vt:lpstr>
    </vt:vector>
  </TitlesOfParts>
  <Company>URENCO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Project — the Battle of Neighbourhoods</dc:title>
  <dc:creator>Mazanowska, Karolina</dc:creator>
  <cp:lastModifiedBy>Mazanowska, Karolina</cp:lastModifiedBy>
  <cp:revision>2</cp:revision>
  <dcterms:created xsi:type="dcterms:W3CDTF">2019-05-25T14:37:16Z</dcterms:created>
  <dcterms:modified xsi:type="dcterms:W3CDTF">2019-05-25T14:46:39Z</dcterms:modified>
</cp:coreProperties>
</file>