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728A-9AE6-4D21-8C82-D4E3ADF827FA}" type="datetimeFigureOut">
              <a:rPr lang="es-CO" smtClean="0"/>
              <a:t>15/08/2023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DD9A-DF03-4909-A531-B22CC06320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21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728A-9AE6-4D21-8C82-D4E3ADF827FA}" type="datetimeFigureOut">
              <a:rPr lang="es-CO" smtClean="0"/>
              <a:t>15/08/2023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DD9A-DF03-4909-A531-B22CC06320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21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728A-9AE6-4D21-8C82-D4E3ADF827FA}" type="datetimeFigureOut">
              <a:rPr lang="es-CO" smtClean="0"/>
              <a:t>15/08/2023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DD9A-DF03-4909-A531-B22CC06320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430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728A-9AE6-4D21-8C82-D4E3ADF827FA}" type="datetimeFigureOut">
              <a:rPr lang="es-CO" smtClean="0"/>
              <a:t>15/08/2023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DD9A-DF03-4909-A531-B22CC06320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126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728A-9AE6-4D21-8C82-D4E3ADF827FA}" type="datetimeFigureOut">
              <a:rPr lang="es-CO" smtClean="0"/>
              <a:t>15/08/2023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DD9A-DF03-4909-A531-B22CC06320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704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728A-9AE6-4D21-8C82-D4E3ADF827FA}" type="datetimeFigureOut">
              <a:rPr lang="es-CO" smtClean="0"/>
              <a:t>15/08/2023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DD9A-DF03-4909-A531-B22CC06320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584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728A-9AE6-4D21-8C82-D4E3ADF827FA}" type="datetimeFigureOut">
              <a:rPr lang="es-CO" smtClean="0"/>
              <a:t>15/08/2023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DD9A-DF03-4909-A531-B22CC06320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046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728A-9AE6-4D21-8C82-D4E3ADF827FA}" type="datetimeFigureOut">
              <a:rPr lang="es-CO" smtClean="0"/>
              <a:t>15/08/2023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DD9A-DF03-4909-A531-B22CC06320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739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728A-9AE6-4D21-8C82-D4E3ADF827FA}" type="datetimeFigureOut">
              <a:rPr lang="es-CO" smtClean="0"/>
              <a:t>15/08/2023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DD9A-DF03-4909-A531-B22CC06320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50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728A-9AE6-4D21-8C82-D4E3ADF827FA}" type="datetimeFigureOut">
              <a:rPr lang="es-CO" smtClean="0"/>
              <a:t>15/08/2023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DD9A-DF03-4909-A531-B22CC06320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82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728A-9AE6-4D21-8C82-D4E3ADF827FA}" type="datetimeFigureOut">
              <a:rPr lang="es-CO" smtClean="0"/>
              <a:t>15/08/2023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DD9A-DF03-4909-A531-B22CC06320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70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2728A-9AE6-4D21-8C82-D4E3ADF827FA}" type="datetimeFigureOut">
              <a:rPr lang="es-CO" smtClean="0"/>
              <a:t>15/08/2023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0DD9A-DF03-4909-A531-B22CC06320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463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137606" y="172122"/>
            <a:ext cx="11884512" cy="6413729"/>
            <a:chOff x="137606" y="172122"/>
            <a:chExt cx="11884512" cy="6413729"/>
          </a:xfrm>
        </p:grpSpPr>
        <p:sp>
          <p:nvSpPr>
            <p:cNvPr id="4" name="CuadroTexto 3"/>
            <p:cNvSpPr txBox="1"/>
            <p:nvPr/>
          </p:nvSpPr>
          <p:spPr>
            <a:xfrm>
              <a:off x="3835324" y="172122"/>
              <a:ext cx="48467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 smtClean="0"/>
                <a:t>DPU </a:t>
              </a:r>
            </a:p>
            <a:p>
              <a:pPr algn="ctr"/>
              <a:r>
                <a:rPr lang="es-CO" sz="1400" dirty="0" smtClean="0"/>
                <a:t>Delivered at Place Unloaded (Entregado en el lugar descargado) </a:t>
              </a:r>
              <a:endParaRPr lang="es-CO" sz="1400" dirty="0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1052006" y="2339739"/>
              <a:ext cx="10438506" cy="338554"/>
              <a:chOff x="1054249" y="1506071"/>
              <a:chExt cx="10438506" cy="338554"/>
            </a:xfrm>
          </p:grpSpPr>
          <p:sp>
            <p:nvSpPr>
              <p:cNvPr id="5" name="CuadroTexto 4"/>
              <p:cNvSpPr txBox="1"/>
              <p:nvPr/>
            </p:nvSpPr>
            <p:spPr>
              <a:xfrm>
                <a:off x="1054249" y="1506071"/>
                <a:ext cx="1803698" cy="33855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600" dirty="0" smtClean="0"/>
                  <a:t>País de origen </a:t>
                </a:r>
                <a:endParaRPr lang="es-CO" sz="1600" dirty="0"/>
              </a:p>
            </p:txBody>
          </p:sp>
          <p:sp>
            <p:nvSpPr>
              <p:cNvPr id="6" name="CuadroTexto 5"/>
              <p:cNvSpPr txBox="1"/>
              <p:nvPr/>
            </p:nvSpPr>
            <p:spPr>
              <a:xfrm>
                <a:off x="4970033" y="1506071"/>
                <a:ext cx="2581835" cy="33855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600" dirty="0" smtClean="0"/>
                  <a:t>Transporte internacional</a:t>
                </a:r>
                <a:endParaRPr lang="es-CO" sz="1600" dirty="0"/>
              </a:p>
            </p:txBody>
          </p:sp>
          <p:sp>
            <p:nvSpPr>
              <p:cNvPr id="7" name="CuadroTexto 6"/>
              <p:cNvSpPr txBox="1"/>
              <p:nvPr/>
            </p:nvSpPr>
            <p:spPr>
              <a:xfrm>
                <a:off x="9663954" y="1506071"/>
                <a:ext cx="1828801" cy="33855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600" dirty="0" smtClean="0"/>
                  <a:t>País de destino </a:t>
                </a:r>
                <a:endParaRPr lang="es-CO" sz="1600" dirty="0"/>
              </a:p>
            </p:txBody>
          </p:sp>
        </p:grpSp>
        <p:grpSp>
          <p:nvGrpSpPr>
            <p:cNvPr id="59" name="Grupo 58"/>
            <p:cNvGrpSpPr/>
            <p:nvPr/>
          </p:nvGrpSpPr>
          <p:grpSpPr>
            <a:xfrm>
              <a:off x="137606" y="2970606"/>
              <a:ext cx="11884512" cy="3615245"/>
              <a:chOff x="148364" y="2866206"/>
              <a:chExt cx="11884512" cy="3615245"/>
            </a:xfrm>
          </p:grpSpPr>
          <p:grpSp>
            <p:nvGrpSpPr>
              <p:cNvPr id="57" name="Grupo 56"/>
              <p:cNvGrpSpPr/>
              <p:nvPr/>
            </p:nvGrpSpPr>
            <p:grpSpPr>
              <a:xfrm>
                <a:off x="148364" y="4111667"/>
                <a:ext cx="11884512" cy="2369784"/>
                <a:chOff x="116091" y="3713633"/>
                <a:chExt cx="11884512" cy="2369784"/>
              </a:xfrm>
            </p:grpSpPr>
            <p:grpSp>
              <p:nvGrpSpPr>
                <p:cNvPr id="40" name="Grupo 39"/>
                <p:cNvGrpSpPr/>
                <p:nvPr/>
              </p:nvGrpSpPr>
              <p:grpSpPr>
                <a:xfrm>
                  <a:off x="116091" y="3713633"/>
                  <a:ext cx="11884512" cy="1259766"/>
                  <a:chOff x="121022" y="3732899"/>
                  <a:chExt cx="11884512" cy="1259766"/>
                </a:xfrm>
              </p:grpSpPr>
              <p:grpSp>
                <p:nvGrpSpPr>
                  <p:cNvPr id="35" name="Grupo 34"/>
                  <p:cNvGrpSpPr/>
                  <p:nvPr/>
                </p:nvGrpSpPr>
                <p:grpSpPr>
                  <a:xfrm>
                    <a:off x="121022" y="3732899"/>
                    <a:ext cx="11884512" cy="904544"/>
                    <a:chOff x="121022" y="3732899"/>
                    <a:chExt cx="11884512" cy="904544"/>
                  </a:xfrm>
                </p:grpSpPr>
                <p:grpSp>
                  <p:nvGrpSpPr>
                    <p:cNvPr id="33" name="Grupo 32"/>
                    <p:cNvGrpSpPr/>
                    <p:nvPr/>
                  </p:nvGrpSpPr>
                  <p:grpSpPr>
                    <a:xfrm>
                      <a:off x="121022" y="3732900"/>
                      <a:ext cx="10970113" cy="904543"/>
                      <a:chOff x="334383" y="3636081"/>
                      <a:chExt cx="10970113" cy="904543"/>
                    </a:xfrm>
                  </p:grpSpPr>
                  <p:sp>
                    <p:nvSpPr>
                      <p:cNvPr id="21" name="Rectángulo 20"/>
                      <p:cNvSpPr/>
                      <p:nvPr/>
                    </p:nvSpPr>
                    <p:spPr>
                      <a:xfrm>
                        <a:off x="334383" y="3636084"/>
                        <a:ext cx="914400" cy="90364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s-CO" sz="1200" dirty="0" smtClean="0"/>
                          <a:t>Embalaje, verificación y control</a:t>
                        </a:r>
                        <a:endParaRPr lang="es-CO" sz="1200" dirty="0"/>
                      </a:p>
                    </p:txBody>
                  </p:sp>
                  <p:sp>
                    <p:nvSpPr>
                      <p:cNvPr id="22" name="Rectángulo 21"/>
                      <p:cNvSpPr/>
                      <p:nvPr/>
                    </p:nvSpPr>
                    <p:spPr>
                      <a:xfrm>
                        <a:off x="1248783" y="3636084"/>
                        <a:ext cx="914400" cy="90364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s-CO" sz="1200" dirty="0" smtClean="0"/>
                          <a:t>Cargue al camión</a:t>
                        </a:r>
                        <a:endParaRPr lang="es-CO" sz="1200" dirty="0"/>
                      </a:p>
                    </p:txBody>
                  </p:sp>
                  <p:sp>
                    <p:nvSpPr>
                      <p:cNvPr id="23" name="Rectángulo 22"/>
                      <p:cNvSpPr/>
                      <p:nvPr/>
                    </p:nvSpPr>
                    <p:spPr>
                      <a:xfrm>
                        <a:off x="2163183" y="3636084"/>
                        <a:ext cx="914400" cy="90364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s-CO" sz="1200" dirty="0" smtClean="0"/>
                          <a:t>Transporte en origen</a:t>
                        </a:r>
                        <a:endParaRPr lang="es-CO" sz="1200" dirty="0"/>
                      </a:p>
                    </p:txBody>
                  </p:sp>
                  <p:sp>
                    <p:nvSpPr>
                      <p:cNvPr id="24" name="Rectángulo 23"/>
                      <p:cNvSpPr/>
                      <p:nvPr/>
                    </p:nvSpPr>
                    <p:spPr>
                      <a:xfrm>
                        <a:off x="10390096" y="3636081"/>
                        <a:ext cx="914400" cy="903643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s-CO" sz="1200" dirty="0" smtClean="0"/>
                          <a:t>Transporte en destino</a:t>
                        </a:r>
                        <a:endParaRPr lang="es-CO" sz="1200" dirty="0"/>
                      </a:p>
                    </p:txBody>
                  </p:sp>
                  <p:sp>
                    <p:nvSpPr>
                      <p:cNvPr id="25" name="Rectángulo 24"/>
                      <p:cNvSpPr/>
                      <p:nvPr/>
                    </p:nvSpPr>
                    <p:spPr>
                      <a:xfrm>
                        <a:off x="9475695" y="3636082"/>
                        <a:ext cx="989703" cy="903643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s-CO" sz="1200" dirty="0" smtClean="0"/>
                          <a:t>Aduana de importación </a:t>
                        </a:r>
                        <a:endParaRPr lang="es-CO" sz="1200" dirty="0"/>
                      </a:p>
                    </p:txBody>
                  </p:sp>
                  <p:sp>
                    <p:nvSpPr>
                      <p:cNvPr id="26" name="Rectángulo 25"/>
                      <p:cNvSpPr/>
                      <p:nvPr/>
                    </p:nvSpPr>
                    <p:spPr>
                      <a:xfrm>
                        <a:off x="8563087" y="3636083"/>
                        <a:ext cx="914400" cy="90364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s-CO" sz="1200" dirty="0" smtClean="0"/>
                          <a:t>Operac. portuarias</a:t>
                        </a:r>
                        <a:endParaRPr lang="es-CO" sz="1200" dirty="0"/>
                      </a:p>
                    </p:txBody>
                  </p:sp>
                  <p:sp>
                    <p:nvSpPr>
                      <p:cNvPr id="27" name="Rectángulo 26"/>
                      <p:cNvSpPr/>
                      <p:nvPr/>
                    </p:nvSpPr>
                    <p:spPr>
                      <a:xfrm>
                        <a:off x="7643309" y="3636083"/>
                        <a:ext cx="914400" cy="90364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s-CO" sz="1200" dirty="0" smtClean="0"/>
                          <a:t>Descargue en puerto</a:t>
                        </a:r>
                        <a:endParaRPr lang="es-CO" sz="1200" dirty="0"/>
                      </a:p>
                    </p:txBody>
                  </p:sp>
                  <p:sp>
                    <p:nvSpPr>
                      <p:cNvPr id="28" name="Rectángulo 27"/>
                      <p:cNvSpPr/>
                      <p:nvPr/>
                    </p:nvSpPr>
                    <p:spPr>
                      <a:xfrm>
                        <a:off x="6734287" y="3636084"/>
                        <a:ext cx="914400" cy="90364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s-CO" sz="1200" dirty="0" smtClean="0"/>
                          <a:t>Seguro de mercancía</a:t>
                        </a:r>
                        <a:endParaRPr lang="es-CO" sz="1200" dirty="0"/>
                      </a:p>
                    </p:txBody>
                  </p:sp>
                  <p:sp>
                    <p:nvSpPr>
                      <p:cNvPr id="29" name="Rectángulo 28"/>
                      <p:cNvSpPr/>
                      <p:nvPr/>
                    </p:nvSpPr>
                    <p:spPr>
                      <a:xfrm>
                        <a:off x="5814509" y="3636084"/>
                        <a:ext cx="914400" cy="90364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s-CO" sz="1200" dirty="0" smtClean="0"/>
                          <a:t>Transporte principal</a:t>
                        </a:r>
                        <a:endParaRPr lang="es-CO" sz="1200" dirty="0"/>
                      </a:p>
                    </p:txBody>
                  </p:sp>
                  <p:sp>
                    <p:nvSpPr>
                      <p:cNvPr id="30" name="Rectángulo 29"/>
                      <p:cNvSpPr/>
                      <p:nvPr/>
                    </p:nvSpPr>
                    <p:spPr>
                      <a:xfrm>
                        <a:off x="4900109" y="3636084"/>
                        <a:ext cx="914400" cy="90364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s-CO" sz="1200" dirty="0" smtClean="0"/>
                          <a:t>Cargue al medio de transporte</a:t>
                        </a:r>
                        <a:endParaRPr lang="es-CO" sz="1200" dirty="0"/>
                      </a:p>
                    </p:txBody>
                  </p:sp>
                  <p:sp>
                    <p:nvSpPr>
                      <p:cNvPr id="31" name="Rectángulo 30"/>
                      <p:cNvSpPr/>
                      <p:nvPr/>
                    </p:nvSpPr>
                    <p:spPr>
                      <a:xfrm>
                        <a:off x="3985709" y="3636084"/>
                        <a:ext cx="914400" cy="90364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s-CO" sz="1200" dirty="0" smtClean="0"/>
                          <a:t>Operac</a:t>
                        </a:r>
                        <a:r>
                          <a:rPr lang="es-CO" sz="1200" dirty="0"/>
                          <a:t>.</a:t>
                        </a:r>
                        <a:r>
                          <a:rPr lang="es-CO" sz="1200" dirty="0" smtClean="0"/>
                          <a:t> portuarias</a:t>
                        </a:r>
                        <a:endParaRPr lang="es-CO" sz="1200" dirty="0"/>
                      </a:p>
                    </p:txBody>
                  </p:sp>
                  <p:sp>
                    <p:nvSpPr>
                      <p:cNvPr id="32" name="Rectángulo 31"/>
                      <p:cNvSpPr/>
                      <p:nvPr/>
                    </p:nvSpPr>
                    <p:spPr>
                      <a:xfrm>
                        <a:off x="3071308" y="3636981"/>
                        <a:ext cx="924261" cy="90364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s-CO" sz="1200" dirty="0" smtClean="0"/>
                          <a:t>Aduana de exportación </a:t>
                        </a:r>
                        <a:endParaRPr lang="es-CO" sz="1200" dirty="0"/>
                      </a:p>
                    </p:txBody>
                  </p:sp>
                </p:grpSp>
                <p:sp>
                  <p:nvSpPr>
                    <p:cNvPr id="34" name="Rectángulo 33"/>
                    <p:cNvSpPr/>
                    <p:nvPr/>
                  </p:nvSpPr>
                  <p:spPr>
                    <a:xfrm>
                      <a:off x="11091134" y="3732899"/>
                      <a:ext cx="914400" cy="903643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CO" sz="1200" dirty="0" smtClean="0"/>
                        <a:t>Recepción y descarga</a:t>
                      </a:r>
                      <a:endParaRPr lang="es-CO" sz="1200" dirty="0"/>
                    </a:p>
                  </p:txBody>
                </p:sp>
              </p:grpSp>
              <p:sp>
                <p:nvSpPr>
                  <p:cNvPr id="36" name="Rectángulo 35"/>
                  <p:cNvSpPr/>
                  <p:nvPr/>
                </p:nvSpPr>
                <p:spPr>
                  <a:xfrm>
                    <a:off x="121022" y="4636542"/>
                    <a:ext cx="9141312" cy="150611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37" name="Rectángulo 36"/>
                  <p:cNvSpPr/>
                  <p:nvPr/>
                </p:nvSpPr>
                <p:spPr>
                  <a:xfrm>
                    <a:off x="121022" y="4841603"/>
                    <a:ext cx="9141312" cy="150611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38" name="Rectángulo 37"/>
                  <p:cNvSpPr/>
                  <p:nvPr/>
                </p:nvSpPr>
                <p:spPr>
                  <a:xfrm>
                    <a:off x="9262333" y="4841153"/>
                    <a:ext cx="2736926" cy="151512"/>
                  </a:xfrm>
                  <a:prstGeom prst="rect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39" name="Rectángulo 38"/>
                  <p:cNvSpPr/>
                  <p:nvPr/>
                </p:nvSpPr>
                <p:spPr>
                  <a:xfrm>
                    <a:off x="9262334" y="4647525"/>
                    <a:ext cx="2736925" cy="139627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sp>
              <p:nvSpPr>
                <p:cNvPr id="41" name="Rectángulo 40"/>
                <p:cNvSpPr/>
                <p:nvPr/>
              </p:nvSpPr>
              <p:spPr>
                <a:xfrm>
                  <a:off x="121022" y="5232255"/>
                  <a:ext cx="914400" cy="17033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2" name="Rectángulo 41"/>
                <p:cNvSpPr/>
                <p:nvPr/>
              </p:nvSpPr>
              <p:spPr>
                <a:xfrm>
                  <a:off x="116092" y="5543557"/>
                  <a:ext cx="919330" cy="15061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3" name="Rectángulo 42"/>
                <p:cNvSpPr/>
                <p:nvPr/>
              </p:nvSpPr>
              <p:spPr>
                <a:xfrm>
                  <a:off x="3782208" y="5230916"/>
                  <a:ext cx="911935" cy="171672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4" name="Rectángulo 43"/>
                <p:cNvSpPr/>
                <p:nvPr/>
              </p:nvSpPr>
              <p:spPr>
                <a:xfrm>
                  <a:off x="3789603" y="5553414"/>
                  <a:ext cx="904540" cy="151512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5" name="Rectángulo 44"/>
                <p:cNvSpPr/>
                <p:nvPr/>
              </p:nvSpPr>
              <p:spPr>
                <a:xfrm>
                  <a:off x="7166390" y="5230916"/>
                  <a:ext cx="904540" cy="1716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7" name="Rectángulo 46"/>
                <p:cNvSpPr/>
                <p:nvPr/>
              </p:nvSpPr>
              <p:spPr>
                <a:xfrm>
                  <a:off x="7166387" y="5520697"/>
                  <a:ext cx="179969" cy="17167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8" name="Elipse 47"/>
                <p:cNvSpPr/>
                <p:nvPr/>
              </p:nvSpPr>
              <p:spPr>
                <a:xfrm>
                  <a:off x="7166387" y="5810932"/>
                  <a:ext cx="193638" cy="17167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9" name="CuadroTexto 48"/>
                <p:cNvSpPr txBox="1"/>
                <p:nvPr/>
              </p:nvSpPr>
              <p:spPr>
                <a:xfrm>
                  <a:off x="1140311" y="5178252"/>
                  <a:ext cx="234516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sz="1200" dirty="0" smtClean="0"/>
                    <a:t>Costos asumidos por el vendedor</a:t>
                  </a:r>
                  <a:endParaRPr lang="es-CO" sz="1200" dirty="0"/>
                </a:p>
              </p:txBody>
            </p:sp>
            <p:sp>
              <p:nvSpPr>
                <p:cNvPr id="50" name="CuadroTexto 49"/>
                <p:cNvSpPr txBox="1"/>
                <p:nvPr/>
              </p:nvSpPr>
              <p:spPr>
                <a:xfrm>
                  <a:off x="1140310" y="5455475"/>
                  <a:ext cx="234516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sz="1200" dirty="0" smtClean="0"/>
                    <a:t>Riesgos asumidos por el vendedor</a:t>
                  </a:r>
                  <a:endParaRPr lang="es-CO" sz="1200" dirty="0"/>
                </a:p>
              </p:txBody>
            </p:sp>
            <p:sp>
              <p:nvSpPr>
                <p:cNvPr id="51" name="CuadroTexto 50"/>
                <p:cNvSpPr txBox="1"/>
                <p:nvPr/>
              </p:nvSpPr>
              <p:spPr>
                <a:xfrm>
                  <a:off x="4694143" y="5178251"/>
                  <a:ext cx="234516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sz="1200" dirty="0" smtClean="0"/>
                    <a:t>Costos asumidos por el comprador</a:t>
                  </a:r>
                  <a:endParaRPr lang="es-CO" sz="1200" dirty="0"/>
                </a:p>
              </p:txBody>
            </p:sp>
            <p:sp>
              <p:nvSpPr>
                <p:cNvPr id="52" name="CuadroTexto 51"/>
                <p:cNvSpPr txBox="1"/>
                <p:nvPr/>
              </p:nvSpPr>
              <p:spPr>
                <a:xfrm>
                  <a:off x="4694143" y="5480362"/>
                  <a:ext cx="24722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sz="1200" dirty="0" smtClean="0"/>
                    <a:t>Riesgos asumidos por el comprador</a:t>
                  </a:r>
                  <a:endParaRPr lang="es-CO" sz="1200" dirty="0"/>
                </a:p>
              </p:txBody>
            </p:sp>
            <p:sp>
              <p:nvSpPr>
                <p:cNvPr id="53" name="CuadroTexto 52"/>
                <p:cNvSpPr txBox="1"/>
                <p:nvPr/>
              </p:nvSpPr>
              <p:spPr>
                <a:xfrm>
                  <a:off x="8084818" y="5230916"/>
                  <a:ext cx="26190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sz="1200" dirty="0" smtClean="0"/>
                    <a:t>Depende del lugar de entrega pactado</a:t>
                  </a:r>
                  <a:endParaRPr lang="es-CO" sz="1200" dirty="0"/>
                </a:p>
              </p:txBody>
            </p:sp>
            <p:sp>
              <p:nvSpPr>
                <p:cNvPr id="54" name="CuadroTexto 53"/>
                <p:cNvSpPr txBox="1"/>
                <p:nvPr/>
              </p:nvSpPr>
              <p:spPr>
                <a:xfrm>
                  <a:off x="8111267" y="5498727"/>
                  <a:ext cx="9323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sz="1200" dirty="0"/>
                    <a:t>O</a:t>
                  </a:r>
                  <a:r>
                    <a:rPr lang="es-CO" sz="1200" dirty="0" smtClean="0"/>
                    <a:t>bligatorio</a:t>
                  </a:r>
                  <a:endParaRPr lang="es-CO" sz="1200" dirty="0"/>
                </a:p>
              </p:txBody>
            </p:sp>
            <p:sp>
              <p:nvSpPr>
                <p:cNvPr id="55" name="CuadroTexto 54"/>
                <p:cNvSpPr txBox="1"/>
                <p:nvPr/>
              </p:nvSpPr>
              <p:spPr>
                <a:xfrm>
                  <a:off x="8084818" y="5806418"/>
                  <a:ext cx="300138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sz="1200" dirty="0" smtClean="0"/>
                    <a:t>En este punto se transmite la responsabilidad</a:t>
                  </a:r>
                  <a:endParaRPr lang="es-CO" sz="1200" dirty="0"/>
                </a:p>
              </p:txBody>
            </p:sp>
          </p:grpSp>
          <p:pic>
            <p:nvPicPr>
              <p:cNvPr id="58" name="Imagen 57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0" r="100000">
                            <a14:foregroundMark x1="43382" y1="16667" x2="9664" y2="12879"/>
                            <a14:foregroundMark x1="9349" y1="56818" x2="3151" y2="59091"/>
                            <a14:backgroundMark x1="3256" y1="19697" x2="3256" y2="1969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48364" y="2866206"/>
                <a:ext cx="11878237" cy="1257475"/>
              </a:xfrm>
              <a:prstGeom prst="rect">
                <a:avLst/>
              </a:prstGeom>
            </p:spPr>
          </p:pic>
          <p:sp>
            <p:nvSpPr>
              <p:cNvPr id="56" name="Elipse 55"/>
              <p:cNvSpPr/>
              <p:nvPr/>
            </p:nvSpPr>
            <p:spPr>
              <a:xfrm>
                <a:off x="8737449" y="3121642"/>
                <a:ext cx="193638" cy="1716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61" name="CuadroTexto 60"/>
            <p:cNvSpPr txBox="1"/>
            <p:nvPr/>
          </p:nvSpPr>
          <p:spPr>
            <a:xfrm>
              <a:off x="2375646" y="855061"/>
              <a:ext cx="789297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 smtClean="0"/>
                <a:t>El vendedor asume los costos y riesgos desde el embalaje, verificación y control, hasta las operaciones portuarias en el país de destino, el vendedor </a:t>
              </a:r>
              <a:r>
                <a:rPr lang="es-CO" sz="1600" dirty="0" smtClean="0"/>
                <a:t>entrega la mercancía luego del descargue del transporte internacional en el país de destino,</a:t>
              </a:r>
              <a:r>
                <a:rPr lang="es-CO" sz="1600" dirty="0" smtClean="0"/>
                <a:t> a partir de este punto se hará cargo el comprador. </a:t>
              </a:r>
              <a:endParaRPr lang="es-CO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18204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149</Words>
  <Application>Microsoft Office PowerPoint</Application>
  <PresentationFormat>Panorámica</PresentationFormat>
  <Paragraphs>26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WILMAR</dc:creator>
  <cp:lastModifiedBy>WILMAR</cp:lastModifiedBy>
  <cp:revision>8</cp:revision>
  <dcterms:created xsi:type="dcterms:W3CDTF">2023-08-16T01:14:09Z</dcterms:created>
  <dcterms:modified xsi:type="dcterms:W3CDTF">2023-08-16T02:29:14Z</dcterms:modified>
</cp:coreProperties>
</file>