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3"/>
  </p:notesMasterIdLst>
  <p:sldIdLst>
    <p:sldId id="256" r:id="rId2"/>
    <p:sldId id="263" r:id="rId3"/>
    <p:sldId id="264" r:id="rId4"/>
    <p:sldId id="267" r:id="rId5"/>
    <p:sldId id="270" r:id="rId6"/>
    <p:sldId id="268" r:id="rId7"/>
    <p:sldId id="271" r:id="rId8"/>
    <p:sldId id="269" r:id="rId9"/>
    <p:sldId id="265" r:id="rId10"/>
    <p:sldId id="266" r:id="rId11"/>
    <p:sldId id="262" r:id="rId1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000000"/>
          </p15:clr>
        </p15:guide>
        <p15:guide id="2" pos="2880">
          <p15:clr>
            <a:srgbClr val="000000"/>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0" roundtripDataSignature="AMtx7miZiBQqKcvBvu8lWjLRvtTUPxhrC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4" d="100"/>
          <a:sy n="114" d="100"/>
        </p:scale>
        <p:origin x="312" y="9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20"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23"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3" name="Google Shape;5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0" name="Google Shape;90;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a de título">
  <p:cSld name="Diapositiva de título">
    <p:spTree>
      <p:nvGrpSpPr>
        <p:cNvPr id="1" name="Shape 11"/>
        <p:cNvGrpSpPr/>
        <p:nvPr/>
      </p:nvGrpSpPr>
      <p:grpSpPr>
        <a:xfrm>
          <a:off x="0" y="0"/>
          <a:ext cx="0" cy="0"/>
          <a:chOff x="0" y="0"/>
          <a:chExt cx="0" cy="0"/>
        </a:xfrm>
      </p:grpSpPr>
      <p:pic>
        <p:nvPicPr>
          <p:cNvPr id="12" name="Google Shape;12;p17" descr="portada-gobierno.png"/>
          <p:cNvPicPr preferRelativeResize="0"/>
          <p:nvPr/>
        </p:nvPicPr>
        <p:blipFill rotWithShape="1">
          <a:blip r:embed="rId2">
            <a:alphaModFix/>
          </a:blip>
          <a:srcRect/>
          <a:stretch/>
        </p:blipFill>
        <p:spPr>
          <a:xfrm>
            <a:off x="0" y="0"/>
            <a:ext cx="9144000" cy="51435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ítulo y objetos">
  <p:cSld name="Título y objetos">
    <p:spTree>
      <p:nvGrpSpPr>
        <p:cNvPr id="1" name="Shape 13"/>
        <p:cNvGrpSpPr/>
        <p:nvPr/>
      </p:nvGrpSpPr>
      <p:grpSpPr>
        <a:xfrm>
          <a:off x="0" y="0"/>
          <a:ext cx="0" cy="0"/>
          <a:chOff x="0" y="0"/>
          <a:chExt cx="0" cy="0"/>
        </a:xfrm>
      </p:grpSpPr>
      <p:pic>
        <p:nvPicPr>
          <p:cNvPr id="14" name="Google Shape;14;p18" descr="portada.png"/>
          <p:cNvPicPr preferRelativeResize="0"/>
          <p:nvPr/>
        </p:nvPicPr>
        <p:blipFill rotWithShape="1">
          <a:blip r:embed="rId2">
            <a:alphaModFix/>
          </a:blip>
          <a:srcRect/>
          <a:stretch/>
        </p:blipFill>
        <p:spPr>
          <a:xfrm>
            <a:off x="0" y="0"/>
            <a:ext cx="9144000" cy="51435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mparación">
  <p:cSld name="Comparación">
    <p:spTree>
      <p:nvGrpSpPr>
        <p:cNvPr id="1" name="Shape 19"/>
        <p:cNvGrpSpPr/>
        <p:nvPr/>
      </p:nvGrpSpPr>
      <p:grpSpPr>
        <a:xfrm>
          <a:off x="0" y="0"/>
          <a:ext cx="0" cy="0"/>
          <a:chOff x="0" y="0"/>
          <a:chExt cx="0" cy="0"/>
        </a:xfrm>
      </p:grpSpPr>
      <p:pic>
        <p:nvPicPr>
          <p:cNvPr id="20" name="Google Shape;20;p21" descr="interna-con-franja.png"/>
          <p:cNvPicPr preferRelativeResize="0"/>
          <p:nvPr/>
        </p:nvPicPr>
        <p:blipFill rotWithShape="1">
          <a:blip r:embed="rId2">
            <a:alphaModFix/>
          </a:blip>
          <a:srcRect/>
          <a:stretch/>
        </p:blipFill>
        <p:spPr>
          <a:xfrm>
            <a:off x="0" y="0"/>
            <a:ext cx="9144000" cy="51435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ólo el título">
  <p:cSld name="Sólo el título">
    <p:spTree>
      <p:nvGrpSpPr>
        <p:cNvPr id="1" name="Shape 21"/>
        <p:cNvGrpSpPr/>
        <p:nvPr/>
      </p:nvGrpSpPr>
      <p:grpSpPr>
        <a:xfrm>
          <a:off x="0" y="0"/>
          <a:ext cx="0" cy="0"/>
          <a:chOff x="0" y="0"/>
          <a:chExt cx="0" cy="0"/>
        </a:xfrm>
      </p:grpSpPr>
      <p:pic>
        <p:nvPicPr>
          <p:cNvPr id="22" name="Google Shape;22;p22" descr="interna-naranja.png"/>
          <p:cNvPicPr preferRelativeResize="0"/>
          <p:nvPr/>
        </p:nvPicPr>
        <p:blipFill rotWithShape="1">
          <a:blip r:embed="rId2">
            <a:alphaModFix/>
          </a:blip>
          <a:srcRect/>
          <a:stretch/>
        </p:blipFill>
        <p:spPr>
          <a:xfrm>
            <a:off x="0" y="0"/>
            <a:ext cx="9144000" cy="514350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23"/>
        <p:cNvGrpSpPr/>
        <p:nvPr/>
      </p:nvGrpSpPr>
      <p:grpSpPr>
        <a:xfrm>
          <a:off x="0" y="0"/>
          <a:ext cx="0" cy="0"/>
          <a:chOff x="0" y="0"/>
          <a:chExt cx="0" cy="0"/>
        </a:xfrm>
      </p:grpSpPr>
      <p:pic>
        <p:nvPicPr>
          <p:cNvPr id="24" name="Google Shape;24;p23" descr="cierre.png"/>
          <p:cNvPicPr preferRelativeResize="0"/>
          <p:nvPr/>
        </p:nvPicPr>
        <p:blipFill rotWithShape="1">
          <a:blip r:embed="rId2">
            <a:alphaModFix/>
          </a:blip>
          <a:srcRect/>
          <a:stretch/>
        </p:blipFill>
        <p:spPr>
          <a:xfrm>
            <a:off x="0" y="0"/>
            <a:ext cx="9144000" cy="514350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25"/>
        <p:cNvGrpSpPr/>
        <p:nvPr/>
      </p:nvGrpSpPr>
      <p:grpSpPr>
        <a:xfrm>
          <a:off x="0" y="0"/>
          <a:ext cx="0" cy="0"/>
          <a:chOff x="0" y="0"/>
          <a:chExt cx="0" cy="0"/>
        </a:xfrm>
      </p:grpSpPr>
      <p:sp>
        <p:nvSpPr>
          <p:cNvPr id="26" name="Google Shape;26;p24"/>
          <p:cNvSpPr txBox="1">
            <a:spLocks noGrp="1"/>
          </p:cNvSpPr>
          <p:nvPr>
            <p:ph type="title"/>
          </p:nvPr>
        </p:nvSpPr>
        <p:spPr>
          <a:xfrm>
            <a:off x="457201" y="204787"/>
            <a:ext cx="3008313" cy="8715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24"/>
          <p:cNvSpPr txBox="1">
            <a:spLocks noGrp="1"/>
          </p:cNvSpPr>
          <p:nvPr>
            <p:ph type="body" idx="1"/>
          </p:nvPr>
        </p:nvSpPr>
        <p:spPr>
          <a:xfrm>
            <a:off x="3575050" y="204788"/>
            <a:ext cx="5111750" cy="4389835"/>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28" name="Google Shape;28;p24"/>
          <p:cNvSpPr txBox="1">
            <a:spLocks noGrp="1"/>
          </p:cNvSpPr>
          <p:nvPr>
            <p:ph type="body" idx="2"/>
          </p:nvPr>
        </p:nvSpPr>
        <p:spPr>
          <a:xfrm>
            <a:off x="457201" y="1076326"/>
            <a:ext cx="3008313" cy="3518297"/>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29" name="Google Shape;29;p24"/>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24"/>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24"/>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32"/>
        <p:cNvGrpSpPr/>
        <p:nvPr/>
      </p:nvGrpSpPr>
      <p:grpSpPr>
        <a:xfrm>
          <a:off x="0" y="0"/>
          <a:ext cx="0" cy="0"/>
          <a:chOff x="0" y="0"/>
          <a:chExt cx="0" cy="0"/>
        </a:xfrm>
      </p:grpSpPr>
      <p:sp>
        <p:nvSpPr>
          <p:cNvPr id="33" name="Google Shape;33;p25"/>
          <p:cNvSpPr txBox="1">
            <a:spLocks noGrp="1"/>
          </p:cNvSpPr>
          <p:nvPr>
            <p:ph type="title"/>
          </p:nvPr>
        </p:nvSpPr>
        <p:spPr>
          <a:xfrm>
            <a:off x="1792288" y="3600450"/>
            <a:ext cx="5486400" cy="425054"/>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 name="Google Shape;34;p25"/>
          <p:cNvSpPr>
            <a:spLocks noGrp="1"/>
          </p:cNvSpPr>
          <p:nvPr>
            <p:ph type="pic" idx="2"/>
          </p:nvPr>
        </p:nvSpPr>
        <p:spPr>
          <a:xfrm>
            <a:off x="1792288" y="459581"/>
            <a:ext cx="5486400" cy="3086100"/>
          </a:xfrm>
          <a:prstGeom prst="rect">
            <a:avLst/>
          </a:prstGeom>
          <a:noFill/>
          <a:ln>
            <a:noFill/>
          </a:ln>
        </p:spPr>
        <p:txBody>
          <a:bodyPr spcFirstLastPara="1" wrap="square" lIns="91425" tIns="45700" rIns="91425" bIns="45700" anchor="t" anchorCtr="0">
            <a:normAutofit/>
          </a:bodyPr>
          <a:lstStyle>
            <a:lvl1pPr marR="0" lvl="0" algn="l" rtl="0">
              <a:spcBef>
                <a:spcPts val="64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35" name="Google Shape;35;p25"/>
          <p:cNvSpPr txBox="1">
            <a:spLocks noGrp="1"/>
          </p:cNvSpPr>
          <p:nvPr>
            <p:ph type="body" idx="1"/>
          </p:nvPr>
        </p:nvSpPr>
        <p:spPr>
          <a:xfrm>
            <a:off x="1792288" y="4025503"/>
            <a:ext cx="5486400" cy="603647"/>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36" name="Google Shape;36;p25"/>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25"/>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25"/>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39"/>
        <p:cNvGrpSpPr/>
        <p:nvPr/>
      </p:nvGrpSpPr>
      <p:grpSpPr>
        <a:xfrm>
          <a:off x="0" y="0"/>
          <a:ext cx="0" cy="0"/>
          <a:chOff x="0" y="0"/>
          <a:chExt cx="0" cy="0"/>
        </a:xfrm>
      </p:grpSpPr>
      <p:sp>
        <p:nvSpPr>
          <p:cNvPr id="40" name="Google Shape;40;p26"/>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1" name="Google Shape;41;p26"/>
          <p:cNvSpPr txBox="1">
            <a:spLocks noGrp="1"/>
          </p:cNvSpPr>
          <p:nvPr>
            <p:ph type="body" idx="1"/>
          </p:nvPr>
        </p:nvSpPr>
        <p:spPr>
          <a:xfrm rot="5400000">
            <a:off x="2874764" y="-1217413"/>
            <a:ext cx="3394472"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2" name="Google Shape;42;p26"/>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26"/>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26"/>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45"/>
        <p:cNvGrpSpPr/>
        <p:nvPr/>
      </p:nvGrpSpPr>
      <p:grpSpPr>
        <a:xfrm>
          <a:off x="0" y="0"/>
          <a:ext cx="0" cy="0"/>
          <a:chOff x="0" y="0"/>
          <a:chExt cx="0" cy="0"/>
        </a:xfrm>
      </p:grpSpPr>
      <p:sp>
        <p:nvSpPr>
          <p:cNvPr id="46" name="Google Shape;46;p27"/>
          <p:cNvSpPr txBox="1">
            <a:spLocks noGrp="1"/>
          </p:cNvSpPr>
          <p:nvPr>
            <p:ph type="title"/>
          </p:nvPr>
        </p:nvSpPr>
        <p:spPr>
          <a:xfrm rot="5400000">
            <a:off x="5463778" y="1371601"/>
            <a:ext cx="4388644"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27"/>
          <p:cNvSpPr txBox="1">
            <a:spLocks noGrp="1"/>
          </p:cNvSpPr>
          <p:nvPr>
            <p:ph type="body" idx="1"/>
          </p:nvPr>
        </p:nvSpPr>
        <p:spPr>
          <a:xfrm rot="5400000">
            <a:off x="1272778" y="-609599"/>
            <a:ext cx="4388644"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8" name="Google Shape;48;p27"/>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27"/>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27"/>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6"/>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6"/>
          <p:cNvSpPr txBox="1">
            <a:spLocks noGrp="1"/>
          </p:cNvSpPr>
          <p:nvPr>
            <p:ph type="body" idx="1"/>
          </p:nvPr>
        </p:nvSpPr>
        <p:spPr>
          <a:xfrm>
            <a:off x="457200" y="1200151"/>
            <a:ext cx="8229600" cy="3394472"/>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16"/>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6"/>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6"/>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3" r:id="rId3"/>
    <p:sldLayoutId id="2147483654" r:id="rId4"/>
    <p:sldLayoutId id="2147483655" r:id="rId5"/>
    <p:sldLayoutId id="2147483656" r:id="rId6"/>
    <p:sldLayoutId id="2147483657" r:id="rId7"/>
    <p:sldLayoutId id="2147483658" r:id="rId8"/>
    <p:sldLayoutId id="2147483659"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2"/>
          <p:cNvSpPr txBox="1"/>
          <p:nvPr/>
        </p:nvSpPr>
        <p:spPr>
          <a:xfrm>
            <a:off x="6387018" y="901908"/>
            <a:ext cx="2757000" cy="523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2800" b="1" i="0" u="none" strike="noStrike" cap="none">
              <a:solidFill>
                <a:srgbClr val="3F3F3F"/>
              </a:solidFill>
              <a:latin typeface="Calibri"/>
              <a:ea typeface="Calibri"/>
              <a:cs typeface="Calibri"/>
              <a:sym typeface="Calibri"/>
            </a:endParaRPr>
          </a:p>
        </p:txBody>
      </p:sp>
      <p:sp>
        <p:nvSpPr>
          <p:cNvPr id="2" name="CuadroTexto 1">
            <a:extLst>
              <a:ext uri="{FF2B5EF4-FFF2-40B4-BE49-F238E27FC236}">
                <a16:creationId xmlns:a16="http://schemas.microsoft.com/office/drawing/2014/main" id="{40847654-069D-6AF8-3F6A-4CF32DC731FE}"/>
              </a:ext>
            </a:extLst>
          </p:cNvPr>
          <p:cNvSpPr txBox="1"/>
          <p:nvPr/>
        </p:nvSpPr>
        <p:spPr>
          <a:xfrm rot="10800000" flipV="1">
            <a:off x="2405267" y="2094696"/>
            <a:ext cx="4333461" cy="954107"/>
          </a:xfrm>
          <a:prstGeom prst="rect">
            <a:avLst/>
          </a:prstGeom>
          <a:noFill/>
        </p:spPr>
        <p:txBody>
          <a:bodyPr wrap="square" rtlCol="0">
            <a:spAutoFit/>
          </a:bodyPr>
          <a:lstStyle/>
          <a:p>
            <a:pPr algn="ctr"/>
            <a:r>
              <a:rPr lang="es-CO" dirty="0"/>
              <a:t>EDDY NICOLAS SUESCUN RIVERA</a:t>
            </a:r>
          </a:p>
          <a:p>
            <a:pPr algn="ctr"/>
            <a:r>
              <a:rPr lang="es-CO" dirty="0"/>
              <a:t>KAROLL DANIELA OVIEDO CHAVARRIA</a:t>
            </a:r>
          </a:p>
          <a:p>
            <a:pPr algn="ctr"/>
            <a:r>
              <a:rPr lang="es-CO" dirty="0"/>
              <a:t>ZULAY NATALIA ROJAS MORENO</a:t>
            </a:r>
          </a:p>
          <a:p>
            <a:pPr algn="ctr"/>
            <a:r>
              <a:rPr lang="es-CO" dirty="0"/>
              <a:t>MAICOL PEÑA MORALES </a:t>
            </a:r>
          </a:p>
        </p:txBody>
      </p:sp>
      <p:sp>
        <p:nvSpPr>
          <p:cNvPr id="3" name="CuadroTexto 2">
            <a:extLst>
              <a:ext uri="{FF2B5EF4-FFF2-40B4-BE49-F238E27FC236}">
                <a16:creationId xmlns:a16="http://schemas.microsoft.com/office/drawing/2014/main" id="{18B5B6F7-D348-4351-85B0-925EDAFFDD32}"/>
              </a:ext>
            </a:extLst>
          </p:cNvPr>
          <p:cNvSpPr txBox="1"/>
          <p:nvPr/>
        </p:nvSpPr>
        <p:spPr>
          <a:xfrm>
            <a:off x="2405268" y="3456782"/>
            <a:ext cx="4333461" cy="523220"/>
          </a:xfrm>
          <a:prstGeom prst="rect">
            <a:avLst/>
          </a:prstGeom>
          <a:noFill/>
        </p:spPr>
        <p:txBody>
          <a:bodyPr wrap="square" rtlCol="0">
            <a:spAutoFit/>
          </a:bodyPr>
          <a:lstStyle/>
          <a:p>
            <a:pPr algn="ctr"/>
            <a:r>
              <a:rPr lang="es-CO" dirty="0"/>
              <a:t>Coordinación de operaciones logísticas</a:t>
            </a:r>
          </a:p>
          <a:p>
            <a:pPr algn="ctr"/>
            <a:r>
              <a:rPr lang="es-CO" dirty="0"/>
              <a:t>Ficha: 2687540</a:t>
            </a:r>
          </a:p>
        </p:txBody>
      </p:sp>
      <p:sp>
        <p:nvSpPr>
          <p:cNvPr id="4" name="CuadroTexto 3">
            <a:extLst>
              <a:ext uri="{FF2B5EF4-FFF2-40B4-BE49-F238E27FC236}">
                <a16:creationId xmlns:a16="http://schemas.microsoft.com/office/drawing/2014/main" id="{A840CFA6-C95C-9089-C289-8B5680E77CCD}"/>
              </a:ext>
            </a:extLst>
          </p:cNvPr>
          <p:cNvSpPr txBox="1"/>
          <p:nvPr/>
        </p:nvSpPr>
        <p:spPr>
          <a:xfrm>
            <a:off x="3368956" y="1198107"/>
            <a:ext cx="2596444" cy="307777"/>
          </a:xfrm>
          <a:prstGeom prst="rect">
            <a:avLst/>
          </a:prstGeom>
          <a:noFill/>
        </p:spPr>
        <p:txBody>
          <a:bodyPr wrap="square" rtlCol="0">
            <a:spAutoFit/>
          </a:bodyPr>
          <a:lstStyle/>
          <a:p>
            <a:r>
              <a:rPr lang="es-CO" dirty="0"/>
              <a:t>SISTEMAS DE COMPRAS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8325EBA5-D8DF-FD7A-FEBA-22491ABBF51B}"/>
              </a:ext>
            </a:extLst>
          </p:cNvPr>
          <p:cNvSpPr txBox="1"/>
          <p:nvPr/>
        </p:nvSpPr>
        <p:spPr>
          <a:xfrm>
            <a:off x="2878667" y="1004711"/>
            <a:ext cx="3036711" cy="307777"/>
          </a:xfrm>
          <a:prstGeom prst="rect">
            <a:avLst/>
          </a:prstGeom>
          <a:noFill/>
        </p:spPr>
        <p:txBody>
          <a:bodyPr wrap="square" rtlCol="0">
            <a:spAutoFit/>
          </a:bodyPr>
          <a:lstStyle/>
          <a:p>
            <a:pPr algn="ctr"/>
            <a:r>
              <a:rPr lang="es-CO" dirty="0"/>
              <a:t>PROCESOS DE COMPRAS </a:t>
            </a:r>
          </a:p>
        </p:txBody>
      </p:sp>
      <p:sp>
        <p:nvSpPr>
          <p:cNvPr id="3" name="CuadroTexto 2">
            <a:extLst>
              <a:ext uri="{FF2B5EF4-FFF2-40B4-BE49-F238E27FC236}">
                <a16:creationId xmlns:a16="http://schemas.microsoft.com/office/drawing/2014/main" id="{76B30FC0-62BA-458A-1B43-18091BBD2220}"/>
              </a:ext>
            </a:extLst>
          </p:cNvPr>
          <p:cNvSpPr txBox="1"/>
          <p:nvPr/>
        </p:nvSpPr>
        <p:spPr>
          <a:xfrm>
            <a:off x="1698978" y="1799688"/>
            <a:ext cx="2698044" cy="2246769"/>
          </a:xfrm>
          <a:prstGeom prst="rect">
            <a:avLst/>
          </a:prstGeom>
          <a:noFill/>
        </p:spPr>
        <p:txBody>
          <a:bodyPr wrap="square" rtlCol="0">
            <a:spAutoFit/>
          </a:bodyPr>
          <a:lstStyle/>
          <a:p>
            <a:r>
              <a:rPr lang="es-CO" dirty="0"/>
              <a:t>El sistema de compras cuenta con procesos específicos:</a:t>
            </a:r>
          </a:p>
          <a:p>
            <a:endParaRPr lang="es-CO" dirty="0"/>
          </a:p>
          <a:p>
            <a:pPr marL="285750" indent="-285750">
              <a:buFont typeface="Arial" panose="020B0604020202020204" pitchFamily="34" charset="0"/>
              <a:buChar char="•"/>
            </a:pPr>
            <a:r>
              <a:rPr lang="es-CO" dirty="0"/>
              <a:t>Investigación de compras </a:t>
            </a:r>
          </a:p>
          <a:p>
            <a:pPr marL="285750" indent="-285750">
              <a:buFont typeface="Arial" panose="020B0604020202020204" pitchFamily="34" charset="0"/>
              <a:buChar char="•"/>
            </a:pPr>
            <a:r>
              <a:rPr lang="es-CO" dirty="0"/>
              <a:t>Solicitud de compra</a:t>
            </a:r>
          </a:p>
          <a:p>
            <a:pPr marL="285750" indent="-285750">
              <a:buFont typeface="Arial" panose="020B0604020202020204" pitchFamily="34" charset="0"/>
              <a:buChar char="•"/>
            </a:pPr>
            <a:r>
              <a:rPr lang="es-CO" dirty="0"/>
              <a:t>Selección de proveedores </a:t>
            </a:r>
          </a:p>
          <a:p>
            <a:pPr marL="285750" indent="-285750">
              <a:buFont typeface="Arial" panose="020B0604020202020204" pitchFamily="34" charset="0"/>
              <a:buChar char="•"/>
            </a:pPr>
            <a:r>
              <a:rPr lang="es-CO" dirty="0"/>
              <a:t>Orden de compra </a:t>
            </a:r>
          </a:p>
          <a:p>
            <a:pPr marL="285750" indent="-285750">
              <a:buFont typeface="Arial" panose="020B0604020202020204" pitchFamily="34" charset="0"/>
              <a:buChar char="•"/>
            </a:pPr>
            <a:r>
              <a:rPr lang="es-CO" dirty="0"/>
              <a:t>Entrega </a:t>
            </a:r>
          </a:p>
          <a:p>
            <a:pPr marL="285750" indent="-285750">
              <a:buFont typeface="Arial" panose="020B0604020202020204" pitchFamily="34" charset="0"/>
              <a:buChar char="•"/>
            </a:pPr>
            <a:r>
              <a:rPr lang="es-CO" dirty="0"/>
              <a:t>Pago al proveedor </a:t>
            </a:r>
          </a:p>
          <a:p>
            <a:endParaRPr lang="es-CO" dirty="0"/>
          </a:p>
        </p:txBody>
      </p:sp>
      <p:pic>
        <p:nvPicPr>
          <p:cNvPr id="4" name="Imagen 3">
            <a:extLst>
              <a:ext uri="{FF2B5EF4-FFF2-40B4-BE49-F238E27FC236}">
                <a16:creationId xmlns:a16="http://schemas.microsoft.com/office/drawing/2014/main" id="{5847C0B0-0841-D577-9530-BB8FD0D42EB2}"/>
              </a:ext>
            </a:extLst>
          </p:cNvPr>
          <p:cNvPicPr>
            <a:picLocks noChangeAspect="1"/>
          </p:cNvPicPr>
          <p:nvPr/>
        </p:nvPicPr>
        <p:blipFill rotWithShape="1">
          <a:blip r:embed="rId2"/>
          <a:srcRect l="9539" r="6341" b="19534"/>
          <a:stretch/>
        </p:blipFill>
        <p:spPr>
          <a:xfrm>
            <a:off x="4397022" y="1613299"/>
            <a:ext cx="4015167" cy="2433158"/>
          </a:xfrm>
          <a:prstGeom prst="rect">
            <a:avLst/>
          </a:prstGeom>
        </p:spPr>
      </p:pic>
    </p:spTree>
    <p:extLst>
      <p:ext uri="{BB962C8B-B14F-4D97-AF65-F5344CB8AC3E}">
        <p14:creationId xmlns:p14="http://schemas.microsoft.com/office/powerpoint/2010/main" val="20935749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EE29F7CA-AB99-D38D-4068-062661C1D9AD}"/>
              </a:ext>
            </a:extLst>
          </p:cNvPr>
          <p:cNvSpPr txBox="1"/>
          <p:nvPr/>
        </p:nvSpPr>
        <p:spPr>
          <a:xfrm>
            <a:off x="2867378" y="914400"/>
            <a:ext cx="3601156" cy="307777"/>
          </a:xfrm>
          <a:prstGeom prst="rect">
            <a:avLst/>
          </a:prstGeom>
          <a:noFill/>
        </p:spPr>
        <p:txBody>
          <a:bodyPr wrap="square" rtlCol="0">
            <a:spAutoFit/>
          </a:bodyPr>
          <a:lstStyle/>
          <a:p>
            <a:pPr algn="ctr"/>
            <a:r>
              <a:rPr lang="es-CO" dirty="0"/>
              <a:t>SISTEMA DE COMPRAS </a:t>
            </a:r>
          </a:p>
        </p:txBody>
      </p:sp>
      <p:sp>
        <p:nvSpPr>
          <p:cNvPr id="3" name="CuadroTexto 2">
            <a:extLst>
              <a:ext uri="{FF2B5EF4-FFF2-40B4-BE49-F238E27FC236}">
                <a16:creationId xmlns:a16="http://schemas.microsoft.com/office/drawing/2014/main" id="{C29711A6-034E-207D-1989-989CC212D88E}"/>
              </a:ext>
            </a:extLst>
          </p:cNvPr>
          <p:cNvSpPr txBox="1"/>
          <p:nvPr/>
        </p:nvSpPr>
        <p:spPr>
          <a:xfrm>
            <a:off x="1512711" y="1817511"/>
            <a:ext cx="2709333" cy="2031325"/>
          </a:xfrm>
          <a:prstGeom prst="rect">
            <a:avLst/>
          </a:prstGeom>
          <a:noFill/>
        </p:spPr>
        <p:txBody>
          <a:bodyPr wrap="square" rtlCol="0">
            <a:spAutoFit/>
          </a:bodyPr>
          <a:lstStyle/>
          <a:p>
            <a:r>
              <a:rPr lang="es-CO" dirty="0"/>
              <a:t>Es un plan de aprovisionamiento, organización, o conjunto de métodos y procedimientos que hace una empresa, utilizados para garantizar la existencia de los suministros, materias primas y servicios con un flujo adecuado y continuo. </a:t>
            </a:r>
          </a:p>
        </p:txBody>
      </p:sp>
      <p:pic>
        <p:nvPicPr>
          <p:cNvPr id="4" name="Imagen 3">
            <a:extLst>
              <a:ext uri="{FF2B5EF4-FFF2-40B4-BE49-F238E27FC236}">
                <a16:creationId xmlns:a16="http://schemas.microsoft.com/office/drawing/2014/main" id="{147C0EE0-EF7C-AC25-A0C3-DCD48E5AC512}"/>
              </a:ext>
            </a:extLst>
          </p:cNvPr>
          <p:cNvPicPr>
            <a:picLocks noChangeAspect="1"/>
          </p:cNvPicPr>
          <p:nvPr/>
        </p:nvPicPr>
        <p:blipFill rotWithShape="1">
          <a:blip r:embed="rId2"/>
          <a:srcRect l="453" t="1756" r="2428" b="19451"/>
          <a:stretch/>
        </p:blipFill>
        <p:spPr>
          <a:xfrm>
            <a:off x="4346222" y="1588149"/>
            <a:ext cx="4009810" cy="2439868"/>
          </a:xfrm>
          <a:prstGeom prst="rect">
            <a:avLst/>
          </a:prstGeom>
        </p:spPr>
      </p:pic>
    </p:spTree>
    <p:extLst>
      <p:ext uri="{BB962C8B-B14F-4D97-AF65-F5344CB8AC3E}">
        <p14:creationId xmlns:p14="http://schemas.microsoft.com/office/powerpoint/2010/main" val="13006308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E76A680E-CF0A-6A6D-D554-3103D0F2B51B}"/>
              </a:ext>
            </a:extLst>
          </p:cNvPr>
          <p:cNvSpPr txBox="1"/>
          <p:nvPr/>
        </p:nvSpPr>
        <p:spPr>
          <a:xfrm>
            <a:off x="5102578" y="1663917"/>
            <a:ext cx="2607734" cy="1815882"/>
          </a:xfrm>
          <a:prstGeom prst="rect">
            <a:avLst/>
          </a:prstGeom>
          <a:noFill/>
        </p:spPr>
        <p:txBody>
          <a:bodyPr wrap="square" rtlCol="0">
            <a:spAutoFit/>
          </a:bodyPr>
          <a:lstStyle/>
          <a:p>
            <a:r>
              <a:rPr lang="es-CO" dirty="0"/>
              <a:t>Se utilizan para mantener la integridad de una empresa adecuada y continuamente, mediante el aprovisionamiento constante y adecuado de los suministros básicos y necesarios para el correcto funcionamiento de la </a:t>
            </a:r>
            <a:r>
              <a:rPr lang="es-CO" dirty="0" smtClean="0"/>
              <a:t>empresa.</a:t>
            </a:r>
            <a:endParaRPr lang="es-CO" dirty="0"/>
          </a:p>
        </p:txBody>
      </p:sp>
      <p:pic>
        <p:nvPicPr>
          <p:cNvPr id="3" name="Imagen 2">
            <a:extLst>
              <a:ext uri="{FF2B5EF4-FFF2-40B4-BE49-F238E27FC236}">
                <a16:creationId xmlns:a16="http://schemas.microsoft.com/office/drawing/2014/main" id="{AC4346FB-D19A-DFFB-7724-F0CB7C4217B1}"/>
              </a:ext>
            </a:extLst>
          </p:cNvPr>
          <p:cNvPicPr>
            <a:picLocks noChangeAspect="1"/>
          </p:cNvPicPr>
          <p:nvPr/>
        </p:nvPicPr>
        <p:blipFill>
          <a:blip r:embed="rId2"/>
          <a:stretch>
            <a:fillRect/>
          </a:stretch>
        </p:blipFill>
        <p:spPr>
          <a:xfrm>
            <a:off x="1110577" y="1650403"/>
            <a:ext cx="3732356" cy="2198511"/>
          </a:xfrm>
          <a:prstGeom prst="rect">
            <a:avLst/>
          </a:prstGeom>
        </p:spPr>
      </p:pic>
      <p:sp>
        <p:nvSpPr>
          <p:cNvPr id="4" name="CuadroTexto 3">
            <a:extLst>
              <a:ext uri="{FF2B5EF4-FFF2-40B4-BE49-F238E27FC236}">
                <a16:creationId xmlns:a16="http://schemas.microsoft.com/office/drawing/2014/main" id="{9FE1CF5C-2142-62B3-1910-BA8592788807}"/>
              </a:ext>
            </a:extLst>
          </p:cNvPr>
          <p:cNvSpPr txBox="1"/>
          <p:nvPr/>
        </p:nvSpPr>
        <p:spPr>
          <a:xfrm>
            <a:off x="3601155" y="976380"/>
            <a:ext cx="2483555" cy="304800"/>
          </a:xfrm>
          <a:prstGeom prst="rect">
            <a:avLst/>
          </a:prstGeom>
          <a:noFill/>
        </p:spPr>
        <p:txBody>
          <a:bodyPr wrap="square" rtlCol="0">
            <a:spAutoFit/>
          </a:bodyPr>
          <a:lstStyle/>
          <a:p>
            <a:pPr algn="ctr"/>
            <a:r>
              <a:rPr lang="es-CO" dirty="0"/>
              <a:t>UTILIDAD </a:t>
            </a:r>
          </a:p>
        </p:txBody>
      </p:sp>
    </p:spTree>
    <p:extLst>
      <p:ext uri="{BB962C8B-B14F-4D97-AF65-F5344CB8AC3E}">
        <p14:creationId xmlns:p14="http://schemas.microsoft.com/office/powerpoint/2010/main" val="7546979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1534436" y="1357219"/>
            <a:ext cx="4490357" cy="2246769"/>
          </a:xfrm>
          <a:prstGeom prst="rect">
            <a:avLst/>
          </a:prstGeom>
          <a:noFill/>
        </p:spPr>
        <p:txBody>
          <a:bodyPr wrap="square" rtlCol="0">
            <a:spAutoFit/>
          </a:bodyPr>
          <a:lstStyle/>
          <a:p>
            <a:r>
              <a:rPr lang="es-CO" dirty="0" smtClean="0"/>
              <a:t>La función principal de un sistema de compras es optimizar el rendimiento de la cadena de suministro, algunas de las tareas de un sistema de compras son:</a:t>
            </a:r>
          </a:p>
          <a:p>
            <a:endParaRPr lang="es-CO" dirty="0" smtClean="0"/>
          </a:p>
          <a:p>
            <a:pPr marL="285750" indent="-285750">
              <a:buFont typeface="Arial" panose="020B0604020202020204" pitchFamily="34" charset="0"/>
              <a:buChar char="•"/>
            </a:pPr>
            <a:r>
              <a:rPr lang="es-CO" dirty="0" smtClean="0"/>
              <a:t>El ahorro de costes </a:t>
            </a:r>
          </a:p>
          <a:p>
            <a:pPr marL="285750" indent="-285750">
              <a:buFont typeface="Arial" panose="020B0604020202020204" pitchFamily="34" charset="0"/>
              <a:buChar char="•"/>
            </a:pPr>
            <a:r>
              <a:rPr lang="es-CO" dirty="0" smtClean="0"/>
              <a:t>La comparación de proveedores y sus ofertas </a:t>
            </a:r>
          </a:p>
          <a:p>
            <a:pPr marL="285750" indent="-285750">
              <a:buFont typeface="Arial" panose="020B0604020202020204" pitchFamily="34" charset="0"/>
              <a:buChar char="•"/>
            </a:pPr>
            <a:r>
              <a:rPr lang="es-CO" dirty="0" smtClean="0"/>
              <a:t>Nuevas fuentes de aprovisionamiento</a:t>
            </a:r>
          </a:p>
          <a:p>
            <a:pPr marL="285750" indent="-285750">
              <a:buFont typeface="Arial" panose="020B0604020202020204" pitchFamily="34" charset="0"/>
              <a:buChar char="•"/>
            </a:pPr>
            <a:r>
              <a:rPr lang="es-CO" dirty="0" smtClean="0"/>
              <a:t>La búsqueda de nuevos materiales </a:t>
            </a:r>
          </a:p>
          <a:p>
            <a:pPr marL="285750" indent="-285750">
              <a:buFont typeface="Arial" panose="020B0604020202020204" pitchFamily="34" charset="0"/>
              <a:buChar char="•"/>
            </a:pPr>
            <a:r>
              <a:rPr lang="es-CO" dirty="0" smtClean="0"/>
              <a:t>Mejora en la gestión de stock</a:t>
            </a:r>
          </a:p>
          <a:p>
            <a:pPr marL="285750" indent="-285750">
              <a:buFont typeface="Arial" panose="020B0604020202020204" pitchFamily="34" charset="0"/>
              <a:buChar char="•"/>
            </a:pPr>
            <a:r>
              <a:rPr lang="es-CO" dirty="0" smtClean="0"/>
              <a:t>Uso optimo de los recursos de la empresa </a:t>
            </a:r>
            <a:endParaRPr lang="es-CO" dirty="0"/>
          </a:p>
        </p:txBody>
      </p:sp>
      <p:pic>
        <p:nvPicPr>
          <p:cNvPr id="5" name="Imagen 4"/>
          <p:cNvPicPr>
            <a:picLocks noChangeAspect="1"/>
          </p:cNvPicPr>
          <p:nvPr/>
        </p:nvPicPr>
        <p:blipFill rotWithShape="1">
          <a:blip r:embed="rId2">
            <a:extLst>
              <a:ext uri="{BEBA8EAE-BF5A-486C-A8C5-ECC9F3942E4B}">
                <a14:imgProps xmlns:a14="http://schemas.microsoft.com/office/drawing/2010/main">
                  <a14:imgLayer r:embed="rId3">
                    <a14:imgEffect>
                      <a14:backgroundRemoval t="4976" b="96790" l="41000" r="93727"/>
                    </a14:imgEffect>
                  </a14:imgLayer>
                </a14:imgProps>
              </a:ext>
            </a:extLst>
          </a:blip>
          <a:srcRect l="39485"/>
          <a:stretch/>
        </p:blipFill>
        <p:spPr>
          <a:xfrm>
            <a:off x="5511567" y="1148418"/>
            <a:ext cx="3296873" cy="3061989"/>
          </a:xfrm>
          <a:prstGeom prst="rect">
            <a:avLst/>
          </a:prstGeom>
        </p:spPr>
      </p:pic>
    </p:spTree>
    <p:extLst>
      <p:ext uri="{BB962C8B-B14F-4D97-AF65-F5344CB8AC3E}">
        <p14:creationId xmlns:p14="http://schemas.microsoft.com/office/powerpoint/2010/main" val="22925520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p:cNvPicPr>
            <a:picLocks noChangeAspect="1"/>
          </p:cNvPicPr>
          <p:nvPr/>
        </p:nvPicPr>
        <p:blipFill>
          <a:blip r:embed="rId2"/>
          <a:stretch>
            <a:fillRect/>
          </a:stretch>
        </p:blipFill>
        <p:spPr>
          <a:xfrm>
            <a:off x="3473042" y="1794283"/>
            <a:ext cx="2712964" cy="1527011"/>
          </a:xfrm>
          <a:prstGeom prst="rect">
            <a:avLst/>
          </a:prstGeom>
        </p:spPr>
      </p:pic>
      <p:sp>
        <p:nvSpPr>
          <p:cNvPr id="2" name="CuadroTexto 1"/>
          <p:cNvSpPr txBox="1"/>
          <p:nvPr/>
        </p:nvSpPr>
        <p:spPr>
          <a:xfrm>
            <a:off x="1665216" y="889233"/>
            <a:ext cx="3032620" cy="738664"/>
          </a:xfrm>
          <a:prstGeom prst="rect">
            <a:avLst/>
          </a:prstGeom>
          <a:noFill/>
        </p:spPr>
        <p:txBody>
          <a:bodyPr wrap="square" rtlCol="0">
            <a:spAutoFit/>
          </a:bodyPr>
          <a:lstStyle/>
          <a:p>
            <a:r>
              <a:rPr lang="es-CO" dirty="0" smtClean="0"/>
              <a:t>Continuidad de suministro : </a:t>
            </a:r>
          </a:p>
          <a:p>
            <a:pPr marL="285750" indent="-285750">
              <a:buFont typeface="Arial" panose="020B0604020202020204" pitchFamily="34" charset="0"/>
              <a:buChar char="•"/>
            </a:pPr>
            <a:r>
              <a:rPr lang="es-CO" dirty="0" smtClean="0"/>
              <a:t>Tiempo de reaprovisionamiento</a:t>
            </a:r>
          </a:p>
          <a:p>
            <a:pPr marL="285750" indent="-285750">
              <a:buFont typeface="Arial" panose="020B0604020202020204" pitchFamily="34" charset="0"/>
              <a:buChar char="•"/>
            </a:pPr>
            <a:r>
              <a:rPr lang="es-CO" dirty="0" smtClean="0"/>
              <a:t>Disposición del material </a:t>
            </a:r>
          </a:p>
        </p:txBody>
      </p:sp>
      <p:sp>
        <p:nvSpPr>
          <p:cNvPr id="3" name="CuadroTexto 2"/>
          <p:cNvSpPr txBox="1"/>
          <p:nvPr/>
        </p:nvSpPr>
        <p:spPr>
          <a:xfrm>
            <a:off x="5687736" y="889233"/>
            <a:ext cx="2390862" cy="738664"/>
          </a:xfrm>
          <a:prstGeom prst="rect">
            <a:avLst/>
          </a:prstGeom>
          <a:noFill/>
        </p:spPr>
        <p:txBody>
          <a:bodyPr wrap="square" rtlCol="0">
            <a:spAutoFit/>
          </a:bodyPr>
          <a:lstStyle/>
          <a:p>
            <a:r>
              <a:rPr lang="es-CO" dirty="0"/>
              <a:t>Rotación de stock: </a:t>
            </a:r>
          </a:p>
          <a:p>
            <a:pPr marL="285750" indent="-285750">
              <a:buFont typeface="Arial" panose="020B0604020202020204" pitchFamily="34" charset="0"/>
              <a:buChar char="•"/>
            </a:pPr>
            <a:r>
              <a:rPr lang="es-CO" dirty="0"/>
              <a:t>Obsolencia</a:t>
            </a:r>
          </a:p>
          <a:p>
            <a:pPr marL="285750" indent="-285750">
              <a:buFont typeface="Arial" panose="020B0604020202020204" pitchFamily="34" charset="0"/>
              <a:buChar char="•"/>
            </a:pPr>
            <a:r>
              <a:rPr lang="es-CO" dirty="0"/>
              <a:t>Stock mínimo y </a:t>
            </a:r>
            <a:r>
              <a:rPr lang="es-CO" dirty="0" smtClean="0"/>
              <a:t>máximo</a:t>
            </a:r>
            <a:endParaRPr lang="es-CO" dirty="0"/>
          </a:p>
        </p:txBody>
      </p:sp>
      <p:sp>
        <p:nvSpPr>
          <p:cNvPr id="4" name="CuadroTexto 3"/>
          <p:cNvSpPr txBox="1"/>
          <p:nvPr/>
        </p:nvSpPr>
        <p:spPr>
          <a:xfrm>
            <a:off x="3473042" y="3342093"/>
            <a:ext cx="3313652" cy="954107"/>
          </a:xfrm>
          <a:prstGeom prst="rect">
            <a:avLst/>
          </a:prstGeom>
          <a:noFill/>
        </p:spPr>
        <p:txBody>
          <a:bodyPr wrap="square" rtlCol="0">
            <a:spAutoFit/>
          </a:bodyPr>
          <a:lstStyle/>
          <a:p>
            <a:r>
              <a:rPr lang="es-CO" dirty="0"/>
              <a:t>Calidad y precio:</a:t>
            </a:r>
          </a:p>
          <a:p>
            <a:pPr marL="285750" indent="-285750">
              <a:buFont typeface="Arial" panose="020B0604020202020204" pitchFamily="34" charset="0"/>
              <a:buChar char="•"/>
            </a:pPr>
            <a:r>
              <a:rPr lang="es-CO" dirty="0"/>
              <a:t>Selección de proveedor adecuado</a:t>
            </a:r>
          </a:p>
          <a:p>
            <a:pPr marL="285750" indent="-285750">
              <a:buFont typeface="Arial" panose="020B0604020202020204" pitchFamily="34" charset="0"/>
              <a:buChar char="•"/>
            </a:pPr>
            <a:r>
              <a:rPr lang="es-CO" dirty="0"/>
              <a:t>Sondeo periódico del mercado</a:t>
            </a:r>
          </a:p>
          <a:p>
            <a:pPr marL="285750" indent="-285750">
              <a:buFont typeface="Arial" panose="020B0604020202020204" pitchFamily="34" charset="0"/>
              <a:buChar char="•"/>
            </a:pPr>
            <a:r>
              <a:rPr lang="es-CO" dirty="0"/>
              <a:t>Estudio en relación </a:t>
            </a:r>
            <a:r>
              <a:rPr lang="es-CO" dirty="0" smtClean="0"/>
              <a:t>calidad/precio</a:t>
            </a:r>
            <a:endParaRPr lang="es-CO" dirty="0"/>
          </a:p>
        </p:txBody>
      </p:sp>
      <p:sp>
        <p:nvSpPr>
          <p:cNvPr id="5" name="CuadroTexto 4"/>
          <p:cNvSpPr txBox="1"/>
          <p:nvPr/>
        </p:nvSpPr>
        <p:spPr>
          <a:xfrm>
            <a:off x="6392409" y="2262897"/>
            <a:ext cx="1988191" cy="738664"/>
          </a:xfrm>
          <a:prstGeom prst="rect">
            <a:avLst/>
          </a:prstGeom>
          <a:noFill/>
        </p:spPr>
        <p:txBody>
          <a:bodyPr wrap="square" rtlCol="0">
            <a:spAutoFit/>
          </a:bodyPr>
          <a:lstStyle/>
          <a:p>
            <a:r>
              <a:rPr lang="es-CO" dirty="0" smtClean="0"/>
              <a:t>Costos </a:t>
            </a:r>
            <a:r>
              <a:rPr lang="es-CO" dirty="0"/>
              <a:t>de compras: </a:t>
            </a:r>
          </a:p>
          <a:p>
            <a:pPr marL="285750" indent="-285750">
              <a:buFont typeface="Arial" panose="020B0604020202020204" pitchFamily="34" charset="0"/>
              <a:buChar char="•"/>
            </a:pPr>
            <a:r>
              <a:rPr lang="es-CO" dirty="0"/>
              <a:t>Transporte </a:t>
            </a:r>
          </a:p>
          <a:p>
            <a:pPr marL="285750" indent="-285750">
              <a:buFont typeface="Arial" panose="020B0604020202020204" pitchFamily="34" charset="0"/>
              <a:buChar char="•"/>
            </a:pPr>
            <a:r>
              <a:rPr lang="es-CO" dirty="0" smtClean="0"/>
              <a:t>Almacenamiento</a:t>
            </a:r>
            <a:endParaRPr lang="es-CO" dirty="0"/>
          </a:p>
        </p:txBody>
      </p:sp>
      <p:sp>
        <p:nvSpPr>
          <p:cNvPr id="6" name="CuadroTexto 5"/>
          <p:cNvSpPr txBox="1"/>
          <p:nvPr/>
        </p:nvSpPr>
        <p:spPr>
          <a:xfrm>
            <a:off x="780175" y="2047453"/>
            <a:ext cx="3020037" cy="1169551"/>
          </a:xfrm>
          <a:prstGeom prst="rect">
            <a:avLst/>
          </a:prstGeom>
          <a:noFill/>
        </p:spPr>
        <p:txBody>
          <a:bodyPr wrap="square" rtlCol="0">
            <a:spAutoFit/>
          </a:bodyPr>
          <a:lstStyle/>
          <a:p>
            <a:r>
              <a:rPr lang="es-CO" dirty="0"/>
              <a:t>Políticas de pago:</a:t>
            </a:r>
          </a:p>
          <a:p>
            <a:pPr marL="285750" indent="-285750">
              <a:buFont typeface="Arial" panose="020B0604020202020204" pitchFamily="34" charset="0"/>
              <a:buChar char="•"/>
            </a:pPr>
            <a:r>
              <a:rPr lang="es-CO" dirty="0"/>
              <a:t>Anticipación al pago</a:t>
            </a:r>
          </a:p>
          <a:p>
            <a:pPr marL="285750" indent="-285750">
              <a:buFont typeface="Arial" panose="020B0604020202020204" pitchFamily="34" charset="0"/>
              <a:buChar char="•"/>
            </a:pPr>
            <a:r>
              <a:rPr lang="es-CO" dirty="0"/>
              <a:t>Periodicidad de pago</a:t>
            </a:r>
          </a:p>
          <a:p>
            <a:pPr marL="285750" indent="-285750">
              <a:buFont typeface="Arial" panose="020B0604020202020204" pitchFamily="34" charset="0"/>
              <a:buChar char="•"/>
            </a:pPr>
            <a:r>
              <a:rPr lang="es-CO" dirty="0"/>
              <a:t>Generar pedidos antes de su desaparición del </a:t>
            </a:r>
            <a:r>
              <a:rPr lang="es-CO" dirty="0" smtClean="0"/>
              <a:t>stock</a:t>
            </a:r>
            <a:endParaRPr lang="es-CO" dirty="0"/>
          </a:p>
        </p:txBody>
      </p:sp>
    </p:spTree>
    <p:extLst>
      <p:ext uri="{BB962C8B-B14F-4D97-AF65-F5344CB8AC3E}">
        <p14:creationId xmlns:p14="http://schemas.microsoft.com/office/powerpoint/2010/main" val="5626660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1770078" y="1188390"/>
            <a:ext cx="6365145" cy="2677656"/>
          </a:xfrm>
          <a:prstGeom prst="rect">
            <a:avLst/>
          </a:prstGeom>
          <a:noFill/>
        </p:spPr>
        <p:txBody>
          <a:bodyPr wrap="square" rtlCol="0">
            <a:spAutoFit/>
          </a:bodyPr>
          <a:lstStyle/>
          <a:p>
            <a:r>
              <a:rPr lang="es-CO" dirty="0" smtClean="0"/>
              <a:t>Cuentas con 5 factores de estudio específicos que ayudan a minimizar los riesgos y aumentan su eficacia:</a:t>
            </a:r>
          </a:p>
          <a:p>
            <a:endParaRPr lang="es-CO" dirty="0" smtClean="0"/>
          </a:p>
          <a:p>
            <a:pPr marL="342900" indent="-342900">
              <a:buFont typeface="+mj-lt"/>
              <a:buAutoNum type="arabicPeriod"/>
            </a:pPr>
            <a:r>
              <a:rPr lang="es-CO" dirty="0" smtClean="0"/>
              <a:t>La oferta: este sistema estudia todas las ofertas en el mercado, con el fin de hacer una buena elección al momento de comprar.</a:t>
            </a:r>
          </a:p>
          <a:p>
            <a:pPr marL="342900" indent="-342900">
              <a:buFont typeface="+mj-lt"/>
              <a:buAutoNum type="arabicPeriod"/>
            </a:pPr>
            <a:endParaRPr lang="es-CO" dirty="0" smtClean="0"/>
          </a:p>
          <a:p>
            <a:pPr marL="342900" indent="-342900">
              <a:buFont typeface="+mj-lt"/>
              <a:buAutoNum type="arabicPeriod"/>
            </a:pPr>
            <a:r>
              <a:rPr lang="es-CO" dirty="0" smtClean="0"/>
              <a:t>Proveedores: es importante considerar nuevos proveedores, que ofrezcan mayor calidad, mejores precios o mas ofertas, sin embargo el sistema de compras recuerda la opción de renegociar en los proveedores que tenemos actualmente, pidiendo mejorar sus ofertas, mayor cantidad al mismo precio, nuevas formas de pago, nuevos plazos de pago, o descuento por pronto pago.  </a:t>
            </a:r>
            <a:endParaRPr lang="es-CO" dirty="0"/>
          </a:p>
        </p:txBody>
      </p:sp>
    </p:spTree>
    <p:extLst>
      <p:ext uri="{BB962C8B-B14F-4D97-AF65-F5344CB8AC3E}">
        <p14:creationId xmlns:p14="http://schemas.microsoft.com/office/powerpoint/2010/main" val="42180147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5305" y="1497549"/>
            <a:ext cx="6716062" cy="2114845"/>
          </a:xfrm>
          <a:prstGeom prst="rect">
            <a:avLst/>
          </a:prstGeom>
        </p:spPr>
      </p:pic>
    </p:spTree>
    <p:extLst>
      <p:ext uri="{BB962C8B-B14F-4D97-AF65-F5344CB8AC3E}">
        <p14:creationId xmlns:p14="http://schemas.microsoft.com/office/powerpoint/2010/main" val="33498823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1877784" y="1012371"/>
            <a:ext cx="6049812" cy="2893100"/>
          </a:xfrm>
          <a:prstGeom prst="rect">
            <a:avLst/>
          </a:prstGeom>
          <a:noFill/>
        </p:spPr>
        <p:txBody>
          <a:bodyPr wrap="square" rtlCol="0">
            <a:spAutoFit/>
          </a:bodyPr>
          <a:lstStyle/>
          <a:p>
            <a:pPr marL="342900" indent="-342900">
              <a:buFont typeface="+mj-lt"/>
              <a:buAutoNum type="arabicPeriod" startAt="3"/>
            </a:pPr>
            <a:r>
              <a:rPr lang="es-CO" dirty="0" smtClean="0"/>
              <a:t>Las necesidades: conocer las necesidades de la empresa le ayuda al sistema para planificar mejor la compra, ofreciendo ofertas o condiciones beneficiosas según la compra.</a:t>
            </a:r>
          </a:p>
          <a:p>
            <a:pPr marL="342900" indent="-342900">
              <a:buFont typeface="+mj-lt"/>
              <a:buAutoNum type="arabicPeriod" startAt="3"/>
            </a:pPr>
            <a:endParaRPr lang="es-CO" dirty="0" smtClean="0"/>
          </a:p>
          <a:p>
            <a:pPr marL="342900" indent="-342900">
              <a:buFont typeface="+mj-lt"/>
              <a:buAutoNum type="arabicPeriod" startAt="3"/>
            </a:pPr>
            <a:r>
              <a:rPr lang="es-CO" dirty="0" smtClean="0"/>
              <a:t>Posibilidades: ampliar periódicamente la lista de proveedores ayudara al sistema a elegir el mas optimo, quitándole el poder a un único proveedor y la dependencia que tendría la empresa de este único proveedor, lo cual es muy beneficioso para la empresa.</a:t>
            </a:r>
          </a:p>
          <a:p>
            <a:pPr marL="342900" indent="-342900">
              <a:buFont typeface="+mj-lt"/>
              <a:buAutoNum type="arabicPeriod" startAt="3"/>
            </a:pPr>
            <a:endParaRPr lang="es-CO" dirty="0" smtClean="0"/>
          </a:p>
          <a:p>
            <a:pPr marL="342900" indent="-342900">
              <a:buFont typeface="+mj-lt"/>
              <a:buAutoNum type="arabicPeriod" startAt="3"/>
            </a:pPr>
            <a:r>
              <a:rPr lang="es-CO" dirty="0" smtClean="0"/>
              <a:t>Las exigencias: nuestro sistema de compras debe conocer la demanda del mercado, el ritmo de la competencia, y las nuevas tendencias del mercado, y así generarnos una ventaja en los procesos de aprovisionamiento. </a:t>
            </a:r>
            <a:endParaRPr lang="es-CO" dirty="0"/>
          </a:p>
        </p:txBody>
      </p:sp>
    </p:spTree>
    <p:extLst>
      <p:ext uri="{BB962C8B-B14F-4D97-AF65-F5344CB8AC3E}">
        <p14:creationId xmlns:p14="http://schemas.microsoft.com/office/powerpoint/2010/main" val="24173596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0F92DD33-098D-676F-7A9E-B156EAF33B38}"/>
              </a:ext>
            </a:extLst>
          </p:cNvPr>
          <p:cNvSpPr txBox="1"/>
          <p:nvPr/>
        </p:nvSpPr>
        <p:spPr>
          <a:xfrm>
            <a:off x="1710267" y="1249508"/>
            <a:ext cx="1783644" cy="307777"/>
          </a:xfrm>
          <a:prstGeom prst="rect">
            <a:avLst/>
          </a:prstGeom>
          <a:noFill/>
        </p:spPr>
        <p:txBody>
          <a:bodyPr wrap="square" rtlCol="0">
            <a:spAutoFit/>
          </a:bodyPr>
          <a:lstStyle/>
          <a:p>
            <a:pPr algn="ctr"/>
            <a:r>
              <a:rPr lang="es-CO" dirty="0"/>
              <a:t>VENTAJAS </a:t>
            </a:r>
          </a:p>
        </p:txBody>
      </p:sp>
      <p:sp>
        <p:nvSpPr>
          <p:cNvPr id="3" name="CuadroTexto 2">
            <a:extLst>
              <a:ext uri="{FF2B5EF4-FFF2-40B4-BE49-F238E27FC236}">
                <a16:creationId xmlns:a16="http://schemas.microsoft.com/office/drawing/2014/main" id="{98503B8D-5C15-EC0A-2774-EF446A3B7CBD}"/>
              </a:ext>
            </a:extLst>
          </p:cNvPr>
          <p:cNvSpPr txBox="1"/>
          <p:nvPr/>
        </p:nvSpPr>
        <p:spPr>
          <a:xfrm>
            <a:off x="936979" y="1557285"/>
            <a:ext cx="4079638" cy="2677656"/>
          </a:xfrm>
          <a:prstGeom prst="rect">
            <a:avLst/>
          </a:prstGeom>
          <a:noFill/>
        </p:spPr>
        <p:txBody>
          <a:bodyPr wrap="square" rtlCol="0">
            <a:spAutoFit/>
          </a:bodyPr>
          <a:lstStyle/>
          <a:p>
            <a:r>
              <a:rPr lang="es-CO" dirty="0"/>
              <a:t>Los sistemas de compras cuentan con algunas ventajas que benefician a las empresas</a:t>
            </a:r>
          </a:p>
          <a:p>
            <a:r>
              <a:rPr lang="es-CO" dirty="0"/>
              <a:t> </a:t>
            </a:r>
          </a:p>
          <a:p>
            <a:pPr marL="285750" indent="-285750">
              <a:buFont typeface="Arial" panose="020B0604020202020204" pitchFamily="34" charset="0"/>
              <a:buChar char="•"/>
            </a:pPr>
            <a:r>
              <a:rPr lang="es-CO" dirty="0"/>
              <a:t>Tener claridad sobre la necesidad de cada compra</a:t>
            </a:r>
          </a:p>
          <a:p>
            <a:pPr marL="285750" indent="-285750">
              <a:buFont typeface="Arial" panose="020B0604020202020204" pitchFamily="34" charset="0"/>
              <a:buChar char="•"/>
            </a:pPr>
            <a:r>
              <a:rPr lang="es-CO" dirty="0"/>
              <a:t>Reduce costos y tiempo en las tareas administrativas </a:t>
            </a:r>
          </a:p>
          <a:p>
            <a:pPr marL="285750" indent="-285750">
              <a:buFont typeface="Arial" panose="020B0604020202020204" pitchFamily="34" charset="0"/>
              <a:buChar char="•"/>
            </a:pPr>
            <a:r>
              <a:rPr lang="es-CO" dirty="0"/>
              <a:t>Menores costos de inventarios, stock y distribución </a:t>
            </a:r>
            <a:endParaRPr lang="es-CO" dirty="0" smtClean="0"/>
          </a:p>
          <a:p>
            <a:pPr marL="285750" indent="-285750">
              <a:buFont typeface="Arial" panose="020B0604020202020204" pitchFamily="34" charset="0"/>
              <a:buChar char="•"/>
            </a:pPr>
            <a:r>
              <a:rPr lang="es-CO" dirty="0" smtClean="0"/>
              <a:t>Estudio de nuevas ofertas</a:t>
            </a:r>
          </a:p>
          <a:p>
            <a:pPr marL="285750" indent="-285750">
              <a:buFont typeface="Arial" panose="020B0604020202020204" pitchFamily="34" charset="0"/>
              <a:buChar char="•"/>
            </a:pPr>
            <a:r>
              <a:rPr lang="es-CO" dirty="0" smtClean="0"/>
              <a:t>Oportunidades de mejora</a:t>
            </a:r>
          </a:p>
          <a:p>
            <a:pPr marL="285750" indent="-285750">
              <a:buFont typeface="Arial" panose="020B0604020202020204" pitchFamily="34" charset="0"/>
              <a:buChar char="•"/>
            </a:pPr>
            <a:r>
              <a:rPr lang="es-CO" dirty="0" smtClean="0"/>
              <a:t>Adecuada selección de proveedores </a:t>
            </a:r>
            <a:endParaRPr lang="es-CO" dirty="0"/>
          </a:p>
        </p:txBody>
      </p:sp>
      <p:sp>
        <p:nvSpPr>
          <p:cNvPr id="4" name="CuadroTexto 3">
            <a:extLst>
              <a:ext uri="{FF2B5EF4-FFF2-40B4-BE49-F238E27FC236}">
                <a16:creationId xmlns:a16="http://schemas.microsoft.com/office/drawing/2014/main" id="{867CF74D-3819-EE37-94C4-40BB6B0C192D}"/>
              </a:ext>
            </a:extLst>
          </p:cNvPr>
          <p:cNvSpPr txBox="1"/>
          <p:nvPr/>
        </p:nvSpPr>
        <p:spPr>
          <a:xfrm>
            <a:off x="5650091" y="1264371"/>
            <a:ext cx="1783644" cy="307777"/>
          </a:xfrm>
          <a:prstGeom prst="rect">
            <a:avLst/>
          </a:prstGeom>
          <a:noFill/>
        </p:spPr>
        <p:txBody>
          <a:bodyPr wrap="square" rtlCol="0">
            <a:spAutoFit/>
          </a:bodyPr>
          <a:lstStyle/>
          <a:p>
            <a:pPr algn="ctr"/>
            <a:r>
              <a:rPr lang="es-CO" dirty="0"/>
              <a:t>DESVENTAJAS </a:t>
            </a:r>
          </a:p>
        </p:txBody>
      </p:sp>
      <p:sp>
        <p:nvSpPr>
          <p:cNvPr id="5" name="CuadroTexto 4">
            <a:extLst>
              <a:ext uri="{FF2B5EF4-FFF2-40B4-BE49-F238E27FC236}">
                <a16:creationId xmlns:a16="http://schemas.microsoft.com/office/drawing/2014/main" id="{F3686B04-F841-C61C-85DD-B3F8B1CDD0B3}"/>
              </a:ext>
            </a:extLst>
          </p:cNvPr>
          <p:cNvSpPr txBox="1"/>
          <p:nvPr/>
        </p:nvSpPr>
        <p:spPr>
          <a:xfrm>
            <a:off x="5650091" y="1676141"/>
            <a:ext cx="2878666" cy="1600438"/>
          </a:xfrm>
          <a:prstGeom prst="rect">
            <a:avLst/>
          </a:prstGeom>
          <a:noFill/>
        </p:spPr>
        <p:txBody>
          <a:bodyPr wrap="square" rtlCol="0">
            <a:spAutoFit/>
          </a:bodyPr>
          <a:lstStyle/>
          <a:p>
            <a:r>
              <a:rPr lang="es-CO" dirty="0"/>
              <a:t>De igual forma los sistemas de compras tienen desventajas</a:t>
            </a:r>
          </a:p>
          <a:p>
            <a:endParaRPr lang="es-CO" dirty="0"/>
          </a:p>
          <a:p>
            <a:pPr marL="285750" indent="-285750">
              <a:buFont typeface="Arial" panose="020B0604020202020204" pitchFamily="34" charset="0"/>
              <a:buChar char="•"/>
            </a:pPr>
            <a:r>
              <a:rPr lang="es-CO" dirty="0"/>
              <a:t>Conectividad </a:t>
            </a:r>
          </a:p>
          <a:p>
            <a:pPr marL="285750" indent="-285750">
              <a:buFont typeface="Arial" panose="020B0604020202020204" pitchFamily="34" charset="0"/>
              <a:buChar char="•"/>
            </a:pPr>
            <a:r>
              <a:rPr lang="es-CO" dirty="0"/>
              <a:t>Seguridad de pagos</a:t>
            </a:r>
          </a:p>
          <a:p>
            <a:pPr marL="285750" indent="-285750">
              <a:buFont typeface="Arial" panose="020B0604020202020204" pitchFamily="34" charset="0"/>
              <a:buChar char="•"/>
            </a:pPr>
            <a:r>
              <a:rPr lang="es-CO" dirty="0"/>
              <a:t>Alta competencia</a:t>
            </a:r>
          </a:p>
          <a:p>
            <a:pPr marL="285750" indent="-285750">
              <a:buFont typeface="Arial" panose="020B0604020202020204" pitchFamily="34" charset="0"/>
              <a:buChar char="•"/>
            </a:pPr>
            <a:r>
              <a:rPr lang="es-CO" dirty="0"/>
              <a:t>Dificultades de entrega </a:t>
            </a:r>
          </a:p>
        </p:txBody>
      </p:sp>
      <p:pic>
        <p:nvPicPr>
          <p:cNvPr id="6" name="Imagen 5"/>
          <p:cNvPicPr>
            <a:picLocks noChangeAspect="1"/>
          </p:cNvPicPr>
          <p:nvPr/>
        </p:nvPicPr>
        <p:blipFill>
          <a:blip r:embed="rId2"/>
          <a:stretch>
            <a:fillRect/>
          </a:stretch>
        </p:blipFill>
        <p:spPr>
          <a:xfrm>
            <a:off x="5552070" y="3216130"/>
            <a:ext cx="2123857" cy="1314306"/>
          </a:xfrm>
          <a:prstGeom prst="rect">
            <a:avLst/>
          </a:prstGeom>
        </p:spPr>
      </p:pic>
    </p:spTree>
    <p:extLst>
      <p:ext uri="{BB962C8B-B14F-4D97-AF65-F5344CB8AC3E}">
        <p14:creationId xmlns:p14="http://schemas.microsoft.com/office/powerpoint/2010/main" val="3969743296"/>
      </p:ext>
    </p:extLst>
  </p:cSld>
  <p:clrMapOvr>
    <a:masterClrMapping/>
  </p:clrMapOvr>
</p:sld>
</file>

<file path=ppt/theme/theme1.xml><?xml version="1.0" encoding="utf-8"?>
<a:theme xmlns:a="http://schemas.openxmlformats.org/drawingml/2006/main"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119</TotalTime>
  <Words>539</Words>
  <Application>Microsoft Office PowerPoint</Application>
  <PresentationFormat>Presentación en pantalla (16:9)</PresentationFormat>
  <Paragraphs>71</Paragraphs>
  <Slides>11</Slides>
  <Notes>2</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11</vt:i4>
      </vt:variant>
    </vt:vector>
  </HeadingPairs>
  <TitlesOfParts>
    <vt:vector size="14" baseType="lpstr">
      <vt:lpstr>Arial</vt:lpstr>
      <vt:lpstr>Calibri</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Leonardo Cantor</dc:creator>
  <cp:lastModifiedBy>WILMAR</cp:lastModifiedBy>
  <cp:revision>17</cp:revision>
  <dcterms:created xsi:type="dcterms:W3CDTF">2019-11-27T03:16:21Z</dcterms:created>
  <dcterms:modified xsi:type="dcterms:W3CDTF">2023-07-30T17:53:25Z</dcterms:modified>
</cp:coreProperties>
</file>