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63" r:id="rId3"/>
    <p:sldId id="266" r:id="rId4"/>
    <p:sldId id="264" r:id="rId5"/>
    <p:sldId id="265" r:id="rId6"/>
    <p:sldId id="262"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iZiBQqKcvBvu8lWjLRvtTUPxhrC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 Target="slides/slide4.xml"/><Relationship Id="rId23" Type="http://schemas.openxmlformats.org/officeDocument/2006/relationships/theme" Target="theme/theme1.xml"/><Relationship Id="rId4" Type="http://schemas.openxmlformats.org/officeDocument/2006/relationships/slide" Target="slides/slide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1"/>
        <p:cNvGrpSpPr/>
        <p:nvPr/>
      </p:nvGrpSpPr>
      <p:grpSpPr>
        <a:xfrm>
          <a:off x="0" y="0"/>
          <a:ext cx="0" cy="0"/>
          <a:chOff x="0" y="0"/>
          <a:chExt cx="0" cy="0"/>
        </a:xfrm>
      </p:grpSpPr>
      <p:pic>
        <p:nvPicPr>
          <p:cNvPr id="12" name="Google Shape;12;p17" descr="portada-gobierno.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3"/>
        <p:cNvGrpSpPr/>
        <p:nvPr/>
      </p:nvGrpSpPr>
      <p:grpSpPr>
        <a:xfrm>
          <a:off x="0" y="0"/>
          <a:ext cx="0" cy="0"/>
          <a:chOff x="0" y="0"/>
          <a:chExt cx="0" cy="0"/>
        </a:xfrm>
      </p:grpSpPr>
      <p:pic>
        <p:nvPicPr>
          <p:cNvPr id="14" name="Google Shape;14;p18" descr="portad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19"/>
        <p:cNvGrpSpPr/>
        <p:nvPr/>
      </p:nvGrpSpPr>
      <p:grpSpPr>
        <a:xfrm>
          <a:off x="0" y="0"/>
          <a:ext cx="0" cy="0"/>
          <a:chOff x="0" y="0"/>
          <a:chExt cx="0" cy="0"/>
        </a:xfrm>
      </p:grpSpPr>
      <p:pic>
        <p:nvPicPr>
          <p:cNvPr id="20" name="Google Shape;20;p21" descr="interna-con-f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ólo el título">
  <p:cSld name="Sólo el título">
    <p:spTree>
      <p:nvGrpSpPr>
        <p:cNvPr id="1" name="Shape 21"/>
        <p:cNvGrpSpPr/>
        <p:nvPr/>
      </p:nvGrpSpPr>
      <p:grpSpPr>
        <a:xfrm>
          <a:off x="0" y="0"/>
          <a:ext cx="0" cy="0"/>
          <a:chOff x="0" y="0"/>
          <a:chExt cx="0" cy="0"/>
        </a:xfrm>
      </p:grpSpPr>
      <p:pic>
        <p:nvPicPr>
          <p:cNvPr id="22" name="Google Shape;22;p22" descr="interna-na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3"/>
        <p:cNvGrpSpPr/>
        <p:nvPr/>
      </p:nvGrpSpPr>
      <p:grpSpPr>
        <a:xfrm>
          <a:off x="0" y="0"/>
          <a:ext cx="0" cy="0"/>
          <a:chOff x="0" y="0"/>
          <a:chExt cx="0" cy="0"/>
        </a:xfrm>
      </p:grpSpPr>
      <p:pic>
        <p:nvPicPr>
          <p:cNvPr id="24" name="Google Shape;24;p23" descr="cierre.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25"/>
        <p:cNvGrpSpPr/>
        <p:nvPr/>
      </p:nvGrpSpPr>
      <p:grpSpPr>
        <a:xfrm>
          <a:off x="0" y="0"/>
          <a:ext cx="0" cy="0"/>
          <a:chOff x="0" y="0"/>
          <a:chExt cx="0" cy="0"/>
        </a:xfrm>
      </p:grpSpPr>
      <p:sp>
        <p:nvSpPr>
          <p:cNvPr id="26" name="Google Shape;26;p24"/>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4"/>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28" name="Google Shape;28;p24"/>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9" name="Google Shape;29;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2"/>
        <p:cNvGrpSpPr/>
        <p:nvPr/>
      </p:nvGrpSpPr>
      <p:grpSpPr>
        <a:xfrm>
          <a:off x="0" y="0"/>
          <a:ext cx="0" cy="0"/>
          <a:chOff x="0" y="0"/>
          <a:chExt cx="0" cy="0"/>
        </a:xfrm>
      </p:grpSpPr>
      <p:sp>
        <p:nvSpPr>
          <p:cNvPr id="33" name="Google Shape;33;p25"/>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5"/>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5" name="Google Shape;35;p25"/>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6" name="Google Shape;36;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39"/>
        <p:cNvGrpSpPr/>
        <p:nvPr/>
      </p:nvGrpSpPr>
      <p:grpSpPr>
        <a:xfrm>
          <a:off x="0" y="0"/>
          <a:ext cx="0" cy="0"/>
          <a:chOff x="0" y="0"/>
          <a:chExt cx="0" cy="0"/>
        </a:xfrm>
      </p:grpSpPr>
      <p:sp>
        <p:nvSpPr>
          <p:cNvPr id="40" name="Google Shape;40;p2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6"/>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 name="Google Shape;42;p2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45"/>
        <p:cNvGrpSpPr/>
        <p:nvPr/>
      </p:nvGrpSpPr>
      <p:grpSpPr>
        <a:xfrm>
          <a:off x="0" y="0"/>
          <a:ext cx="0" cy="0"/>
          <a:chOff x="0" y="0"/>
          <a:chExt cx="0" cy="0"/>
        </a:xfrm>
      </p:grpSpPr>
      <p:sp>
        <p:nvSpPr>
          <p:cNvPr id="46" name="Google Shape;46;p27"/>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7"/>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2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2"/>
          <p:cNvSpPr txBox="1"/>
          <p:nvPr/>
        </p:nvSpPr>
        <p:spPr>
          <a:xfrm>
            <a:off x="6387018" y="901908"/>
            <a:ext cx="2757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1" i="0" u="none" strike="noStrike" cap="none">
              <a:solidFill>
                <a:srgbClr val="3F3F3F"/>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40847654-069D-6AF8-3F6A-4CF32DC731FE}"/>
              </a:ext>
            </a:extLst>
          </p:cNvPr>
          <p:cNvSpPr txBox="1"/>
          <p:nvPr/>
        </p:nvSpPr>
        <p:spPr>
          <a:xfrm rot="10800000" flipV="1">
            <a:off x="2489159" y="2287056"/>
            <a:ext cx="4333461" cy="307777"/>
          </a:xfrm>
          <a:prstGeom prst="rect">
            <a:avLst/>
          </a:prstGeom>
          <a:noFill/>
        </p:spPr>
        <p:txBody>
          <a:bodyPr wrap="square" rtlCol="0">
            <a:spAutoFit/>
          </a:bodyPr>
          <a:lstStyle/>
          <a:p>
            <a:pPr algn="ctr"/>
            <a:r>
              <a:rPr lang="es-CO" dirty="0"/>
              <a:t>KAROLL DANIELA OVIEDO CHAVARRIA </a:t>
            </a:r>
          </a:p>
        </p:txBody>
      </p:sp>
      <p:sp>
        <p:nvSpPr>
          <p:cNvPr id="3" name="CuadroTexto 2">
            <a:extLst>
              <a:ext uri="{FF2B5EF4-FFF2-40B4-BE49-F238E27FC236}">
                <a16:creationId xmlns:a16="http://schemas.microsoft.com/office/drawing/2014/main" id="{18B5B6F7-D348-4351-85B0-925EDAFFDD32}"/>
              </a:ext>
            </a:extLst>
          </p:cNvPr>
          <p:cNvSpPr txBox="1"/>
          <p:nvPr/>
        </p:nvSpPr>
        <p:spPr>
          <a:xfrm>
            <a:off x="2405268" y="3456782"/>
            <a:ext cx="4333461" cy="523220"/>
          </a:xfrm>
          <a:prstGeom prst="rect">
            <a:avLst/>
          </a:prstGeom>
          <a:noFill/>
        </p:spPr>
        <p:txBody>
          <a:bodyPr wrap="square" rtlCol="0">
            <a:spAutoFit/>
          </a:bodyPr>
          <a:lstStyle/>
          <a:p>
            <a:pPr algn="ctr"/>
            <a:r>
              <a:rPr lang="es-CO" dirty="0"/>
              <a:t>Coordinación de operaciones logísticas</a:t>
            </a:r>
          </a:p>
          <a:p>
            <a:pPr algn="ctr"/>
            <a:r>
              <a:rPr lang="es-CO" dirty="0"/>
              <a:t>Ficha: 2687540</a:t>
            </a:r>
          </a:p>
        </p:txBody>
      </p:sp>
      <p:sp>
        <p:nvSpPr>
          <p:cNvPr id="4" name="CuadroTexto 3">
            <a:extLst>
              <a:ext uri="{FF2B5EF4-FFF2-40B4-BE49-F238E27FC236}">
                <a16:creationId xmlns:a16="http://schemas.microsoft.com/office/drawing/2014/main" id="{4F6D46A4-3404-4BDB-9E39-DDED29DFC812}"/>
              </a:ext>
            </a:extLst>
          </p:cNvPr>
          <p:cNvSpPr txBox="1"/>
          <p:nvPr/>
        </p:nvSpPr>
        <p:spPr>
          <a:xfrm>
            <a:off x="3001384" y="901908"/>
            <a:ext cx="2969110" cy="307777"/>
          </a:xfrm>
          <a:prstGeom prst="rect">
            <a:avLst/>
          </a:prstGeom>
          <a:noFill/>
        </p:spPr>
        <p:txBody>
          <a:bodyPr wrap="square" rtlCol="0">
            <a:spAutoFit/>
          </a:bodyPr>
          <a:lstStyle/>
          <a:p>
            <a:pPr algn="ctr"/>
            <a:r>
              <a:rPr lang="es-MX" dirty="0"/>
              <a:t>PRODUCTO DE ESTUDIO</a:t>
            </a:r>
            <a:endParaRPr lang="es-CO"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3E91490-D39E-4A1C-9CF0-682646E5D327}"/>
              </a:ext>
            </a:extLst>
          </p:cNvPr>
          <p:cNvSpPr txBox="1"/>
          <p:nvPr/>
        </p:nvSpPr>
        <p:spPr>
          <a:xfrm>
            <a:off x="3463962" y="762930"/>
            <a:ext cx="2667896" cy="307777"/>
          </a:xfrm>
          <a:prstGeom prst="rect">
            <a:avLst/>
          </a:prstGeom>
          <a:noFill/>
        </p:spPr>
        <p:txBody>
          <a:bodyPr wrap="square" rtlCol="0">
            <a:spAutoFit/>
          </a:bodyPr>
          <a:lstStyle/>
          <a:p>
            <a:pPr algn="ctr"/>
            <a:r>
              <a:rPr lang="es-MX" dirty="0">
                <a:solidFill>
                  <a:schemeClr val="tx1">
                    <a:lumMod val="75000"/>
                    <a:lumOff val="25000"/>
                  </a:schemeClr>
                </a:solidFill>
              </a:rPr>
              <a:t>PELUCHES</a:t>
            </a:r>
            <a:r>
              <a:rPr lang="es-MX" dirty="0"/>
              <a:t> </a:t>
            </a:r>
            <a:endParaRPr lang="es-CO" dirty="0"/>
          </a:p>
        </p:txBody>
      </p:sp>
      <p:sp>
        <p:nvSpPr>
          <p:cNvPr id="3" name="CuadroTexto 2">
            <a:extLst>
              <a:ext uri="{FF2B5EF4-FFF2-40B4-BE49-F238E27FC236}">
                <a16:creationId xmlns:a16="http://schemas.microsoft.com/office/drawing/2014/main" id="{E772427F-77C2-48D2-93D4-4583A536B753}"/>
              </a:ext>
            </a:extLst>
          </p:cNvPr>
          <p:cNvSpPr txBox="1"/>
          <p:nvPr/>
        </p:nvSpPr>
        <p:spPr>
          <a:xfrm>
            <a:off x="1305711" y="1749870"/>
            <a:ext cx="4230445" cy="1815882"/>
          </a:xfrm>
          <a:prstGeom prst="rect">
            <a:avLst/>
          </a:prstGeom>
          <a:noFill/>
        </p:spPr>
        <p:txBody>
          <a:bodyPr wrap="square" rtlCol="0">
            <a:spAutoFit/>
          </a:bodyPr>
          <a:lstStyle/>
          <a:p>
            <a:r>
              <a:rPr lang="es-MX" dirty="0">
                <a:solidFill>
                  <a:schemeClr val="tx1">
                    <a:lumMod val="75000"/>
                    <a:lumOff val="25000"/>
                  </a:schemeClr>
                </a:solidFill>
              </a:rPr>
              <a:t>Colombia cuenta con gran variedad de peluches, es un país exportador dentro de este mercado, Colombia no ha logrado establecer una exclusividad en el mercado, ya que la exportación de este producto es mayor durante las fechas importantes del calendario, como san Valentín, exporta principalmente a países como: Ecuador, Bolivia, Chile, Perú y España. </a:t>
            </a:r>
          </a:p>
        </p:txBody>
      </p:sp>
      <p:sp>
        <p:nvSpPr>
          <p:cNvPr id="4" name="Diagrama de flujo: proceso alternativo 3">
            <a:extLst>
              <a:ext uri="{FF2B5EF4-FFF2-40B4-BE49-F238E27FC236}">
                <a16:creationId xmlns:a16="http://schemas.microsoft.com/office/drawing/2014/main" id="{9B9A08DA-9F1A-44AD-9AFB-06EA67BE59DB}"/>
              </a:ext>
            </a:extLst>
          </p:cNvPr>
          <p:cNvSpPr/>
          <p:nvPr/>
        </p:nvSpPr>
        <p:spPr>
          <a:xfrm>
            <a:off x="5723067" y="1519198"/>
            <a:ext cx="2667896" cy="2553595"/>
          </a:xfrm>
          <a:prstGeom prst="flowChartAlternateProcess">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300630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C5CF41D-CA66-4636-BE73-91BD0D6E30A5}"/>
              </a:ext>
            </a:extLst>
          </p:cNvPr>
          <p:cNvSpPr/>
          <p:nvPr/>
        </p:nvSpPr>
        <p:spPr>
          <a:xfrm>
            <a:off x="2049332" y="900306"/>
            <a:ext cx="4572000" cy="1384995"/>
          </a:xfrm>
          <a:prstGeom prst="rect">
            <a:avLst/>
          </a:prstGeom>
        </p:spPr>
        <p:txBody>
          <a:bodyPr>
            <a:spAutoFit/>
          </a:bodyPr>
          <a:lstStyle/>
          <a:p>
            <a:r>
              <a:rPr lang="es-MX" dirty="0">
                <a:solidFill>
                  <a:schemeClr val="tx1">
                    <a:lumMod val="75000"/>
                    <a:lumOff val="25000"/>
                  </a:schemeClr>
                </a:solidFill>
              </a:rPr>
              <a:t>Los principales compradores de peluches, son grandes y pequeñas empresas, que buscan comercializar un producto propio y utilizan los peluches importados como un incentivo u obsequio para el cliente, otras de estas empresas se encargan únicamente de comercializar los peluches importados.</a:t>
            </a:r>
          </a:p>
        </p:txBody>
      </p:sp>
      <p:pic>
        <p:nvPicPr>
          <p:cNvPr id="3" name="Imagen 2">
            <a:extLst>
              <a:ext uri="{FF2B5EF4-FFF2-40B4-BE49-F238E27FC236}">
                <a16:creationId xmlns:a16="http://schemas.microsoft.com/office/drawing/2014/main" id="{962638B5-FA40-4256-8240-F5D738D9D6A6}"/>
              </a:ext>
            </a:extLst>
          </p:cNvPr>
          <p:cNvPicPr>
            <a:picLocks noChangeAspect="1"/>
          </p:cNvPicPr>
          <p:nvPr/>
        </p:nvPicPr>
        <p:blipFill rotWithShape="1">
          <a:blip r:embed="rId2"/>
          <a:srcRect l="12146" r="10365"/>
          <a:stretch/>
        </p:blipFill>
        <p:spPr>
          <a:xfrm>
            <a:off x="6492241" y="2285301"/>
            <a:ext cx="1554480" cy="1834878"/>
          </a:xfrm>
          <a:prstGeom prst="rect">
            <a:avLst/>
          </a:prstGeom>
        </p:spPr>
      </p:pic>
      <p:pic>
        <p:nvPicPr>
          <p:cNvPr id="4" name="Imagen 3">
            <a:extLst>
              <a:ext uri="{FF2B5EF4-FFF2-40B4-BE49-F238E27FC236}">
                <a16:creationId xmlns:a16="http://schemas.microsoft.com/office/drawing/2014/main" id="{679D54D0-BABD-4FAE-A2A9-FC0556FB3985}"/>
              </a:ext>
            </a:extLst>
          </p:cNvPr>
          <p:cNvPicPr>
            <a:picLocks noChangeAspect="1"/>
          </p:cNvPicPr>
          <p:nvPr/>
        </p:nvPicPr>
        <p:blipFill>
          <a:blip r:embed="rId3"/>
          <a:stretch>
            <a:fillRect/>
          </a:stretch>
        </p:blipFill>
        <p:spPr>
          <a:xfrm>
            <a:off x="4263643" y="2286665"/>
            <a:ext cx="2050508" cy="2041395"/>
          </a:xfrm>
          <a:prstGeom prst="rect">
            <a:avLst/>
          </a:prstGeom>
        </p:spPr>
      </p:pic>
      <p:pic>
        <p:nvPicPr>
          <p:cNvPr id="5" name="Imagen 4">
            <a:extLst>
              <a:ext uri="{FF2B5EF4-FFF2-40B4-BE49-F238E27FC236}">
                <a16:creationId xmlns:a16="http://schemas.microsoft.com/office/drawing/2014/main" id="{22C86D1C-D5D5-4283-96CC-4BC4A01D6598}"/>
              </a:ext>
            </a:extLst>
          </p:cNvPr>
          <p:cNvPicPr>
            <a:picLocks noChangeAspect="1"/>
          </p:cNvPicPr>
          <p:nvPr/>
        </p:nvPicPr>
        <p:blipFill>
          <a:blip r:embed="rId4"/>
          <a:stretch>
            <a:fillRect/>
          </a:stretch>
        </p:blipFill>
        <p:spPr>
          <a:xfrm>
            <a:off x="968524" y="2371531"/>
            <a:ext cx="2914649" cy="1871662"/>
          </a:xfrm>
          <a:prstGeom prst="rect">
            <a:avLst/>
          </a:prstGeom>
        </p:spPr>
      </p:pic>
    </p:spTree>
    <p:extLst>
      <p:ext uri="{BB962C8B-B14F-4D97-AF65-F5344CB8AC3E}">
        <p14:creationId xmlns:p14="http://schemas.microsoft.com/office/powerpoint/2010/main" val="1310801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E3A4EF6-8742-479C-AF85-3129C2CF7827}"/>
              </a:ext>
            </a:extLst>
          </p:cNvPr>
          <p:cNvSpPr txBox="1"/>
          <p:nvPr/>
        </p:nvSpPr>
        <p:spPr>
          <a:xfrm>
            <a:off x="1667434" y="1021976"/>
            <a:ext cx="6443831" cy="954107"/>
          </a:xfrm>
          <a:prstGeom prst="rect">
            <a:avLst/>
          </a:prstGeom>
          <a:noFill/>
        </p:spPr>
        <p:txBody>
          <a:bodyPr wrap="square" rtlCol="0">
            <a:spAutoFit/>
          </a:bodyPr>
          <a:lstStyle/>
          <a:p>
            <a:r>
              <a:rPr lang="es-MX" dirty="0">
                <a:solidFill>
                  <a:schemeClr val="tx1">
                    <a:lumMod val="75000"/>
                    <a:lumOff val="25000"/>
                  </a:schemeClr>
                </a:solidFill>
              </a:rPr>
              <a:t>Colombia como productora de peluches actualmente cuenta con un nivel muy bajo dentro del mercado, de igual forma la competencia existente en el mercado de peluches es demasiado alta, esta se conforma de la siguiente manera </a:t>
            </a:r>
            <a:endParaRPr lang="es-CO" dirty="0">
              <a:solidFill>
                <a:schemeClr val="tx1">
                  <a:lumMod val="75000"/>
                  <a:lumOff val="25000"/>
                </a:schemeClr>
              </a:solidFill>
            </a:endParaRPr>
          </a:p>
        </p:txBody>
      </p:sp>
      <p:graphicFrame>
        <p:nvGraphicFramePr>
          <p:cNvPr id="3" name="Tabla 2">
            <a:extLst>
              <a:ext uri="{FF2B5EF4-FFF2-40B4-BE49-F238E27FC236}">
                <a16:creationId xmlns:a16="http://schemas.microsoft.com/office/drawing/2014/main" id="{6A847B9F-12D1-496C-83A3-53272EB2BC5D}"/>
              </a:ext>
            </a:extLst>
          </p:cNvPr>
          <p:cNvGraphicFramePr>
            <a:graphicFrameLocks noGrp="1"/>
          </p:cNvGraphicFramePr>
          <p:nvPr>
            <p:extLst>
              <p:ext uri="{D42A27DB-BD31-4B8C-83A1-F6EECF244321}">
                <p14:modId xmlns:p14="http://schemas.microsoft.com/office/powerpoint/2010/main" val="3631466615"/>
              </p:ext>
            </p:extLst>
          </p:nvPr>
        </p:nvGraphicFramePr>
        <p:xfrm>
          <a:off x="1769110" y="1976083"/>
          <a:ext cx="5707455" cy="2079055"/>
        </p:xfrm>
        <a:graphic>
          <a:graphicData uri="http://schemas.openxmlformats.org/drawingml/2006/table">
            <a:tbl>
              <a:tblPr firstRow="1" firstCol="1" bandRow="1">
                <a:tableStyleId>{3B4B98B0-60AC-42C2-AFA5-B58CD77FA1E5}</a:tableStyleId>
              </a:tblPr>
              <a:tblGrid>
                <a:gridCol w="1902485">
                  <a:extLst>
                    <a:ext uri="{9D8B030D-6E8A-4147-A177-3AD203B41FA5}">
                      <a16:colId xmlns:a16="http://schemas.microsoft.com/office/drawing/2014/main" val="3764490006"/>
                    </a:ext>
                  </a:extLst>
                </a:gridCol>
                <a:gridCol w="1902485">
                  <a:extLst>
                    <a:ext uri="{9D8B030D-6E8A-4147-A177-3AD203B41FA5}">
                      <a16:colId xmlns:a16="http://schemas.microsoft.com/office/drawing/2014/main" val="2170487977"/>
                    </a:ext>
                  </a:extLst>
                </a:gridCol>
                <a:gridCol w="1902485">
                  <a:extLst>
                    <a:ext uri="{9D8B030D-6E8A-4147-A177-3AD203B41FA5}">
                      <a16:colId xmlns:a16="http://schemas.microsoft.com/office/drawing/2014/main" val="4241621933"/>
                    </a:ext>
                  </a:extLst>
                </a:gridCol>
              </a:tblGrid>
              <a:tr h="418893">
                <a:tc>
                  <a:txBody>
                    <a:bodyPr/>
                    <a:lstStyle/>
                    <a:p>
                      <a:pPr algn="ctr">
                        <a:lnSpc>
                          <a:spcPct val="107000"/>
                        </a:lnSpc>
                        <a:spcAft>
                          <a:spcPts val="0"/>
                        </a:spcAft>
                      </a:pPr>
                      <a:r>
                        <a:rPr lang="es-CO" sz="1200" dirty="0">
                          <a:effectLst/>
                          <a:latin typeface="Calibri" panose="020F0502020204030204" pitchFamily="34" charset="0"/>
                          <a:ea typeface="Calibri" panose="020F0502020204030204" pitchFamily="34" charset="0"/>
                          <a:cs typeface="Calibri" panose="020F0502020204030204" pitchFamily="34" charset="0"/>
                        </a:rPr>
                        <a:t>PAISES</a:t>
                      </a: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ct val="107000"/>
                        </a:lnSpc>
                        <a:spcAft>
                          <a:spcPts val="0"/>
                        </a:spcAft>
                      </a:pPr>
                      <a:r>
                        <a:rPr lang="es-CO" sz="1200" dirty="0">
                          <a:effectLst/>
                          <a:latin typeface="Calibri" panose="020F0502020204030204" pitchFamily="34" charset="0"/>
                          <a:ea typeface="Calibri" panose="020F0502020204030204" pitchFamily="34" charset="0"/>
                          <a:cs typeface="Calibri" panose="020F0502020204030204" pitchFamily="34" charset="0"/>
                        </a:rPr>
                        <a:t>% DE VENTAS</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ct val="107000"/>
                        </a:lnSpc>
                        <a:spcAft>
                          <a:spcPts val="0"/>
                        </a:spcAft>
                      </a:pPr>
                      <a:r>
                        <a:rPr lang="es-MX" sz="1200" dirty="0">
                          <a:effectLst/>
                          <a:latin typeface="Calibri" panose="020F0502020204030204" pitchFamily="34" charset="0"/>
                          <a:ea typeface="Calibri" panose="020F0502020204030204" pitchFamily="34" charset="0"/>
                          <a:cs typeface="Calibri" panose="020F0502020204030204" pitchFamily="34" charset="0"/>
                        </a:rPr>
                        <a:t>CANTIDAD DE EXPORTACIÓN</a:t>
                      </a:r>
                      <a:endParaRPr lang="es-CO"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736934709"/>
                  </a:ext>
                </a:extLst>
              </a:tr>
              <a:tr h="237166">
                <a:tc>
                  <a:txBody>
                    <a:bodyPr/>
                    <a:lstStyle/>
                    <a:p>
                      <a:pPr algn="ctr">
                        <a:lnSpc>
                          <a:spcPct val="107000"/>
                        </a:lnSpc>
                        <a:spcAft>
                          <a:spcPts val="0"/>
                        </a:spcAft>
                      </a:pPr>
                      <a:r>
                        <a:rPr lang="es-CO" sz="1100" b="0" dirty="0">
                          <a:effectLst/>
                        </a:rPr>
                        <a:t>China</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ct val="107000"/>
                        </a:lnSpc>
                        <a:spcAft>
                          <a:spcPts val="0"/>
                        </a:spcAft>
                      </a:pPr>
                      <a:r>
                        <a:rPr lang="es-CO" sz="1100" dirty="0">
                          <a:effectLst/>
                        </a:rPr>
                        <a:t>86%</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ct val="107000"/>
                        </a:lnSpc>
                        <a:spcAft>
                          <a:spcPts val="0"/>
                        </a:spcAft>
                      </a:pPr>
                      <a:r>
                        <a:rPr lang="es-MX" sz="1100" dirty="0">
                          <a:effectLst/>
                          <a:latin typeface="Calibri" panose="020F0502020204030204" pitchFamily="34" charset="0"/>
                          <a:ea typeface="Calibri" panose="020F0502020204030204" pitchFamily="34" charset="0"/>
                          <a:cs typeface="Times New Roman" panose="02020603050405020304" pitchFamily="18" charset="0"/>
                        </a:rPr>
                        <a:t>33.500.000 dólares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668505795"/>
                  </a:ext>
                </a:extLst>
              </a:tr>
              <a:tr h="237166">
                <a:tc>
                  <a:txBody>
                    <a:bodyPr/>
                    <a:lstStyle/>
                    <a:p>
                      <a:pPr algn="ctr">
                        <a:lnSpc>
                          <a:spcPct val="107000"/>
                        </a:lnSpc>
                        <a:spcAft>
                          <a:spcPts val="0"/>
                        </a:spcAft>
                      </a:pPr>
                      <a:r>
                        <a:rPr lang="es-CO" sz="1100" b="0" dirty="0">
                          <a:effectLst/>
                        </a:rPr>
                        <a:t>Europa</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ct val="107000"/>
                        </a:lnSpc>
                        <a:spcAft>
                          <a:spcPts val="0"/>
                        </a:spcAft>
                      </a:pPr>
                      <a:r>
                        <a:rPr lang="es-CO" sz="1100">
                          <a:effectLst/>
                        </a:rPr>
                        <a:t>54%</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ct val="107000"/>
                        </a:lnSpc>
                        <a:spcAft>
                          <a:spcPts val="0"/>
                        </a:spcAft>
                      </a:pPr>
                      <a:r>
                        <a:rPr lang="es-MX" sz="1100" dirty="0">
                          <a:effectLst/>
                          <a:latin typeface="Calibri" panose="020F0502020204030204" pitchFamily="34" charset="0"/>
                          <a:ea typeface="Calibri" panose="020F0502020204030204" pitchFamily="34" charset="0"/>
                          <a:cs typeface="Times New Roman" panose="02020603050405020304" pitchFamily="18" charset="0"/>
                        </a:rPr>
                        <a:t>10.010.770 dólares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942888949"/>
                  </a:ext>
                </a:extLst>
              </a:tr>
              <a:tr h="237166">
                <a:tc>
                  <a:txBody>
                    <a:bodyPr/>
                    <a:lstStyle/>
                    <a:p>
                      <a:pPr algn="ctr">
                        <a:lnSpc>
                          <a:spcPct val="107000"/>
                        </a:lnSpc>
                        <a:spcAft>
                          <a:spcPts val="0"/>
                        </a:spcAft>
                      </a:pPr>
                      <a:r>
                        <a:rPr lang="es-CO" sz="1100" b="0" dirty="0">
                          <a:effectLst/>
                        </a:rPr>
                        <a:t>Reino unido</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ct val="107000"/>
                        </a:lnSpc>
                        <a:spcAft>
                          <a:spcPts val="0"/>
                        </a:spcAft>
                      </a:pPr>
                      <a:r>
                        <a:rPr lang="es-CO" sz="1100">
                          <a:effectLst/>
                        </a:rPr>
                        <a:t>43%</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ct val="107000"/>
                        </a:lnSpc>
                        <a:spcAft>
                          <a:spcPts val="0"/>
                        </a:spcAft>
                      </a:pPr>
                      <a:r>
                        <a:rPr lang="es-MX" sz="1100" dirty="0">
                          <a:effectLst/>
                          <a:latin typeface="Calibri" panose="020F0502020204030204" pitchFamily="34" charset="0"/>
                          <a:ea typeface="Calibri" panose="020F0502020204030204" pitchFamily="34" charset="0"/>
                          <a:cs typeface="Times New Roman" panose="02020603050405020304" pitchFamily="18" charset="0"/>
                        </a:rPr>
                        <a:t>5.412.500 dólares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87315577"/>
                  </a:ext>
                </a:extLst>
              </a:tr>
              <a:tr h="237166">
                <a:tc>
                  <a:txBody>
                    <a:bodyPr/>
                    <a:lstStyle/>
                    <a:p>
                      <a:pPr algn="ctr">
                        <a:lnSpc>
                          <a:spcPct val="107000"/>
                        </a:lnSpc>
                        <a:spcAft>
                          <a:spcPts val="0"/>
                        </a:spcAft>
                      </a:pPr>
                      <a:r>
                        <a:rPr lang="es-CO" sz="1100" b="0" dirty="0">
                          <a:effectLst/>
                        </a:rPr>
                        <a:t>Estados unidos</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ct val="107000"/>
                        </a:lnSpc>
                        <a:spcAft>
                          <a:spcPts val="0"/>
                        </a:spcAft>
                      </a:pPr>
                      <a:r>
                        <a:rPr lang="es-CO" sz="1100">
                          <a:effectLst/>
                        </a:rPr>
                        <a:t>30%</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ct val="107000"/>
                        </a:lnSpc>
                        <a:spcAft>
                          <a:spcPts val="0"/>
                        </a:spcAft>
                      </a:pPr>
                      <a:r>
                        <a:rPr lang="es-MX" sz="1100" dirty="0">
                          <a:effectLst/>
                          <a:latin typeface="Calibri" panose="020F0502020204030204" pitchFamily="34" charset="0"/>
                          <a:ea typeface="Calibri" panose="020F0502020204030204" pitchFamily="34" charset="0"/>
                          <a:cs typeface="Times New Roman" panose="02020603050405020304" pitchFamily="18" charset="0"/>
                        </a:rPr>
                        <a:t>4.072.000 dólares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773854378"/>
                  </a:ext>
                </a:extLst>
              </a:tr>
              <a:tr h="237166">
                <a:tc>
                  <a:txBody>
                    <a:bodyPr/>
                    <a:lstStyle/>
                    <a:p>
                      <a:pPr algn="ctr">
                        <a:lnSpc>
                          <a:spcPct val="107000"/>
                        </a:lnSpc>
                        <a:spcAft>
                          <a:spcPts val="0"/>
                        </a:spcAft>
                      </a:pPr>
                      <a:r>
                        <a:rPr lang="es-CO" sz="1100" b="0" dirty="0">
                          <a:effectLst/>
                        </a:rPr>
                        <a:t>México</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ct val="107000"/>
                        </a:lnSpc>
                        <a:spcAft>
                          <a:spcPts val="0"/>
                        </a:spcAft>
                      </a:pPr>
                      <a:r>
                        <a:rPr lang="es-CO" sz="1100">
                          <a:effectLst/>
                        </a:rPr>
                        <a:t>23%</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ct val="107000"/>
                        </a:lnSpc>
                        <a:spcAft>
                          <a:spcPts val="0"/>
                        </a:spcAft>
                      </a:pPr>
                      <a:r>
                        <a:rPr lang="es-MX" sz="1100" dirty="0">
                          <a:effectLst/>
                          <a:latin typeface="Calibri" panose="020F0502020204030204" pitchFamily="34" charset="0"/>
                          <a:ea typeface="Calibri" panose="020F0502020204030204" pitchFamily="34" charset="0"/>
                          <a:cs typeface="Times New Roman" panose="02020603050405020304" pitchFamily="18" charset="0"/>
                        </a:rPr>
                        <a:t>2.810.000 dólares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245849660"/>
                  </a:ext>
                </a:extLst>
              </a:tr>
              <a:tr h="237166">
                <a:tc>
                  <a:txBody>
                    <a:bodyPr/>
                    <a:lstStyle/>
                    <a:p>
                      <a:pPr algn="ctr">
                        <a:lnSpc>
                          <a:spcPct val="107000"/>
                        </a:lnSpc>
                        <a:spcAft>
                          <a:spcPts val="0"/>
                        </a:spcAft>
                      </a:pPr>
                      <a:r>
                        <a:rPr lang="es-CO" sz="1100" b="0" dirty="0">
                          <a:effectLst/>
                        </a:rPr>
                        <a:t>Colombia</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ct val="107000"/>
                        </a:lnSpc>
                        <a:spcAft>
                          <a:spcPts val="0"/>
                        </a:spcAft>
                      </a:pPr>
                      <a:r>
                        <a:rPr lang="es-CO" sz="1100">
                          <a:effectLst/>
                        </a:rPr>
                        <a:t>10%</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ct val="107000"/>
                        </a:lnSpc>
                        <a:spcAft>
                          <a:spcPts val="0"/>
                        </a:spcAft>
                      </a:pPr>
                      <a:r>
                        <a:rPr lang="es-MX" sz="1100" dirty="0">
                          <a:effectLst/>
                          <a:latin typeface="Calibri" panose="020F0502020204030204" pitchFamily="34" charset="0"/>
                          <a:ea typeface="Calibri" panose="020F0502020204030204" pitchFamily="34" charset="0"/>
                          <a:cs typeface="Times New Roman" panose="02020603050405020304" pitchFamily="18" charset="0"/>
                        </a:rPr>
                        <a:t>1.600.000 dólares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681512664"/>
                  </a:ext>
                </a:extLst>
              </a:tr>
              <a:tr h="237166">
                <a:tc>
                  <a:txBody>
                    <a:bodyPr/>
                    <a:lstStyle/>
                    <a:p>
                      <a:pPr algn="ctr">
                        <a:lnSpc>
                          <a:spcPct val="107000"/>
                        </a:lnSpc>
                        <a:spcAft>
                          <a:spcPts val="0"/>
                        </a:spcAft>
                      </a:pPr>
                      <a:r>
                        <a:rPr lang="es-CO" sz="1100" b="0" dirty="0">
                          <a:effectLst/>
                        </a:rPr>
                        <a:t>Bélgica</a:t>
                      </a:r>
                      <a:endParaRPr lang="es-CO"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s-CO" sz="1100" dirty="0">
                          <a:effectLst/>
                        </a:rPr>
                        <a:t>7%</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s-MX" sz="1100" dirty="0">
                          <a:effectLst/>
                          <a:latin typeface="Calibri" panose="020F0502020204030204" pitchFamily="34" charset="0"/>
                          <a:ea typeface="Calibri" panose="020F0502020204030204" pitchFamily="34" charset="0"/>
                          <a:cs typeface="Times New Roman" panose="02020603050405020304" pitchFamily="18" charset="0"/>
                        </a:rPr>
                        <a:t>350.000 dólares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461815"/>
                  </a:ext>
                </a:extLst>
              </a:tr>
            </a:tbl>
          </a:graphicData>
        </a:graphic>
      </p:graphicFrame>
    </p:spTree>
    <p:extLst>
      <p:ext uri="{BB962C8B-B14F-4D97-AF65-F5344CB8AC3E}">
        <p14:creationId xmlns:p14="http://schemas.microsoft.com/office/powerpoint/2010/main" val="754697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642FEB6-E4A9-4733-8CE3-D3133191AEB7}"/>
              </a:ext>
            </a:extLst>
          </p:cNvPr>
          <p:cNvSpPr txBox="1"/>
          <p:nvPr/>
        </p:nvSpPr>
        <p:spPr>
          <a:xfrm>
            <a:off x="3108960" y="914400"/>
            <a:ext cx="3334871" cy="307777"/>
          </a:xfrm>
          <a:prstGeom prst="rect">
            <a:avLst/>
          </a:prstGeom>
          <a:noFill/>
        </p:spPr>
        <p:txBody>
          <a:bodyPr wrap="square" rtlCol="0">
            <a:spAutoFit/>
          </a:bodyPr>
          <a:lstStyle/>
          <a:p>
            <a:r>
              <a:rPr lang="es-MX" dirty="0">
                <a:solidFill>
                  <a:schemeClr val="tx1">
                    <a:lumMod val="75000"/>
                    <a:lumOff val="25000"/>
                  </a:schemeClr>
                </a:solidFill>
              </a:rPr>
              <a:t>CARACTERISTICAS DEL MERCADO</a:t>
            </a:r>
            <a:endParaRPr lang="es-CO" dirty="0">
              <a:solidFill>
                <a:schemeClr val="tx1">
                  <a:lumMod val="75000"/>
                  <a:lumOff val="25000"/>
                </a:schemeClr>
              </a:solidFill>
            </a:endParaRPr>
          </a:p>
        </p:txBody>
      </p:sp>
      <p:sp>
        <p:nvSpPr>
          <p:cNvPr id="3" name="CuadroTexto 2">
            <a:extLst>
              <a:ext uri="{FF2B5EF4-FFF2-40B4-BE49-F238E27FC236}">
                <a16:creationId xmlns:a16="http://schemas.microsoft.com/office/drawing/2014/main" id="{3A8C07B6-0F51-4F81-8928-B577A24095AE}"/>
              </a:ext>
            </a:extLst>
          </p:cNvPr>
          <p:cNvSpPr txBox="1"/>
          <p:nvPr/>
        </p:nvSpPr>
        <p:spPr>
          <a:xfrm>
            <a:off x="1387737" y="1551444"/>
            <a:ext cx="3775934" cy="2677656"/>
          </a:xfrm>
          <a:prstGeom prst="rect">
            <a:avLst/>
          </a:prstGeom>
          <a:noFill/>
        </p:spPr>
        <p:txBody>
          <a:bodyPr wrap="square" rtlCol="0">
            <a:spAutoFit/>
          </a:bodyPr>
          <a:lstStyle/>
          <a:p>
            <a:r>
              <a:rPr lang="es-MX" dirty="0">
                <a:solidFill>
                  <a:schemeClr val="tx1">
                    <a:lumMod val="75000"/>
                    <a:lumOff val="25000"/>
                  </a:schemeClr>
                </a:solidFill>
              </a:rPr>
              <a:t>El mercado Colombiano de peluches, se ve muy afectado debido a las importaciones mayormente de china, estas saturan el mercado y a su vez afecta a las pequeñas y grandes empresas Colombianas fabricadoras de peluches, por su parte se a propuesto generar un oligopolio entre algunas micro y macro empresas del mercado, esta propuesta no ha sido 100% aceptada, por lo cual continua siendo una problemática que afecta la industria nacional y el trabajo de los Colombianos.</a:t>
            </a:r>
            <a:endParaRPr lang="es-CO" dirty="0">
              <a:solidFill>
                <a:schemeClr val="tx1">
                  <a:lumMod val="75000"/>
                  <a:lumOff val="25000"/>
                </a:schemeClr>
              </a:solidFill>
            </a:endParaRPr>
          </a:p>
        </p:txBody>
      </p:sp>
      <p:pic>
        <p:nvPicPr>
          <p:cNvPr id="4" name="Imagen 3">
            <a:extLst>
              <a:ext uri="{FF2B5EF4-FFF2-40B4-BE49-F238E27FC236}">
                <a16:creationId xmlns:a16="http://schemas.microsoft.com/office/drawing/2014/main" id="{DBF4DC38-C4DE-400B-8FC7-8C5468F59B53}"/>
              </a:ext>
            </a:extLst>
          </p:cNvPr>
          <p:cNvPicPr>
            <a:picLocks noChangeAspect="1"/>
          </p:cNvPicPr>
          <p:nvPr/>
        </p:nvPicPr>
        <p:blipFill>
          <a:blip r:embed="rId2"/>
          <a:stretch>
            <a:fillRect/>
          </a:stretch>
        </p:blipFill>
        <p:spPr>
          <a:xfrm>
            <a:off x="5310636" y="1954362"/>
            <a:ext cx="3019425" cy="1514475"/>
          </a:xfrm>
          <a:prstGeom prst="rect">
            <a:avLst/>
          </a:prstGeom>
        </p:spPr>
      </p:pic>
    </p:spTree>
    <p:extLst>
      <p:ext uri="{BB962C8B-B14F-4D97-AF65-F5344CB8AC3E}">
        <p14:creationId xmlns:p14="http://schemas.microsoft.com/office/powerpoint/2010/main" val="911321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293</Words>
  <Application>Microsoft Office PowerPoint</Application>
  <PresentationFormat>Presentación en pantalla (16:9)</PresentationFormat>
  <Paragraphs>34</Paragraphs>
  <Slides>6</Slides>
  <Notes>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Jimerson Sierra Castro</cp:lastModifiedBy>
  <cp:revision>15</cp:revision>
  <dcterms:created xsi:type="dcterms:W3CDTF">2019-11-27T03:16:21Z</dcterms:created>
  <dcterms:modified xsi:type="dcterms:W3CDTF">2023-05-06T18:06:12Z</dcterms:modified>
</cp:coreProperties>
</file>