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63" r:id="rId3"/>
    <p:sldId id="264" r:id="rId4"/>
    <p:sldId id="265" r:id="rId5"/>
    <p:sldId id="266" r:id="rId6"/>
    <p:sldId id="262"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ZiBQqKcvBvu8lWjLRvtTUPxhr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12"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 Target="slides/slide4.xml"/><Relationship Id="rId23" Type="http://schemas.openxmlformats.org/officeDocument/2006/relationships/theme" Target="theme/theme1.xml"/><Relationship Id="rId4" Type="http://schemas.openxmlformats.org/officeDocument/2006/relationships/slide" Target="slides/slide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1"/>
        <p:cNvGrpSpPr/>
        <p:nvPr/>
      </p:nvGrpSpPr>
      <p:grpSpPr>
        <a:xfrm>
          <a:off x="0" y="0"/>
          <a:ext cx="0" cy="0"/>
          <a:chOff x="0" y="0"/>
          <a:chExt cx="0" cy="0"/>
        </a:xfrm>
      </p:grpSpPr>
      <p:pic>
        <p:nvPicPr>
          <p:cNvPr id="12" name="Google Shape;12;p17"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3"/>
        <p:cNvGrpSpPr/>
        <p:nvPr/>
      </p:nvGrpSpPr>
      <p:grpSpPr>
        <a:xfrm>
          <a:off x="0" y="0"/>
          <a:ext cx="0" cy="0"/>
          <a:chOff x="0" y="0"/>
          <a:chExt cx="0" cy="0"/>
        </a:xfrm>
      </p:grpSpPr>
      <p:pic>
        <p:nvPicPr>
          <p:cNvPr id="14" name="Google Shape;14;p18" descr="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9"/>
        <p:cNvGrpSpPr/>
        <p:nvPr/>
      </p:nvGrpSpPr>
      <p:grpSpPr>
        <a:xfrm>
          <a:off x="0" y="0"/>
          <a:ext cx="0" cy="0"/>
          <a:chOff x="0" y="0"/>
          <a:chExt cx="0" cy="0"/>
        </a:xfrm>
      </p:grpSpPr>
      <p:pic>
        <p:nvPicPr>
          <p:cNvPr id="20" name="Google Shape;20;p21" descr="interna-con-f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21"/>
        <p:cNvGrpSpPr/>
        <p:nvPr/>
      </p:nvGrpSpPr>
      <p:grpSpPr>
        <a:xfrm>
          <a:off x="0" y="0"/>
          <a:ext cx="0" cy="0"/>
          <a:chOff x="0" y="0"/>
          <a:chExt cx="0" cy="0"/>
        </a:xfrm>
      </p:grpSpPr>
      <p:pic>
        <p:nvPicPr>
          <p:cNvPr id="22" name="Google Shape;22;p22" descr="interna-na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3"/>
        <p:cNvGrpSpPr/>
        <p:nvPr/>
      </p:nvGrpSpPr>
      <p:grpSpPr>
        <a:xfrm>
          <a:off x="0" y="0"/>
          <a:ext cx="0" cy="0"/>
          <a:chOff x="0" y="0"/>
          <a:chExt cx="0" cy="0"/>
        </a:xfrm>
      </p:grpSpPr>
      <p:pic>
        <p:nvPicPr>
          <p:cNvPr id="24" name="Google Shape;24;p23"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4"/>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8" name="Google Shape;28;p24"/>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9" name="Google Shape;29;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5"/>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5" name="Google Shape;35;p25"/>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6" name="Google Shape;36;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6"/>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7"/>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YLFnncbOn8k"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p:nvPr/>
        </p:nvSpPr>
        <p:spPr>
          <a:xfrm>
            <a:off x="6387018" y="901908"/>
            <a:ext cx="2757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1" i="0" u="none" strike="noStrike" cap="none">
              <a:solidFill>
                <a:srgbClr val="3F3F3F"/>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40847654-069D-6AF8-3F6A-4CF32DC731FE}"/>
              </a:ext>
            </a:extLst>
          </p:cNvPr>
          <p:cNvSpPr txBox="1"/>
          <p:nvPr/>
        </p:nvSpPr>
        <p:spPr>
          <a:xfrm rot="10800000" flipV="1">
            <a:off x="2489159" y="2287056"/>
            <a:ext cx="4333461" cy="307777"/>
          </a:xfrm>
          <a:prstGeom prst="rect">
            <a:avLst/>
          </a:prstGeom>
          <a:noFill/>
        </p:spPr>
        <p:txBody>
          <a:bodyPr wrap="square" rtlCol="0">
            <a:spAutoFit/>
          </a:bodyPr>
          <a:lstStyle/>
          <a:p>
            <a:pPr algn="ctr"/>
            <a:r>
              <a:rPr lang="es-CO" dirty="0"/>
              <a:t>KAROLL DANIELA OVIEDO CHAVARRIA </a:t>
            </a:r>
          </a:p>
        </p:txBody>
      </p:sp>
      <p:sp>
        <p:nvSpPr>
          <p:cNvPr id="3" name="CuadroTexto 2">
            <a:extLst>
              <a:ext uri="{FF2B5EF4-FFF2-40B4-BE49-F238E27FC236}">
                <a16:creationId xmlns:a16="http://schemas.microsoft.com/office/drawing/2014/main" id="{18B5B6F7-D348-4351-85B0-925EDAFFDD32}"/>
              </a:ext>
            </a:extLst>
          </p:cNvPr>
          <p:cNvSpPr txBox="1"/>
          <p:nvPr/>
        </p:nvSpPr>
        <p:spPr>
          <a:xfrm>
            <a:off x="2405268" y="3456782"/>
            <a:ext cx="4333461" cy="523220"/>
          </a:xfrm>
          <a:prstGeom prst="rect">
            <a:avLst/>
          </a:prstGeom>
          <a:noFill/>
        </p:spPr>
        <p:txBody>
          <a:bodyPr wrap="square" rtlCol="0">
            <a:spAutoFit/>
          </a:bodyPr>
          <a:lstStyle/>
          <a:p>
            <a:pPr algn="ctr"/>
            <a:r>
              <a:rPr lang="es-CO" dirty="0"/>
              <a:t>Coordinación de operaciones logísticas</a:t>
            </a:r>
          </a:p>
          <a:p>
            <a:pPr algn="ctr"/>
            <a:r>
              <a:rPr lang="es-CO" dirty="0"/>
              <a:t>Ficha: 2687540</a:t>
            </a:r>
          </a:p>
        </p:txBody>
      </p:sp>
      <p:sp>
        <p:nvSpPr>
          <p:cNvPr id="4" name="CuadroTexto 3"/>
          <p:cNvSpPr txBox="1"/>
          <p:nvPr/>
        </p:nvSpPr>
        <p:spPr>
          <a:xfrm>
            <a:off x="3011648" y="1132514"/>
            <a:ext cx="3129093" cy="523220"/>
          </a:xfrm>
          <a:prstGeom prst="rect">
            <a:avLst/>
          </a:prstGeom>
          <a:noFill/>
        </p:spPr>
        <p:txBody>
          <a:bodyPr wrap="square" rtlCol="0">
            <a:spAutoFit/>
          </a:bodyPr>
          <a:lstStyle/>
          <a:p>
            <a:pPr algn="ctr"/>
            <a:r>
              <a:rPr lang="es-CO" dirty="0" smtClean="0"/>
              <a:t>PROYETOS DE MACRO Y MICROLOCALIZACIÓN</a:t>
            </a:r>
            <a:endParaRPr lang="es-C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586292" y="989901"/>
            <a:ext cx="2332139" cy="523220"/>
          </a:xfrm>
          <a:prstGeom prst="rect">
            <a:avLst/>
          </a:prstGeom>
          <a:noFill/>
        </p:spPr>
        <p:txBody>
          <a:bodyPr wrap="square" rtlCol="0">
            <a:spAutoFit/>
          </a:bodyPr>
          <a:lstStyle/>
          <a:p>
            <a:pPr algn="ctr"/>
            <a:r>
              <a:rPr lang="es-CO" dirty="0" smtClean="0"/>
              <a:t>AVENIDA LAUREANO GOMEZ</a:t>
            </a:r>
            <a:endParaRPr lang="es-CO" dirty="0"/>
          </a:p>
        </p:txBody>
      </p:sp>
      <p:sp>
        <p:nvSpPr>
          <p:cNvPr id="4" name="CuadroTexto 3"/>
          <p:cNvSpPr txBox="1"/>
          <p:nvPr/>
        </p:nvSpPr>
        <p:spPr>
          <a:xfrm>
            <a:off x="2718032" y="1694576"/>
            <a:ext cx="4068661" cy="2123658"/>
          </a:xfrm>
          <a:prstGeom prst="rect">
            <a:avLst/>
          </a:prstGeom>
          <a:noFill/>
        </p:spPr>
        <p:txBody>
          <a:bodyPr wrap="square" rtlCol="0">
            <a:spAutoFit/>
          </a:bodyPr>
          <a:lstStyle/>
          <a:p>
            <a:r>
              <a:rPr lang="es-CO" sz="1200" dirty="0" smtClean="0">
                <a:latin typeface="+mn-lt"/>
              </a:rPr>
              <a:t>Actualmente solo existen dos vías para movilizarse de norte a sur en la ciudad de Bogotá (La autopista norte y la carrera séptima), La avenida Laureano Gómez (avenida novena) llega hasta la calle 170, la cual se extenderá 2.3 km que permitirán una conexión por la avenida novena entre la calle 170 y la calle 193, esta avenida contara con dos calzadas, ciclo ruta y espacio publico, se espera que esta obra este terminada en abril de 2024.</a:t>
            </a:r>
          </a:p>
          <a:p>
            <a:r>
              <a:rPr lang="es-CO" sz="1200" dirty="0" smtClean="0">
                <a:latin typeface="+mn-lt"/>
              </a:rPr>
              <a:t>Se espera también mejorar el flujo de vehículos, buses, bicicletas y motocicletas, con la construcción de esta vía.</a:t>
            </a:r>
            <a:endParaRPr lang="es-CO" sz="1200" dirty="0">
              <a:latin typeface="+mn-lt"/>
            </a:endParaRPr>
          </a:p>
        </p:txBody>
      </p:sp>
    </p:spTree>
    <p:extLst>
      <p:ext uri="{BB962C8B-B14F-4D97-AF65-F5344CB8AC3E}">
        <p14:creationId xmlns:p14="http://schemas.microsoft.com/office/powerpoint/2010/main" val="1300630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YLFnncbOn8k"/>
          <p:cNvPicPr>
            <a:picLocks noRot="1" noChangeAspect="1"/>
          </p:cNvPicPr>
          <p:nvPr>
            <a:videoFile r:link="rId1"/>
          </p:nvPr>
        </p:nvPicPr>
        <p:blipFill>
          <a:blip r:embed="rId3"/>
          <a:stretch>
            <a:fillRect/>
          </a:stretch>
        </p:blipFill>
        <p:spPr>
          <a:xfrm>
            <a:off x="2286000" y="1285875"/>
            <a:ext cx="4572000" cy="2571750"/>
          </a:xfrm>
          <a:prstGeom prst="rect">
            <a:avLst/>
          </a:prstGeom>
        </p:spPr>
      </p:pic>
    </p:spTree>
    <p:extLst>
      <p:ext uri="{BB962C8B-B14F-4D97-AF65-F5344CB8AC3E}">
        <p14:creationId xmlns:p14="http://schemas.microsoft.com/office/powerpoint/2010/main" val="754697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761688" y="734091"/>
            <a:ext cx="3456264" cy="461665"/>
          </a:xfrm>
          <a:prstGeom prst="rect">
            <a:avLst/>
          </a:prstGeom>
          <a:noFill/>
        </p:spPr>
        <p:txBody>
          <a:bodyPr wrap="square" rtlCol="0">
            <a:spAutoFit/>
          </a:bodyPr>
          <a:lstStyle/>
          <a:p>
            <a:pPr algn="ctr"/>
            <a:r>
              <a:rPr lang="es-CO" sz="1200" dirty="0" smtClean="0"/>
              <a:t>RERACTIVACION DEL CORREDOR FERREO BOGOTA - BELENCITO</a:t>
            </a:r>
            <a:endParaRPr lang="es-CO" sz="1200" dirty="0"/>
          </a:p>
        </p:txBody>
      </p:sp>
      <p:sp>
        <p:nvSpPr>
          <p:cNvPr id="3" name="CuadroTexto 2"/>
          <p:cNvSpPr txBox="1"/>
          <p:nvPr/>
        </p:nvSpPr>
        <p:spPr>
          <a:xfrm>
            <a:off x="1161875" y="1511548"/>
            <a:ext cx="4056077" cy="2677656"/>
          </a:xfrm>
          <a:prstGeom prst="rect">
            <a:avLst/>
          </a:prstGeom>
          <a:noFill/>
        </p:spPr>
        <p:txBody>
          <a:bodyPr wrap="square" rtlCol="0">
            <a:spAutoFit/>
          </a:bodyPr>
          <a:lstStyle/>
          <a:p>
            <a:r>
              <a:rPr lang="es-CO" sz="1200" dirty="0" smtClean="0">
                <a:latin typeface="+mn-lt"/>
              </a:rPr>
              <a:t>El 28 de diciembre de 2022 la Agencia Nacional de Infraestructura ANI firmo un contrato de asistencia técnica con Findeter para las operaciones de reactivación del corredor férreo Bogotá – Belencito, son 558 kilómetros de línea férrea los que conforman este corredor de los cuales 308 kilómetros quedaran bajo la administración de Findeter</a:t>
            </a:r>
            <a:r>
              <a:rPr lang="es-CO" sz="1200" dirty="0">
                <a:latin typeface="+mn-lt"/>
              </a:rPr>
              <a:t>.</a:t>
            </a:r>
            <a:r>
              <a:rPr lang="es-CO" sz="1200" dirty="0" smtClean="0">
                <a:latin typeface="+mn-lt"/>
              </a:rPr>
              <a:t> </a:t>
            </a:r>
          </a:p>
          <a:p>
            <a:endParaRPr lang="es-CO" sz="1200" dirty="0" smtClean="0">
              <a:latin typeface="+mn-lt"/>
            </a:endParaRPr>
          </a:p>
          <a:p>
            <a:r>
              <a:rPr lang="es-CO" sz="1200" dirty="0" smtClean="0">
                <a:latin typeface="+mn-lt"/>
              </a:rPr>
              <a:t>Actualmente por este corredor se transportan aproximadamente 174.000 toneladas de carga, 31.000 toneladas de productos como cemento y acero, y 363.000 pasajeros, se espera que con la reactivación de este corredor férreo se impulse el turismo y la economía de la región. </a:t>
            </a:r>
            <a:endParaRPr lang="es-CO" sz="1200" dirty="0">
              <a:latin typeface="+mn-lt"/>
            </a:endParaRPr>
          </a:p>
        </p:txBody>
      </p:sp>
      <p:pic>
        <p:nvPicPr>
          <p:cNvPr id="6" name="Imagen 5"/>
          <p:cNvPicPr>
            <a:picLocks noChangeAspect="1"/>
          </p:cNvPicPr>
          <p:nvPr/>
        </p:nvPicPr>
        <p:blipFill rotWithShape="1">
          <a:blip r:embed="rId2"/>
          <a:srcRect l="6152" r="7072"/>
          <a:stretch/>
        </p:blipFill>
        <p:spPr>
          <a:xfrm>
            <a:off x="5135689" y="1195756"/>
            <a:ext cx="3463027" cy="2926227"/>
          </a:xfrm>
          <a:prstGeom prst="rect">
            <a:avLst/>
          </a:prstGeom>
        </p:spPr>
      </p:pic>
    </p:spTree>
    <p:extLst>
      <p:ext uri="{BB962C8B-B14F-4D97-AF65-F5344CB8AC3E}">
        <p14:creationId xmlns:p14="http://schemas.microsoft.com/office/powerpoint/2010/main" val="3793265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t="4616" b="3881"/>
          <a:stretch/>
        </p:blipFill>
        <p:spPr>
          <a:xfrm>
            <a:off x="4899171" y="552260"/>
            <a:ext cx="2969703" cy="3973024"/>
          </a:xfrm>
          <a:prstGeom prst="rect">
            <a:avLst/>
          </a:prstGeom>
        </p:spPr>
      </p:pic>
      <p:sp>
        <p:nvSpPr>
          <p:cNvPr id="5" name="CuadroTexto 4"/>
          <p:cNvSpPr txBox="1"/>
          <p:nvPr/>
        </p:nvSpPr>
        <p:spPr>
          <a:xfrm>
            <a:off x="1963024" y="1846275"/>
            <a:ext cx="2936147" cy="1384995"/>
          </a:xfrm>
          <a:prstGeom prst="rect">
            <a:avLst/>
          </a:prstGeom>
          <a:noFill/>
        </p:spPr>
        <p:txBody>
          <a:bodyPr wrap="square" rtlCol="0">
            <a:spAutoFit/>
          </a:bodyPr>
          <a:lstStyle/>
          <a:p>
            <a:r>
              <a:rPr lang="es-CO" sz="1200" dirty="0" smtClean="0">
                <a:latin typeface="+mn-lt"/>
              </a:rPr>
              <a:t>A demás de la reactivación del corredor Bogotá – Belencito, se esta adelantando el megaproyecto de la reactivación del corredor férreo del Pacífico, desde Buenaventura y su conexión con el corredor férreo central que une La Dorada con Santa Marta.</a:t>
            </a:r>
            <a:endParaRPr lang="es-CO" sz="1200" dirty="0">
              <a:latin typeface="+mn-lt"/>
            </a:endParaRPr>
          </a:p>
        </p:txBody>
      </p:sp>
    </p:spTree>
    <p:extLst>
      <p:ext uri="{BB962C8B-B14F-4D97-AF65-F5344CB8AC3E}">
        <p14:creationId xmlns:p14="http://schemas.microsoft.com/office/powerpoint/2010/main" val="4206399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279</Words>
  <Application>Microsoft Office PowerPoint</Application>
  <PresentationFormat>Presentación en pantalla (16:9)</PresentationFormat>
  <Paragraphs>12</Paragraphs>
  <Slides>6</Slides>
  <Notes>2</Notes>
  <HiddenSlides>0</HiddenSlides>
  <MMClips>1</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WILMAR</cp:lastModifiedBy>
  <cp:revision>18</cp:revision>
  <dcterms:created xsi:type="dcterms:W3CDTF">2019-11-27T03:16:21Z</dcterms:created>
  <dcterms:modified xsi:type="dcterms:W3CDTF">2023-06-06T16:04:45Z</dcterms:modified>
</cp:coreProperties>
</file>