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D0FA5-D76F-4C4F-8148-5DD29A4286A3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0D162-821F-4BB5-A8FA-52A0470DED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60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2140" y="1019508"/>
            <a:ext cx="5029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Coordinación de Procesos Logísticos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45471" y="2390628"/>
            <a:ext cx="52067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 smtClean="0"/>
              <a:t>“ACTIVIDAD_CARACTERIZACIÓN_DEL_MERCADO</a:t>
            </a:r>
            <a:r>
              <a:rPr lang="es-CO" sz="1400" dirty="0" smtClean="0"/>
              <a:t>”</a:t>
            </a:r>
          </a:p>
          <a:p>
            <a:pPr algn="ctr"/>
            <a:endParaRPr lang="es-CO" sz="1400" dirty="0" smtClean="0"/>
          </a:p>
          <a:p>
            <a:pPr algn="ctr"/>
            <a:r>
              <a:rPr lang="es-CO" sz="1400" dirty="0" smtClean="0"/>
              <a:t> </a:t>
            </a:r>
            <a:r>
              <a:rPr lang="es-CO" sz="1400" dirty="0" smtClean="0"/>
              <a:t>ZULAY NATALIA ROJAS </a:t>
            </a:r>
            <a:r>
              <a:rPr lang="es-CO" sz="1400" dirty="0" smtClean="0"/>
              <a:t>MORENO</a:t>
            </a:r>
          </a:p>
          <a:p>
            <a:pPr algn="ctr"/>
            <a:r>
              <a:rPr lang="es-CO" sz="1400" dirty="0" smtClean="0"/>
              <a:t>KAROLL DANIELA OVIEDO CHAVARRIA</a:t>
            </a:r>
          </a:p>
          <a:p>
            <a:pPr algn="ctr"/>
            <a:r>
              <a:rPr lang="es-CO" sz="1400" dirty="0" smtClean="0"/>
              <a:t>EDDY NICOLAS SUESCUN RIVERA</a:t>
            </a:r>
          </a:p>
          <a:p>
            <a:pPr algn="ctr"/>
            <a:r>
              <a:rPr lang="es-CO" sz="1400" dirty="0" smtClean="0"/>
              <a:t>MAICOL PEÑA MORALES</a:t>
            </a:r>
          </a:p>
          <a:p>
            <a:pPr algn="ctr"/>
            <a:endParaRPr lang="es-CO" sz="1400" dirty="0" smtClean="0"/>
          </a:p>
          <a:p>
            <a:pPr algn="ctr"/>
            <a:r>
              <a:rPr lang="es-CO" sz="1400" dirty="0" smtClean="0"/>
              <a:t>INSTRUCTOR:WILLIAM </a:t>
            </a:r>
            <a:endParaRPr lang="es-CO" sz="1400" dirty="0" smtClean="0"/>
          </a:p>
          <a:p>
            <a:pPr algn="ctr"/>
            <a:r>
              <a:rPr lang="es-CO" sz="1400" dirty="0" smtClean="0"/>
              <a:t>FICHA: </a:t>
            </a:r>
            <a:r>
              <a:rPr lang="es-CO" sz="1400" dirty="0" smtClean="0"/>
              <a:t>2687540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0720" y="1283813"/>
            <a:ext cx="566395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 ¿A qué países exporta Colombia este producto</a:t>
            </a:r>
            <a:r>
              <a:rPr lang="es-CO" sz="1600" dirty="0" smtClean="0"/>
              <a:t>?</a:t>
            </a:r>
          </a:p>
          <a:p>
            <a:r>
              <a:rPr lang="es-CO" sz="1400" dirty="0" smtClean="0"/>
              <a:t>Actualmente el aguacate Hass es cultivado en el eje cafetero y a </a:t>
            </a:r>
            <a:r>
              <a:rPr lang="es-CO" sz="1400" dirty="0"/>
              <a:t>la fecha Colombia exporta aguacate Hass a cerca de 30 países entre los que se encuentran Estados Unidos, China, Japón, Panamá, Rusia, Armenia, Kirguizistán, Bielorrusia, Kazajstán, Costa Rica y la Unión Europea, entre </a:t>
            </a:r>
            <a:r>
              <a:rPr lang="es-CO" sz="1400" dirty="0" smtClean="0"/>
              <a:t>otros.</a:t>
            </a:r>
            <a:endParaRPr lang="es-CO" sz="1400" dirty="0" smtClean="0"/>
          </a:p>
          <a:p>
            <a:endParaRPr lang="es-CO" sz="1600" dirty="0"/>
          </a:p>
          <a:p>
            <a:r>
              <a:rPr lang="es-CO" sz="1600" dirty="0"/>
              <a:t> ¿</a:t>
            </a:r>
            <a:r>
              <a:rPr lang="es-CO" sz="1600" dirty="0" smtClean="0"/>
              <a:t>Quiénes son </a:t>
            </a:r>
            <a:r>
              <a:rPr lang="es-CO" sz="1600" dirty="0"/>
              <a:t>los principales compradores</a:t>
            </a:r>
            <a:r>
              <a:rPr lang="es-CO" sz="1600" dirty="0" smtClean="0"/>
              <a:t>?</a:t>
            </a:r>
          </a:p>
          <a:p>
            <a:r>
              <a:rPr lang="es-CO" sz="1400" dirty="0" smtClean="0"/>
              <a:t>Los </a:t>
            </a:r>
            <a:r>
              <a:rPr lang="es-CO" sz="1400" dirty="0"/>
              <a:t>principales destinos de exportación entre enero y septiembre de 2022 fueron: Países Bajos, Estados Unidos y Reino Unido; siendo Países Bajos el principal país de destino del aguacate Hass, con una participación de 42,7% del total exportado en lo corrido del año, seguido de Estados Unidos con 26,2% y Reino Unido con 9,6%.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28750" y="474085"/>
            <a:ext cx="44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/>
              <a:t>AGUACATE HASS</a:t>
            </a:r>
            <a:endParaRPr lang="es-CO" sz="3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03" y="925733"/>
            <a:ext cx="2628900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23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237" y="510803"/>
            <a:ext cx="607717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 </a:t>
            </a:r>
            <a:r>
              <a:rPr lang="es-CO" sz="1600" dirty="0"/>
              <a:t>¿Qué otros países ofrecen estos productos</a:t>
            </a:r>
            <a:r>
              <a:rPr lang="es-CO" sz="1600" dirty="0" smtClean="0"/>
              <a:t>?</a:t>
            </a:r>
          </a:p>
          <a:p>
            <a:r>
              <a:rPr lang="es-CO" sz="1400" dirty="0"/>
              <a:t>El país asiático es un mercado que ha importado de esta fruta alrededor de 211,5 millones USD en los últimos años y tiene como proveedor principal México; sin embargo, Chile, Perú, Estados Unidos y Nueva Zelanda son </a:t>
            </a:r>
            <a:r>
              <a:rPr lang="es-CO" sz="1400" dirty="0" smtClean="0"/>
              <a:t>también </a:t>
            </a:r>
            <a:r>
              <a:rPr lang="es-CO" sz="1400" dirty="0"/>
              <a:t>importantes proveedores de aguacate Hass hacia Japón.</a:t>
            </a:r>
          </a:p>
          <a:p>
            <a:endParaRPr lang="es-CO" sz="1400" dirty="0"/>
          </a:p>
          <a:p>
            <a:r>
              <a:rPr lang="es-CO" sz="1600" dirty="0"/>
              <a:t> ¿Qué lugar ocupa Colombia respecto a otros países que ofrecen el mismo producto</a:t>
            </a:r>
            <a:r>
              <a:rPr lang="es-CO" sz="1600" dirty="0" smtClean="0"/>
              <a:t>?</a:t>
            </a:r>
          </a:p>
          <a:p>
            <a:r>
              <a:rPr lang="es-CO" sz="1400" dirty="0"/>
              <a:t>Colombia se posicionó en el mercado internacional con el llamado “oro verde”, el aguacate </a:t>
            </a:r>
            <a:r>
              <a:rPr lang="es-CO" sz="1400" dirty="0"/>
              <a:t>H</a:t>
            </a:r>
            <a:r>
              <a:rPr lang="es-CO" sz="1400" dirty="0" smtClean="0"/>
              <a:t>ass</a:t>
            </a:r>
            <a:r>
              <a:rPr lang="es-CO" sz="1400" dirty="0"/>
              <a:t>, y para el año 2022 continuará como el tercer país que más fruta de este tipo exporta a Europa, según cifras de la Corporación de Productores y Exportadores de Aguacate Hass de Colombia</a:t>
            </a:r>
            <a:r>
              <a:rPr lang="es-CO" sz="1400" dirty="0" smtClean="0"/>
              <a:t>.</a:t>
            </a:r>
          </a:p>
          <a:p>
            <a:endParaRPr lang="es-CO" sz="1400" dirty="0"/>
          </a:p>
          <a:p>
            <a:r>
              <a:rPr lang="es-CO" sz="1600" dirty="0"/>
              <a:t> ¿Qué cantidades se exportan</a:t>
            </a:r>
            <a:r>
              <a:rPr lang="es-CO" sz="1600" dirty="0" smtClean="0"/>
              <a:t>?</a:t>
            </a:r>
          </a:p>
          <a:p>
            <a:r>
              <a:rPr lang="es-CO" sz="1400" dirty="0"/>
              <a:t>Actualmente existen aproximadamente 31.000 hectáreas de aguacate Hass establecidas en diversas zonas del país. – En 2021 se exportaron 115.854,12 kilos netos de aguacate, que equivalen a $156 millones de dólares.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76" y="1264328"/>
            <a:ext cx="2396970" cy="1625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52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6280" y="888469"/>
            <a:ext cx="664819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 ¿Cuál es el precio del producto</a:t>
            </a:r>
            <a:r>
              <a:rPr lang="es-CO" sz="1600" dirty="0" smtClean="0"/>
              <a:t>?</a:t>
            </a:r>
          </a:p>
          <a:p>
            <a:r>
              <a:rPr lang="es-CO" sz="1400" dirty="0"/>
              <a:t>El precio por kilo podría estar por encima de los $5.000; lo que representa importantes ingresos para nuestros </a:t>
            </a:r>
            <a:r>
              <a:rPr lang="es-CO" sz="1400"/>
              <a:t>productores </a:t>
            </a:r>
            <a:r>
              <a:rPr lang="es-CO" sz="1400" smtClean="0"/>
              <a:t>certificados.</a:t>
            </a:r>
            <a:endParaRPr lang="es-CO" sz="1400" dirty="0" smtClean="0"/>
          </a:p>
          <a:p>
            <a:endParaRPr lang="es-CO" sz="1600" dirty="0"/>
          </a:p>
          <a:p>
            <a:r>
              <a:rPr lang="es-CO" dirty="0"/>
              <a:t> </a:t>
            </a:r>
            <a:r>
              <a:rPr lang="es-CO" sz="1600" dirty="0"/>
              <a:t>¿Cómo se ha comportado la venta de este producto en los últimos años</a:t>
            </a:r>
            <a:r>
              <a:rPr lang="es-CO" sz="1600" dirty="0" smtClean="0"/>
              <a:t>?</a:t>
            </a:r>
          </a:p>
          <a:p>
            <a:r>
              <a:rPr lang="es-CO" sz="1400" dirty="0"/>
              <a:t>Exportaciones de aguacate Hass en el periodo enero – septiembre de 2022. En los primeros nueve meses del año 2022, las exportaciones de aguacate Hass registraron un decrecimiento del 9% frente al mismo periodo del 2021, alcanzando un valor de USD FOB 142,6 millones</a:t>
            </a:r>
            <a:r>
              <a:rPr lang="es-CO" sz="1400" dirty="0" smtClean="0"/>
              <a:t>.</a:t>
            </a:r>
            <a:endParaRPr lang="es-CO" sz="1400" dirty="0"/>
          </a:p>
          <a:p>
            <a:endParaRPr lang="es-CO" dirty="0" smtClean="0"/>
          </a:p>
          <a:p>
            <a:r>
              <a:rPr lang="es-CO" dirty="0" smtClean="0"/>
              <a:t> </a:t>
            </a:r>
            <a:r>
              <a:rPr lang="es-CO" sz="1600" dirty="0"/>
              <a:t>¿Qué </a:t>
            </a:r>
            <a:r>
              <a:rPr lang="es-CO" sz="1600" dirty="0" smtClean="0"/>
              <a:t>características tiene </a:t>
            </a:r>
            <a:r>
              <a:rPr lang="es-CO" sz="1600" dirty="0"/>
              <a:t>el mercado para este producto</a:t>
            </a:r>
            <a:r>
              <a:rPr lang="es-CO" sz="1600" dirty="0" smtClean="0"/>
              <a:t>?</a:t>
            </a:r>
          </a:p>
          <a:p>
            <a:r>
              <a:rPr lang="es-CO" sz="1400" dirty="0" smtClean="0"/>
              <a:t>En </a:t>
            </a:r>
            <a:r>
              <a:rPr lang="es-CO" sz="1400" dirty="0"/>
              <a:t>Colombia hay 4.000 productores de aguacate Hass. La cadena genera más de 16.200 empleos directos en las zonas productoras y más de 48 mil indirectos. En 2021 en Colombia se produjeron 155.310 toneladas de aguacate Hass, en un área sembrada de 26.427 hectáreas.</a:t>
            </a:r>
            <a:endParaRPr lang="es-CO" sz="1400" dirty="0" smtClean="0"/>
          </a:p>
          <a:p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00" y="2043835"/>
            <a:ext cx="1727419" cy="11495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7714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183</Words>
  <Application>Microsoft Office PowerPoint</Application>
  <PresentationFormat>Presentación en pantalla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WILMAR</cp:lastModifiedBy>
  <cp:revision>17</cp:revision>
  <dcterms:created xsi:type="dcterms:W3CDTF">2019-11-27T03:16:21Z</dcterms:created>
  <dcterms:modified xsi:type="dcterms:W3CDTF">2023-06-06T14:06:15Z</dcterms:modified>
</cp:coreProperties>
</file>