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6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ZiBQqKcvBvu8lWjLRvtTUPxhr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1839525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17"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3"/>
        <p:cNvGrpSpPr/>
        <p:nvPr/>
      </p:nvGrpSpPr>
      <p:grpSpPr>
        <a:xfrm>
          <a:off x="0" y="0"/>
          <a:ext cx="0" cy="0"/>
          <a:chOff x="0" y="0"/>
          <a:chExt cx="0" cy="0"/>
        </a:xfrm>
      </p:grpSpPr>
      <p:pic>
        <p:nvPicPr>
          <p:cNvPr id="14" name="Google Shape;14;p18"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9"/>
        <p:cNvGrpSpPr/>
        <p:nvPr/>
      </p:nvGrpSpPr>
      <p:grpSpPr>
        <a:xfrm>
          <a:off x="0" y="0"/>
          <a:ext cx="0" cy="0"/>
          <a:chOff x="0" y="0"/>
          <a:chExt cx="0" cy="0"/>
        </a:xfrm>
      </p:grpSpPr>
      <p:pic>
        <p:nvPicPr>
          <p:cNvPr id="20" name="Google Shape;20;p21"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1"/>
        <p:cNvGrpSpPr/>
        <p:nvPr/>
      </p:nvGrpSpPr>
      <p:grpSpPr>
        <a:xfrm>
          <a:off x="0" y="0"/>
          <a:ext cx="0" cy="0"/>
          <a:chOff x="0" y="0"/>
          <a:chExt cx="0" cy="0"/>
        </a:xfrm>
      </p:grpSpPr>
      <p:pic>
        <p:nvPicPr>
          <p:cNvPr id="22" name="Google Shape;22;p22"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pic>
        <p:nvPicPr>
          <p:cNvPr id="24" name="Google Shape;24;p23"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4"/>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5"/>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6"/>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p:nvPr/>
        </p:nvSpPr>
        <p:spPr>
          <a:xfrm>
            <a:off x="6387018" y="901908"/>
            <a:ext cx="2757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u="none" strike="noStrike" cap="none">
              <a:solidFill>
                <a:srgbClr val="3F3F3F"/>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40847654-069D-6AF8-3F6A-4CF32DC731FE}"/>
              </a:ext>
            </a:extLst>
          </p:cNvPr>
          <p:cNvSpPr txBox="1"/>
          <p:nvPr/>
        </p:nvSpPr>
        <p:spPr>
          <a:xfrm rot="10800000" flipV="1">
            <a:off x="2489159" y="2287056"/>
            <a:ext cx="4333461" cy="307777"/>
          </a:xfrm>
          <a:prstGeom prst="rect">
            <a:avLst/>
          </a:prstGeom>
          <a:noFill/>
        </p:spPr>
        <p:txBody>
          <a:bodyPr wrap="square" rtlCol="0">
            <a:spAutoFit/>
          </a:bodyPr>
          <a:lstStyle/>
          <a:p>
            <a:pPr algn="ctr"/>
            <a:r>
              <a:rPr lang="es-CO" dirty="0"/>
              <a:t>KAROLL DANIELA OVIEDO CHAVARRIA </a:t>
            </a:r>
          </a:p>
        </p:txBody>
      </p:sp>
      <p:sp>
        <p:nvSpPr>
          <p:cNvPr id="3" name="CuadroTexto 2">
            <a:extLst>
              <a:ext uri="{FF2B5EF4-FFF2-40B4-BE49-F238E27FC236}">
                <a16:creationId xmlns:a16="http://schemas.microsoft.com/office/drawing/2014/main" id="{18B5B6F7-D348-4351-85B0-925EDAFFDD32}"/>
              </a:ext>
            </a:extLst>
          </p:cNvPr>
          <p:cNvSpPr txBox="1"/>
          <p:nvPr/>
        </p:nvSpPr>
        <p:spPr>
          <a:xfrm>
            <a:off x="2405268" y="3456782"/>
            <a:ext cx="4333461" cy="523220"/>
          </a:xfrm>
          <a:prstGeom prst="rect">
            <a:avLst/>
          </a:prstGeom>
          <a:noFill/>
        </p:spPr>
        <p:txBody>
          <a:bodyPr wrap="square" rtlCol="0">
            <a:spAutoFit/>
          </a:bodyPr>
          <a:lstStyle/>
          <a:p>
            <a:pPr algn="ctr"/>
            <a:r>
              <a:rPr lang="es-CO" dirty="0"/>
              <a:t>Coordinación de operaciones logísticas</a:t>
            </a:r>
          </a:p>
          <a:p>
            <a:pPr algn="ctr"/>
            <a:r>
              <a:rPr lang="es-CO" dirty="0"/>
              <a:t>Ficha: 2687540</a:t>
            </a:r>
          </a:p>
        </p:txBody>
      </p:sp>
      <p:sp>
        <p:nvSpPr>
          <p:cNvPr id="4" name="CuadroTexto 3"/>
          <p:cNvSpPr txBox="1"/>
          <p:nvPr/>
        </p:nvSpPr>
        <p:spPr>
          <a:xfrm>
            <a:off x="3179428" y="901908"/>
            <a:ext cx="2952924" cy="307777"/>
          </a:xfrm>
          <a:prstGeom prst="rect">
            <a:avLst/>
          </a:prstGeom>
          <a:noFill/>
        </p:spPr>
        <p:txBody>
          <a:bodyPr wrap="square" rtlCol="0">
            <a:spAutoFit/>
          </a:bodyPr>
          <a:lstStyle/>
          <a:p>
            <a:pPr algn="ctr"/>
            <a:r>
              <a:rPr lang="es-CO" dirty="0" smtClean="0"/>
              <a:t>EL MERCADO</a:t>
            </a:r>
            <a:endParaRPr lang="es-CO"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070371" y="872455"/>
            <a:ext cx="2827090" cy="307777"/>
          </a:xfrm>
          <a:prstGeom prst="rect">
            <a:avLst/>
          </a:prstGeom>
          <a:noFill/>
        </p:spPr>
        <p:txBody>
          <a:bodyPr wrap="square" rtlCol="0">
            <a:spAutoFit/>
          </a:bodyPr>
          <a:lstStyle/>
          <a:p>
            <a:r>
              <a:rPr lang="es-CO" dirty="0" smtClean="0">
                <a:solidFill>
                  <a:schemeClr val="tx1">
                    <a:lumMod val="75000"/>
                    <a:lumOff val="25000"/>
                  </a:schemeClr>
                </a:solidFill>
              </a:rPr>
              <a:t>RESTRICCIÓN DEL MERCADO</a:t>
            </a:r>
            <a:endParaRPr lang="es-CO" dirty="0">
              <a:solidFill>
                <a:schemeClr val="tx1">
                  <a:lumMod val="75000"/>
                  <a:lumOff val="25000"/>
                </a:schemeClr>
              </a:solidFill>
            </a:endParaRPr>
          </a:p>
        </p:txBody>
      </p:sp>
      <p:sp>
        <p:nvSpPr>
          <p:cNvPr id="3" name="CuadroTexto 2"/>
          <p:cNvSpPr txBox="1"/>
          <p:nvPr/>
        </p:nvSpPr>
        <p:spPr>
          <a:xfrm>
            <a:off x="1963024" y="1476462"/>
            <a:ext cx="2239860" cy="2677656"/>
          </a:xfrm>
          <a:prstGeom prst="rect">
            <a:avLst/>
          </a:prstGeom>
          <a:noFill/>
        </p:spPr>
        <p:txBody>
          <a:bodyPr wrap="square" rtlCol="0">
            <a:spAutoFit/>
          </a:bodyPr>
          <a:lstStyle/>
          <a:p>
            <a:r>
              <a:rPr lang="es-CO" dirty="0" smtClean="0">
                <a:solidFill>
                  <a:schemeClr val="tx1">
                    <a:lumMod val="75000"/>
                    <a:lumOff val="25000"/>
                  </a:schemeClr>
                </a:solidFill>
              </a:rPr>
              <a:t>Define los limites de las cantidades de producto, esto afecta directamente la meta de la empresa, estos son:</a:t>
            </a:r>
          </a:p>
          <a:p>
            <a:pPr marL="285750" indent="-285750">
              <a:buFont typeface="Arial" panose="020B0604020202020204" pitchFamily="34" charset="0"/>
              <a:buChar char="•"/>
            </a:pPr>
            <a:r>
              <a:rPr lang="es-CO" dirty="0" smtClean="0">
                <a:solidFill>
                  <a:schemeClr val="tx1">
                    <a:lumMod val="75000"/>
                    <a:lumOff val="25000"/>
                  </a:schemeClr>
                </a:solidFill>
              </a:rPr>
              <a:t>Oferta </a:t>
            </a:r>
          </a:p>
          <a:p>
            <a:pPr marL="285750" indent="-285750">
              <a:buFont typeface="Arial" panose="020B0604020202020204" pitchFamily="34" charset="0"/>
              <a:buChar char="•"/>
            </a:pPr>
            <a:r>
              <a:rPr lang="es-CO" dirty="0" smtClean="0">
                <a:solidFill>
                  <a:schemeClr val="tx1">
                    <a:lumMod val="75000"/>
                    <a:lumOff val="25000"/>
                  </a:schemeClr>
                </a:solidFill>
              </a:rPr>
              <a:t>Demanda </a:t>
            </a:r>
          </a:p>
          <a:p>
            <a:pPr marL="285750" indent="-285750">
              <a:buFont typeface="Arial" panose="020B0604020202020204" pitchFamily="34" charset="0"/>
              <a:buChar char="•"/>
            </a:pPr>
            <a:r>
              <a:rPr lang="es-CO" dirty="0" smtClean="0">
                <a:solidFill>
                  <a:schemeClr val="tx1">
                    <a:lumMod val="75000"/>
                    <a:lumOff val="25000"/>
                  </a:schemeClr>
                </a:solidFill>
              </a:rPr>
              <a:t>Capacidad interna</a:t>
            </a:r>
          </a:p>
          <a:p>
            <a:pPr marL="285750" indent="-285750">
              <a:buFont typeface="Arial" panose="020B0604020202020204" pitchFamily="34" charset="0"/>
              <a:buChar char="•"/>
            </a:pPr>
            <a:r>
              <a:rPr lang="es-CO" dirty="0" smtClean="0">
                <a:solidFill>
                  <a:schemeClr val="tx1">
                    <a:lumMod val="75000"/>
                    <a:lumOff val="25000"/>
                  </a:schemeClr>
                </a:solidFill>
              </a:rPr>
              <a:t>Cobertura</a:t>
            </a:r>
          </a:p>
          <a:p>
            <a:pPr marL="285750" indent="-285750">
              <a:buFont typeface="Arial" panose="020B0604020202020204" pitchFamily="34" charset="0"/>
              <a:buChar char="•"/>
            </a:pPr>
            <a:r>
              <a:rPr lang="es-CO" dirty="0" smtClean="0">
                <a:solidFill>
                  <a:schemeClr val="tx1">
                    <a:lumMod val="75000"/>
                    <a:lumOff val="25000"/>
                  </a:schemeClr>
                </a:solidFill>
              </a:rPr>
              <a:t>Proveedores</a:t>
            </a:r>
          </a:p>
          <a:p>
            <a:pPr marL="285750" indent="-285750">
              <a:buFont typeface="Arial" panose="020B0604020202020204" pitchFamily="34" charset="0"/>
              <a:buChar char="•"/>
            </a:pPr>
            <a:r>
              <a:rPr lang="es-CO" dirty="0" smtClean="0">
                <a:solidFill>
                  <a:schemeClr val="tx1">
                    <a:lumMod val="75000"/>
                    <a:lumOff val="25000"/>
                  </a:schemeClr>
                </a:solidFill>
              </a:rPr>
              <a:t>Mercado</a:t>
            </a:r>
          </a:p>
          <a:p>
            <a:pPr marL="285750" indent="-285750">
              <a:buFont typeface="Arial" panose="020B0604020202020204" pitchFamily="34" charset="0"/>
              <a:buChar char="•"/>
            </a:pPr>
            <a:r>
              <a:rPr lang="es-CO" dirty="0" smtClean="0">
                <a:solidFill>
                  <a:schemeClr val="tx1">
                    <a:lumMod val="75000"/>
                    <a:lumOff val="25000"/>
                  </a:schemeClr>
                </a:solidFill>
              </a:rPr>
              <a:t>política </a:t>
            </a:r>
            <a:endParaRPr lang="es-CO" dirty="0">
              <a:solidFill>
                <a:schemeClr val="tx1">
                  <a:lumMod val="75000"/>
                  <a:lumOff val="25000"/>
                </a:schemeClr>
              </a:solidFill>
            </a:endParaRPr>
          </a:p>
        </p:txBody>
      </p:sp>
      <p:pic>
        <p:nvPicPr>
          <p:cNvPr id="4" name="Imagen 3"/>
          <p:cNvPicPr>
            <a:picLocks noChangeAspect="1"/>
          </p:cNvPicPr>
          <p:nvPr/>
        </p:nvPicPr>
        <p:blipFill>
          <a:blip r:embed="rId2"/>
          <a:stretch>
            <a:fillRect/>
          </a:stretch>
        </p:blipFill>
        <p:spPr>
          <a:xfrm>
            <a:off x="4664279" y="1476462"/>
            <a:ext cx="3540154" cy="2677656"/>
          </a:xfrm>
          <a:prstGeom prst="rect">
            <a:avLst/>
          </a:prstGeom>
        </p:spPr>
      </p:pic>
    </p:spTree>
    <p:extLst>
      <p:ext uri="{BB962C8B-B14F-4D97-AF65-F5344CB8AC3E}">
        <p14:creationId xmlns:p14="http://schemas.microsoft.com/office/powerpoint/2010/main" val="285044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948546" y="987137"/>
            <a:ext cx="1454727" cy="307777"/>
          </a:xfrm>
          <a:prstGeom prst="rect">
            <a:avLst/>
          </a:prstGeom>
          <a:noFill/>
        </p:spPr>
        <p:txBody>
          <a:bodyPr wrap="square" rtlCol="0">
            <a:spAutoFit/>
          </a:bodyPr>
          <a:lstStyle/>
          <a:p>
            <a:r>
              <a:rPr lang="es-CO" dirty="0" smtClean="0"/>
              <a:t>CLUSTER </a:t>
            </a:r>
            <a:endParaRPr lang="es-CO" dirty="0"/>
          </a:p>
        </p:txBody>
      </p:sp>
      <p:sp>
        <p:nvSpPr>
          <p:cNvPr id="3" name="CuadroTexto 2"/>
          <p:cNvSpPr txBox="1"/>
          <p:nvPr/>
        </p:nvSpPr>
        <p:spPr>
          <a:xfrm>
            <a:off x="1485900" y="1579419"/>
            <a:ext cx="6380018" cy="1815882"/>
          </a:xfrm>
          <a:prstGeom prst="rect">
            <a:avLst/>
          </a:prstGeom>
          <a:noFill/>
        </p:spPr>
        <p:txBody>
          <a:bodyPr wrap="square" rtlCol="0">
            <a:spAutoFit/>
          </a:bodyPr>
          <a:lstStyle/>
          <a:p>
            <a:r>
              <a:rPr lang="es-CO" dirty="0"/>
              <a:t>Grupo de empresas interrelacionadas que trabajan en un mismo sector industrial y que colaboran estratégicamente para obtener beneficios </a:t>
            </a:r>
            <a:r>
              <a:rPr lang="es-CO" dirty="0" smtClean="0"/>
              <a:t>comunes.</a:t>
            </a:r>
          </a:p>
          <a:p>
            <a:endParaRPr lang="es-CO" dirty="0"/>
          </a:p>
          <a:p>
            <a:r>
              <a:rPr lang="es-CO" dirty="0" smtClean="0"/>
              <a:t>Concentración de empresas e instituciones interconectadas en la actividad económica que se desarrollan cerca geográficamente una de otra.</a:t>
            </a:r>
          </a:p>
          <a:p>
            <a:endParaRPr lang="es-CO" dirty="0"/>
          </a:p>
          <a:p>
            <a:r>
              <a:rPr lang="es-CO" b="1" dirty="0" smtClean="0"/>
              <a:t>Ejemplo</a:t>
            </a:r>
            <a:r>
              <a:rPr lang="es-CO" dirty="0" smtClean="0"/>
              <a:t>: </a:t>
            </a:r>
            <a:r>
              <a:rPr lang="es-CO" dirty="0"/>
              <a:t>Riviera Maya. Multitud de empresas turísticas y hoteleras se reparten el pastel de estas bonitas playas mexicanas.</a:t>
            </a:r>
            <a:endParaRPr lang="es-CO" dirty="0"/>
          </a:p>
        </p:txBody>
      </p:sp>
    </p:spTree>
    <p:extLst>
      <p:ext uri="{BB962C8B-B14F-4D97-AF65-F5344CB8AC3E}">
        <p14:creationId xmlns:p14="http://schemas.microsoft.com/office/powerpoint/2010/main" val="112961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190009" y="1007918"/>
            <a:ext cx="2899064" cy="307777"/>
          </a:xfrm>
          <a:prstGeom prst="rect">
            <a:avLst/>
          </a:prstGeom>
          <a:noFill/>
        </p:spPr>
        <p:txBody>
          <a:bodyPr wrap="square" rtlCol="0">
            <a:spAutoFit/>
          </a:bodyPr>
          <a:lstStyle/>
          <a:p>
            <a:pPr algn="ctr"/>
            <a:r>
              <a:rPr lang="es-CO" dirty="0" smtClean="0"/>
              <a:t>COMMODITY</a:t>
            </a:r>
            <a:endParaRPr lang="es-CO" dirty="0"/>
          </a:p>
        </p:txBody>
      </p:sp>
      <p:sp>
        <p:nvSpPr>
          <p:cNvPr id="3" name="CuadroTexto 2"/>
          <p:cNvSpPr txBox="1"/>
          <p:nvPr/>
        </p:nvSpPr>
        <p:spPr>
          <a:xfrm>
            <a:off x="1833995" y="1465118"/>
            <a:ext cx="5611091" cy="2031325"/>
          </a:xfrm>
          <a:prstGeom prst="rect">
            <a:avLst/>
          </a:prstGeom>
          <a:noFill/>
        </p:spPr>
        <p:txBody>
          <a:bodyPr wrap="square" rtlCol="0">
            <a:spAutoFit/>
          </a:bodyPr>
          <a:lstStyle/>
          <a:p>
            <a:r>
              <a:rPr lang="es-CO" dirty="0"/>
              <a:t>Los </a:t>
            </a:r>
            <a:r>
              <a:rPr lang="es-CO" dirty="0" err="1"/>
              <a:t>commodities</a:t>
            </a:r>
            <a:r>
              <a:rPr lang="es-CO" dirty="0"/>
              <a:t> son bienes básicos que se utilizan como insumos en la producción de otros bienes y que pueden ser usados en el comercio o en el sector financiero, como objetos de </a:t>
            </a:r>
            <a:r>
              <a:rPr lang="es-CO" dirty="0" smtClean="0"/>
              <a:t>adquisición, es una mercancía del sector primario exigida por cualquier economía </a:t>
            </a:r>
          </a:p>
          <a:p>
            <a:r>
              <a:rPr lang="es-CO" dirty="0" smtClean="0"/>
              <a:t>acero</a:t>
            </a:r>
          </a:p>
          <a:p>
            <a:r>
              <a:rPr lang="es-CO" dirty="0" smtClean="0"/>
              <a:t>carbón</a:t>
            </a:r>
          </a:p>
          <a:p>
            <a:r>
              <a:rPr lang="es-CO" dirty="0" smtClean="0"/>
              <a:t>cereales</a:t>
            </a:r>
          </a:p>
          <a:p>
            <a:r>
              <a:rPr lang="es-CO" dirty="0" smtClean="0"/>
              <a:t>petróleo</a:t>
            </a:r>
          </a:p>
          <a:p>
            <a:endParaRPr lang="es-CO" dirty="0" smtClean="0"/>
          </a:p>
        </p:txBody>
      </p:sp>
    </p:spTree>
    <p:extLst>
      <p:ext uri="{BB962C8B-B14F-4D97-AF65-F5344CB8AC3E}">
        <p14:creationId xmlns:p14="http://schemas.microsoft.com/office/powerpoint/2010/main" val="356019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93918" y="872836"/>
            <a:ext cx="3460173" cy="307777"/>
          </a:xfrm>
          <a:prstGeom prst="rect">
            <a:avLst/>
          </a:prstGeom>
          <a:noFill/>
        </p:spPr>
        <p:txBody>
          <a:bodyPr wrap="square" rtlCol="0">
            <a:spAutoFit/>
          </a:bodyPr>
          <a:lstStyle/>
          <a:p>
            <a:pPr algn="ctr"/>
            <a:r>
              <a:rPr lang="es-CO" dirty="0" smtClean="0"/>
              <a:t>PIRAMIDE DE MASLOW</a:t>
            </a:r>
            <a:endParaRPr lang="es-CO" dirty="0"/>
          </a:p>
        </p:txBody>
      </p:sp>
      <p:sp>
        <p:nvSpPr>
          <p:cNvPr id="3" name="CuadroTexto 2"/>
          <p:cNvSpPr txBox="1"/>
          <p:nvPr/>
        </p:nvSpPr>
        <p:spPr>
          <a:xfrm>
            <a:off x="592281" y="2189994"/>
            <a:ext cx="4062845" cy="1600438"/>
          </a:xfrm>
          <a:prstGeom prst="rect">
            <a:avLst/>
          </a:prstGeom>
          <a:noFill/>
        </p:spPr>
        <p:txBody>
          <a:bodyPr wrap="square" rtlCol="0">
            <a:spAutoFit/>
          </a:bodyPr>
          <a:lstStyle/>
          <a:p>
            <a:r>
              <a:rPr lang="es-CO" dirty="0" smtClean="0"/>
              <a:t>Se refiere a las necesidades humanas (alimentación) </a:t>
            </a:r>
          </a:p>
          <a:p>
            <a:r>
              <a:rPr lang="es-CO" dirty="0" smtClean="0"/>
              <a:t>Seguridad (casa propia)</a:t>
            </a:r>
          </a:p>
          <a:p>
            <a:r>
              <a:rPr lang="es-CO" dirty="0" smtClean="0"/>
              <a:t>Afiliación </a:t>
            </a:r>
          </a:p>
          <a:p>
            <a:r>
              <a:rPr lang="es-CO" dirty="0" smtClean="0"/>
              <a:t>Auto reconocimiento (membrecía de un club)</a:t>
            </a:r>
          </a:p>
          <a:p>
            <a:r>
              <a:rPr lang="es-CO" dirty="0" smtClean="0"/>
              <a:t>Auto realización (proyecto que requiere gran cantidad de dinero)</a:t>
            </a:r>
          </a:p>
        </p:txBody>
      </p:sp>
      <p:pic>
        <p:nvPicPr>
          <p:cNvPr id="4" name="Imagen 3"/>
          <p:cNvPicPr>
            <a:picLocks noChangeAspect="1"/>
          </p:cNvPicPr>
          <p:nvPr/>
        </p:nvPicPr>
        <p:blipFill>
          <a:blip r:embed="rId2"/>
          <a:stretch>
            <a:fillRect/>
          </a:stretch>
        </p:blipFill>
        <p:spPr>
          <a:xfrm>
            <a:off x="4333009" y="1454726"/>
            <a:ext cx="3842039" cy="2855532"/>
          </a:xfrm>
          <a:prstGeom prst="rect">
            <a:avLst/>
          </a:prstGeom>
        </p:spPr>
      </p:pic>
    </p:spTree>
    <p:extLst>
      <p:ext uri="{BB962C8B-B14F-4D97-AF65-F5344CB8AC3E}">
        <p14:creationId xmlns:p14="http://schemas.microsoft.com/office/powerpoint/2010/main" val="382189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7113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88485" y="880844"/>
            <a:ext cx="2508308" cy="307777"/>
          </a:xfrm>
          <a:prstGeom prst="rect">
            <a:avLst/>
          </a:prstGeom>
          <a:noFill/>
        </p:spPr>
        <p:txBody>
          <a:bodyPr wrap="square" rtlCol="0">
            <a:spAutoFit/>
          </a:bodyPr>
          <a:lstStyle/>
          <a:p>
            <a:pPr algn="ctr"/>
            <a:r>
              <a:rPr lang="es-CO" dirty="0" smtClean="0">
                <a:solidFill>
                  <a:schemeClr val="tx1">
                    <a:lumMod val="75000"/>
                    <a:lumOff val="25000"/>
                  </a:schemeClr>
                </a:solidFill>
              </a:rPr>
              <a:t>¿Qué es un mercado?</a:t>
            </a:r>
            <a:endParaRPr lang="es-CO" dirty="0">
              <a:solidFill>
                <a:schemeClr val="tx1">
                  <a:lumMod val="75000"/>
                  <a:lumOff val="25000"/>
                </a:schemeClr>
              </a:solidFill>
            </a:endParaRPr>
          </a:p>
        </p:txBody>
      </p:sp>
      <p:sp>
        <p:nvSpPr>
          <p:cNvPr id="3" name="CuadroTexto 2"/>
          <p:cNvSpPr txBox="1"/>
          <p:nvPr/>
        </p:nvSpPr>
        <p:spPr>
          <a:xfrm>
            <a:off x="1378430" y="1486422"/>
            <a:ext cx="1996580" cy="2031325"/>
          </a:xfrm>
          <a:prstGeom prst="rect">
            <a:avLst/>
          </a:prstGeom>
          <a:noFill/>
        </p:spPr>
        <p:txBody>
          <a:bodyPr wrap="square" rtlCol="0">
            <a:spAutoFit/>
          </a:bodyPr>
          <a:lstStyle/>
          <a:p>
            <a:r>
              <a:rPr lang="es-CO" dirty="0" smtClean="0">
                <a:solidFill>
                  <a:schemeClr val="tx1">
                    <a:lumMod val="75000"/>
                    <a:lumOff val="25000"/>
                  </a:schemeClr>
                </a:solidFill>
              </a:rPr>
              <a:t>Es un espacio físico o virtual que permite realizar procesos de compra y venta de diversos productos o servicios, el cual depende de necesidades, gustos y preferencias. </a:t>
            </a:r>
            <a:endParaRPr lang="es-CO" dirty="0">
              <a:solidFill>
                <a:schemeClr val="tx1">
                  <a:lumMod val="75000"/>
                  <a:lumOff val="25000"/>
                </a:schemeClr>
              </a:solidFill>
            </a:endParaRPr>
          </a:p>
        </p:txBody>
      </p:sp>
      <p:sp>
        <p:nvSpPr>
          <p:cNvPr id="4" name="CuadroTexto 3"/>
          <p:cNvSpPr txBox="1"/>
          <p:nvPr/>
        </p:nvSpPr>
        <p:spPr>
          <a:xfrm>
            <a:off x="6048462" y="1486423"/>
            <a:ext cx="1937857" cy="2031325"/>
          </a:xfrm>
          <a:prstGeom prst="rect">
            <a:avLst/>
          </a:prstGeom>
          <a:noFill/>
        </p:spPr>
        <p:txBody>
          <a:bodyPr wrap="square" rtlCol="0">
            <a:spAutoFit/>
          </a:bodyPr>
          <a:lstStyle/>
          <a:p>
            <a:r>
              <a:rPr lang="es-CO" dirty="0" smtClean="0">
                <a:solidFill>
                  <a:schemeClr val="tx1">
                    <a:lumMod val="75000"/>
                    <a:lumOff val="25000"/>
                  </a:schemeClr>
                </a:solidFill>
              </a:rPr>
              <a:t>El mismo permite crear vinculaciones entre vendedor (oferentes) y compradores (demandantes) para adquirir o intercambiar bienes o servicios. </a:t>
            </a:r>
            <a:endParaRPr lang="es-CO" dirty="0">
              <a:solidFill>
                <a:schemeClr val="tx1">
                  <a:lumMod val="75000"/>
                  <a:lumOff val="25000"/>
                </a:schemeClr>
              </a:solidFill>
            </a:endParaRPr>
          </a:p>
        </p:txBody>
      </p:sp>
      <p:pic>
        <p:nvPicPr>
          <p:cNvPr id="5" name="Imagen 4"/>
          <p:cNvPicPr>
            <a:picLocks noChangeAspect="1"/>
          </p:cNvPicPr>
          <p:nvPr/>
        </p:nvPicPr>
        <p:blipFill>
          <a:blip r:embed="rId2"/>
          <a:stretch>
            <a:fillRect/>
          </a:stretch>
        </p:blipFill>
        <p:spPr>
          <a:xfrm>
            <a:off x="3419838" y="1486422"/>
            <a:ext cx="2477374" cy="1290332"/>
          </a:xfrm>
          <a:prstGeom prst="rect">
            <a:avLst/>
          </a:prstGeom>
        </p:spPr>
      </p:pic>
      <p:pic>
        <p:nvPicPr>
          <p:cNvPr id="6" name="Imagen 5"/>
          <p:cNvPicPr>
            <a:picLocks noChangeAspect="1"/>
          </p:cNvPicPr>
          <p:nvPr/>
        </p:nvPicPr>
        <p:blipFill>
          <a:blip r:embed="rId3"/>
          <a:stretch>
            <a:fillRect/>
          </a:stretch>
        </p:blipFill>
        <p:spPr>
          <a:xfrm>
            <a:off x="3419838" y="2919369"/>
            <a:ext cx="2538967" cy="1609156"/>
          </a:xfrm>
          <a:prstGeom prst="rect">
            <a:avLst/>
          </a:prstGeom>
        </p:spPr>
      </p:pic>
    </p:spTree>
    <p:extLst>
      <p:ext uri="{BB962C8B-B14F-4D97-AF65-F5344CB8AC3E}">
        <p14:creationId xmlns:p14="http://schemas.microsoft.com/office/powerpoint/2010/main" val="1300630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162650" y="931178"/>
            <a:ext cx="2483141" cy="307777"/>
          </a:xfrm>
          <a:prstGeom prst="rect">
            <a:avLst/>
          </a:prstGeom>
          <a:noFill/>
        </p:spPr>
        <p:txBody>
          <a:bodyPr wrap="square" rtlCol="0">
            <a:spAutoFit/>
          </a:bodyPr>
          <a:lstStyle/>
          <a:p>
            <a:pPr algn="ctr"/>
            <a:r>
              <a:rPr lang="es-CO" dirty="0" smtClean="0">
                <a:solidFill>
                  <a:schemeClr val="tx1">
                    <a:lumMod val="75000"/>
                    <a:lumOff val="25000"/>
                  </a:schemeClr>
                </a:solidFill>
              </a:rPr>
              <a:t>MERCADO VIRTUAL</a:t>
            </a:r>
            <a:endParaRPr lang="es-CO" dirty="0">
              <a:solidFill>
                <a:schemeClr val="tx1">
                  <a:lumMod val="75000"/>
                  <a:lumOff val="25000"/>
                </a:schemeClr>
              </a:solidFill>
            </a:endParaRPr>
          </a:p>
        </p:txBody>
      </p:sp>
      <p:sp>
        <p:nvSpPr>
          <p:cNvPr id="3" name="CuadroTexto 2"/>
          <p:cNvSpPr txBox="1"/>
          <p:nvPr/>
        </p:nvSpPr>
        <p:spPr>
          <a:xfrm>
            <a:off x="5553513" y="1389956"/>
            <a:ext cx="2281806" cy="2862322"/>
          </a:xfrm>
          <a:prstGeom prst="rect">
            <a:avLst/>
          </a:prstGeom>
          <a:noFill/>
        </p:spPr>
        <p:txBody>
          <a:bodyPr wrap="square" rtlCol="0">
            <a:spAutoFit/>
          </a:bodyPr>
          <a:lstStyle/>
          <a:p>
            <a:r>
              <a:rPr lang="es-CO" sz="1200" dirty="0" smtClean="0">
                <a:solidFill>
                  <a:schemeClr val="tx1">
                    <a:lumMod val="75000"/>
                    <a:lumOff val="25000"/>
                  </a:schemeClr>
                </a:solidFill>
              </a:rPr>
              <a:t>El mercado virtual es una o varias plataformas web que permite adquirir productos o servicios, este tipo de mercado utiliza un sistema llamado Cross docking, preparación de pedidos, esto quiere decir que no necesitan contar con un área de almacenamiento de mercancía, este tipo de mercados no tienen una hora de cierre estipulada (esto quiere decir que funcionan las 24 horas del día) ampliando su capacidad de ventas.  </a:t>
            </a:r>
            <a:endParaRPr lang="es-CO" sz="1200" dirty="0">
              <a:solidFill>
                <a:schemeClr val="tx1">
                  <a:lumMod val="75000"/>
                  <a:lumOff val="25000"/>
                </a:schemeClr>
              </a:solidFill>
            </a:endParaRPr>
          </a:p>
        </p:txBody>
      </p:sp>
      <p:pic>
        <p:nvPicPr>
          <p:cNvPr id="4" name="Imagen 3"/>
          <p:cNvPicPr>
            <a:picLocks noChangeAspect="1"/>
          </p:cNvPicPr>
          <p:nvPr/>
        </p:nvPicPr>
        <p:blipFill>
          <a:blip r:embed="rId2"/>
          <a:stretch>
            <a:fillRect/>
          </a:stretch>
        </p:blipFill>
        <p:spPr>
          <a:xfrm>
            <a:off x="1601117" y="1374827"/>
            <a:ext cx="1494421" cy="1410319"/>
          </a:xfrm>
          <a:prstGeom prst="rect">
            <a:avLst/>
          </a:prstGeom>
        </p:spPr>
      </p:pic>
      <p:pic>
        <p:nvPicPr>
          <p:cNvPr id="6" name="Imagen 5"/>
          <p:cNvPicPr>
            <a:picLocks noChangeAspect="1"/>
          </p:cNvPicPr>
          <p:nvPr/>
        </p:nvPicPr>
        <p:blipFill>
          <a:blip r:embed="rId3"/>
          <a:stretch>
            <a:fillRect/>
          </a:stretch>
        </p:blipFill>
        <p:spPr>
          <a:xfrm>
            <a:off x="1384849" y="2941564"/>
            <a:ext cx="1926956" cy="1185819"/>
          </a:xfrm>
          <a:prstGeom prst="rect">
            <a:avLst/>
          </a:prstGeom>
        </p:spPr>
      </p:pic>
      <p:pic>
        <p:nvPicPr>
          <p:cNvPr id="8" name="Imagen 7"/>
          <p:cNvPicPr>
            <a:picLocks noChangeAspect="1"/>
          </p:cNvPicPr>
          <p:nvPr/>
        </p:nvPicPr>
        <p:blipFill>
          <a:blip r:embed="rId4"/>
          <a:stretch>
            <a:fillRect/>
          </a:stretch>
        </p:blipFill>
        <p:spPr>
          <a:xfrm>
            <a:off x="3175715" y="2873370"/>
            <a:ext cx="1993740" cy="1254013"/>
          </a:xfrm>
          <a:prstGeom prst="rect">
            <a:avLst/>
          </a:prstGeom>
        </p:spPr>
      </p:pic>
      <p:pic>
        <p:nvPicPr>
          <p:cNvPr id="9" name="Imagen 8"/>
          <p:cNvPicPr>
            <a:picLocks noChangeAspect="1"/>
          </p:cNvPicPr>
          <p:nvPr/>
        </p:nvPicPr>
        <p:blipFill>
          <a:blip r:embed="rId5"/>
          <a:stretch>
            <a:fillRect/>
          </a:stretch>
        </p:blipFill>
        <p:spPr>
          <a:xfrm>
            <a:off x="3479602" y="1399180"/>
            <a:ext cx="1385966" cy="1385966"/>
          </a:xfrm>
          <a:prstGeom prst="rect">
            <a:avLst/>
          </a:prstGeom>
        </p:spPr>
      </p:pic>
    </p:spTree>
    <p:extLst>
      <p:ext uri="{BB962C8B-B14F-4D97-AF65-F5344CB8AC3E}">
        <p14:creationId xmlns:p14="http://schemas.microsoft.com/office/powerpoint/2010/main" val="754697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783435" y="838899"/>
            <a:ext cx="1761688" cy="307777"/>
          </a:xfrm>
          <a:prstGeom prst="rect">
            <a:avLst/>
          </a:prstGeom>
          <a:noFill/>
        </p:spPr>
        <p:txBody>
          <a:bodyPr wrap="square" rtlCol="0">
            <a:spAutoFit/>
          </a:bodyPr>
          <a:lstStyle/>
          <a:p>
            <a:r>
              <a:rPr lang="es-CO" dirty="0" smtClean="0">
                <a:solidFill>
                  <a:schemeClr val="tx1">
                    <a:lumMod val="75000"/>
                    <a:lumOff val="25000"/>
                  </a:schemeClr>
                </a:solidFill>
              </a:rPr>
              <a:t>MERCADO FISICO</a:t>
            </a:r>
            <a:endParaRPr lang="es-CO" dirty="0">
              <a:solidFill>
                <a:schemeClr val="tx1">
                  <a:lumMod val="75000"/>
                  <a:lumOff val="25000"/>
                </a:schemeClr>
              </a:solidFill>
            </a:endParaRPr>
          </a:p>
        </p:txBody>
      </p:sp>
      <p:sp>
        <p:nvSpPr>
          <p:cNvPr id="3" name="CuadroTexto 2"/>
          <p:cNvSpPr txBox="1"/>
          <p:nvPr/>
        </p:nvSpPr>
        <p:spPr>
          <a:xfrm>
            <a:off x="1795244" y="1929468"/>
            <a:ext cx="1686187" cy="1325460"/>
          </a:xfrm>
          <a:prstGeom prst="rect">
            <a:avLst/>
          </a:prstGeom>
          <a:noFill/>
        </p:spPr>
        <p:txBody>
          <a:bodyPr wrap="square" rtlCol="0">
            <a:spAutoFit/>
          </a:bodyPr>
          <a:lstStyle/>
          <a:p>
            <a:endParaRPr lang="es-CO" dirty="0"/>
          </a:p>
        </p:txBody>
      </p:sp>
      <p:sp>
        <p:nvSpPr>
          <p:cNvPr id="4" name="CuadroTexto 3"/>
          <p:cNvSpPr txBox="1"/>
          <p:nvPr/>
        </p:nvSpPr>
        <p:spPr>
          <a:xfrm>
            <a:off x="1426128" y="1345703"/>
            <a:ext cx="3003259" cy="2492990"/>
          </a:xfrm>
          <a:prstGeom prst="rect">
            <a:avLst/>
          </a:prstGeom>
          <a:noFill/>
        </p:spPr>
        <p:txBody>
          <a:bodyPr wrap="square" rtlCol="0">
            <a:spAutoFit/>
          </a:bodyPr>
          <a:lstStyle/>
          <a:p>
            <a:r>
              <a:rPr lang="es-CO" sz="1200" dirty="0" smtClean="0">
                <a:solidFill>
                  <a:schemeClr val="tx1">
                    <a:lumMod val="75000"/>
                    <a:lumOff val="25000"/>
                  </a:schemeClr>
                </a:solidFill>
              </a:rPr>
              <a:t>El mercado físico es una ubicación donde podemos encontrar productos o servicios de nuestro interés, este tipo de mercados nos permiten tocar o palpar algunos productos que deseamos comprar, este tipo de mercados deben cumplir con una hora de sierre comercial, a diferencia del mercado virtual, este tipo de mercado necesita una inversión mayor, mayor producción, sistema de almacenamiento y puede desaparecer mas fácilmente si no cuenta con productos de calidad para tener una demanda satisfactoria   </a:t>
            </a:r>
            <a:endParaRPr lang="es-CO" sz="1200" dirty="0">
              <a:solidFill>
                <a:schemeClr val="tx1">
                  <a:lumMod val="75000"/>
                  <a:lumOff val="25000"/>
                </a:schemeClr>
              </a:solidFill>
            </a:endParaRPr>
          </a:p>
        </p:txBody>
      </p:sp>
      <p:pic>
        <p:nvPicPr>
          <p:cNvPr id="8" name="Imagen 7"/>
          <p:cNvPicPr>
            <a:picLocks noChangeAspect="1"/>
          </p:cNvPicPr>
          <p:nvPr/>
        </p:nvPicPr>
        <p:blipFill>
          <a:blip r:embed="rId2"/>
          <a:stretch>
            <a:fillRect/>
          </a:stretch>
        </p:blipFill>
        <p:spPr>
          <a:xfrm>
            <a:off x="4339684" y="1437351"/>
            <a:ext cx="4253405" cy="2309694"/>
          </a:xfrm>
          <a:prstGeom prst="rect">
            <a:avLst/>
          </a:prstGeom>
        </p:spPr>
      </p:pic>
    </p:spTree>
    <p:extLst>
      <p:ext uri="{BB962C8B-B14F-4D97-AF65-F5344CB8AC3E}">
        <p14:creationId xmlns:p14="http://schemas.microsoft.com/office/powerpoint/2010/main" val="2879460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54928" y="847288"/>
            <a:ext cx="2785145" cy="307777"/>
          </a:xfrm>
          <a:prstGeom prst="rect">
            <a:avLst/>
          </a:prstGeom>
          <a:noFill/>
        </p:spPr>
        <p:txBody>
          <a:bodyPr wrap="square" rtlCol="0">
            <a:spAutoFit/>
          </a:bodyPr>
          <a:lstStyle/>
          <a:p>
            <a:r>
              <a:rPr lang="es-CO" dirty="0" smtClean="0">
                <a:solidFill>
                  <a:schemeClr val="tx1">
                    <a:lumMod val="75000"/>
                    <a:lumOff val="25000"/>
                  </a:schemeClr>
                </a:solidFill>
              </a:rPr>
              <a:t>FACTORES DETERMINANTES</a:t>
            </a:r>
            <a:endParaRPr lang="es-CO" dirty="0">
              <a:solidFill>
                <a:schemeClr val="tx1">
                  <a:lumMod val="75000"/>
                  <a:lumOff val="25000"/>
                </a:schemeClr>
              </a:solidFill>
            </a:endParaRPr>
          </a:p>
        </p:txBody>
      </p:sp>
      <p:sp>
        <p:nvSpPr>
          <p:cNvPr id="3" name="CuadroTexto 2"/>
          <p:cNvSpPr txBox="1"/>
          <p:nvPr/>
        </p:nvSpPr>
        <p:spPr>
          <a:xfrm>
            <a:off x="1728131" y="1493240"/>
            <a:ext cx="2155971" cy="2462213"/>
          </a:xfrm>
          <a:prstGeom prst="rect">
            <a:avLst/>
          </a:prstGeom>
          <a:noFill/>
        </p:spPr>
        <p:txBody>
          <a:bodyPr wrap="square" rtlCol="0">
            <a:spAutoFit/>
          </a:bodyPr>
          <a:lstStyle/>
          <a:p>
            <a:r>
              <a:rPr lang="es-CO" dirty="0" smtClean="0">
                <a:solidFill>
                  <a:schemeClr val="tx1">
                    <a:lumMod val="75000"/>
                    <a:lumOff val="25000"/>
                  </a:schemeClr>
                </a:solidFill>
              </a:rPr>
              <a:t>En el mercado existen varios factores que determinan la dinámica del mercado, como:</a:t>
            </a:r>
          </a:p>
          <a:p>
            <a:pPr marL="285750" indent="-285750">
              <a:buFont typeface="Arial" panose="020B0604020202020204" pitchFamily="34" charset="0"/>
              <a:buChar char="•"/>
            </a:pPr>
            <a:r>
              <a:rPr lang="es-CO" dirty="0" smtClean="0">
                <a:solidFill>
                  <a:schemeClr val="tx1">
                    <a:lumMod val="75000"/>
                    <a:lumOff val="25000"/>
                  </a:schemeClr>
                </a:solidFill>
              </a:rPr>
              <a:t>Oferta</a:t>
            </a:r>
          </a:p>
          <a:p>
            <a:pPr marL="285750" indent="-285750">
              <a:buFont typeface="Arial" panose="020B0604020202020204" pitchFamily="34" charset="0"/>
              <a:buChar char="•"/>
            </a:pPr>
            <a:r>
              <a:rPr lang="es-CO" dirty="0" smtClean="0">
                <a:solidFill>
                  <a:schemeClr val="tx1">
                    <a:lumMod val="75000"/>
                    <a:lumOff val="25000"/>
                  </a:schemeClr>
                </a:solidFill>
              </a:rPr>
              <a:t>Demanda</a:t>
            </a:r>
          </a:p>
          <a:p>
            <a:pPr marL="285750" indent="-285750">
              <a:buFont typeface="Arial" panose="020B0604020202020204" pitchFamily="34" charset="0"/>
              <a:buChar char="•"/>
            </a:pPr>
            <a:r>
              <a:rPr lang="es-CO" dirty="0" smtClean="0">
                <a:solidFill>
                  <a:schemeClr val="tx1">
                    <a:lumMod val="75000"/>
                    <a:lumOff val="25000"/>
                  </a:schemeClr>
                </a:solidFill>
              </a:rPr>
              <a:t>Clima</a:t>
            </a:r>
          </a:p>
          <a:p>
            <a:pPr marL="285750" indent="-285750">
              <a:buFont typeface="Arial" panose="020B0604020202020204" pitchFamily="34" charset="0"/>
              <a:buChar char="•"/>
            </a:pPr>
            <a:r>
              <a:rPr lang="es-CO" dirty="0" smtClean="0">
                <a:solidFill>
                  <a:schemeClr val="tx1">
                    <a:lumMod val="75000"/>
                    <a:lumOff val="25000"/>
                  </a:schemeClr>
                </a:solidFill>
              </a:rPr>
              <a:t>Gustos y preferencias</a:t>
            </a:r>
          </a:p>
          <a:p>
            <a:pPr marL="285750" indent="-285750">
              <a:buFont typeface="Arial" panose="020B0604020202020204" pitchFamily="34" charset="0"/>
              <a:buChar char="•"/>
            </a:pPr>
            <a:r>
              <a:rPr lang="es-CO" dirty="0" smtClean="0">
                <a:solidFill>
                  <a:schemeClr val="tx1">
                    <a:lumMod val="75000"/>
                    <a:lumOff val="25000"/>
                  </a:schemeClr>
                </a:solidFill>
              </a:rPr>
              <a:t>Precio</a:t>
            </a:r>
          </a:p>
          <a:p>
            <a:pPr marL="285750" indent="-285750">
              <a:buFont typeface="Arial" panose="020B0604020202020204" pitchFamily="34" charset="0"/>
              <a:buChar char="•"/>
            </a:pPr>
            <a:r>
              <a:rPr lang="es-CO" dirty="0" smtClean="0">
                <a:solidFill>
                  <a:schemeClr val="tx1">
                    <a:lumMod val="75000"/>
                    <a:lumOff val="25000"/>
                  </a:schemeClr>
                </a:solidFill>
              </a:rPr>
              <a:t>Factores políticos</a:t>
            </a:r>
            <a:endParaRPr lang="es-CO" dirty="0">
              <a:solidFill>
                <a:schemeClr val="tx1">
                  <a:lumMod val="75000"/>
                  <a:lumOff val="25000"/>
                </a:schemeClr>
              </a:solidFill>
            </a:endParaRPr>
          </a:p>
        </p:txBody>
      </p:sp>
      <p:pic>
        <p:nvPicPr>
          <p:cNvPr id="4" name="Imagen 3"/>
          <p:cNvPicPr>
            <a:picLocks noChangeAspect="1"/>
          </p:cNvPicPr>
          <p:nvPr/>
        </p:nvPicPr>
        <p:blipFill>
          <a:blip r:embed="rId2"/>
          <a:stretch>
            <a:fillRect/>
          </a:stretch>
        </p:blipFill>
        <p:spPr>
          <a:xfrm>
            <a:off x="6631622" y="1540693"/>
            <a:ext cx="1709448" cy="1139632"/>
          </a:xfrm>
          <a:prstGeom prst="rect">
            <a:avLst/>
          </a:prstGeom>
        </p:spPr>
      </p:pic>
      <p:sp>
        <p:nvSpPr>
          <p:cNvPr id="5" name="CuadroTexto 4"/>
          <p:cNvSpPr txBox="1"/>
          <p:nvPr/>
        </p:nvSpPr>
        <p:spPr>
          <a:xfrm>
            <a:off x="6803472" y="1185463"/>
            <a:ext cx="1199625" cy="307777"/>
          </a:xfrm>
          <a:prstGeom prst="rect">
            <a:avLst/>
          </a:prstGeom>
          <a:noFill/>
        </p:spPr>
        <p:txBody>
          <a:bodyPr wrap="square" rtlCol="0">
            <a:spAutoFit/>
          </a:bodyPr>
          <a:lstStyle/>
          <a:p>
            <a:pPr algn="ctr"/>
            <a:r>
              <a:rPr lang="es-CO" dirty="0" smtClean="0">
                <a:solidFill>
                  <a:schemeClr val="tx1">
                    <a:lumMod val="75000"/>
                    <a:lumOff val="25000"/>
                  </a:schemeClr>
                </a:solidFill>
              </a:rPr>
              <a:t>TRM</a:t>
            </a:r>
            <a:endParaRPr lang="es-CO" dirty="0">
              <a:solidFill>
                <a:schemeClr val="tx1">
                  <a:lumMod val="75000"/>
                  <a:lumOff val="25000"/>
                </a:schemeClr>
              </a:solidFill>
            </a:endParaRPr>
          </a:p>
        </p:txBody>
      </p:sp>
      <p:pic>
        <p:nvPicPr>
          <p:cNvPr id="6" name="Imagen 5"/>
          <p:cNvPicPr>
            <a:picLocks noChangeAspect="1"/>
          </p:cNvPicPr>
          <p:nvPr/>
        </p:nvPicPr>
        <p:blipFill>
          <a:blip r:embed="rId3"/>
          <a:stretch>
            <a:fillRect/>
          </a:stretch>
        </p:blipFill>
        <p:spPr>
          <a:xfrm>
            <a:off x="4773336" y="1700959"/>
            <a:ext cx="1626648" cy="979366"/>
          </a:xfrm>
          <a:prstGeom prst="rect">
            <a:avLst/>
          </a:prstGeom>
        </p:spPr>
      </p:pic>
      <p:sp>
        <p:nvSpPr>
          <p:cNvPr id="7" name="CuadroTexto 6"/>
          <p:cNvSpPr txBox="1"/>
          <p:nvPr/>
        </p:nvSpPr>
        <p:spPr>
          <a:xfrm>
            <a:off x="5094024" y="1185463"/>
            <a:ext cx="1199625" cy="307777"/>
          </a:xfrm>
          <a:prstGeom prst="rect">
            <a:avLst/>
          </a:prstGeom>
          <a:noFill/>
        </p:spPr>
        <p:txBody>
          <a:bodyPr wrap="square" rtlCol="0">
            <a:spAutoFit/>
          </a:bodyPr>
          <a:lstStyle/>
          <a:p>
            <a:pPr algn="ctr"/>
            <a:r>
              <a:rPr lang="es-CO" dirty="0">
                <a:solidFill>
                  <a:schemeClr val="tx1">
                    <a:lumMod val="75000"/>
                    <a:lumOff val="25000"/>
                  </a:schemeClr>
                </a:solidFill>
              </a:rPr>
              <a:t>I</a:t>
            </a:r>
            <a:r>
              <a:rPr lang="es-CO" dirty="0" smtClean="0">
                <a:solidFill>
                  <a:schemeClr val="tx1">
                    <a:lumMod val="75000"/>
                    <a:lumOff val="25000"/>
                  </a:schemeClr>
                </a:solidFill>
              </a:rPr>
              <a:t>PC</a:t>
            </a:r>
            <a:endParaRPr lang="es-CO" dirty="0">
              <a:solidFill>
                <a:schemeClr val="tx1">
                  <a:lumMod val="75000"/>
                  <a:lumOff val="25000"/>
                </a:schemeClr>
              </a:solidFill>
            </a:endParaRPr>
          </a:p>
        </p:txBody>
      </p:sp>
      <p:pic>
        <p:nvPicPr>
          <p:cNvPr id="8" name="Imagen 7"/>
          <p:cNvPicPr>
            <a:picLocks noChangeAspect="1"/>
          </p:cNvPicPr>
          <p:nvPr/>
        </p:nvPicPr>
        <p:blipFill>
          <a:blip r:embed="rId4"/>
          <a:stretch>
            <a:fillRect/>
          </a:stretch>
        </p:blipFill>
        <p:spPr>
          <a:xfrm>
            <a:off x="6541955" y="2899183"/>
            <a:ext cx="1888782" cy="1337258"/>
          </a:xfrm>
          <a:prstGeom prst="rect">
            <a:avLst/>
          </a:prstGeom>
        </p:spPr>
      </p:pic>
      <p:pic>
        <p:nvPicPr>
          <p:cNvPr id="9" name="Imagen 8"/>
          <p:cNvPicPr>
            <a:picLocks noChangeAspect="1"/>
          </p:cNvPicPr>
          <p:nvPr/>
        </p:nvPicPr>
        <p:blipFill rotWithShape="1">
          <a:blip r:embed="rId5"/>
          <a:srcRect l="10111" r="7553"/>
          <a:stretch/>
        </p:blipFill>
        <p:spPr>
          <a:xfrm>
            <a:off x="4546833" y="3061983"/>
            <a:ext cx="1912690" cy="1174458"/>
          </a:xfrm>
          <a:prstGeom prst="rect">
            <a:avLst/>
          </a:prstGeom>
        </p:spPr>
      </p:pic>
    </p:spTree>
    <p:extLst>
      <p:ext uri="{BB962C8B-B14F-4D97-AF65-F5344CB8AC3E}">
        <p14:creationId xmlns:p14="http://schemas.microsoft.com/office/powerpoint/2010/main" val="3387655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26795" y="1095184"/>
            <a:ext cx="3103928" cy="2677656"/>
          </a:xfrm>
          <a:prstGeom prst="rect">
            <a:avLst/>
          </a:prstGeom>
          <a:noFill/>
        </p:spPr>
        <p:txBody>
          <a:bodyPr wrap="square" rtlCol="0">
            <a:spAutoFit/>
          </a:bodyPr>
          <a:lstStyle/>
          <a:p>
            <a:r>
              <a:rPr lang="es-CO" dirty="0" smtClean="0">
                <a:solidFill>
                  <a:schemeClr val="tx1">
                    <a:lumMod val="75000"/>
                    <a:lumOff val="25000"/>
                  </a:schemeClr>
                </a:solidFill>
              </a:rPr>
              <a:t>MACRO LOCALIZACIÓN </a:t>
            </a:r>
          </a:p>
          <a:p>
            <a:r>
              <a:rPr lang="es-CO" dirty="0" smtClean="0">
                <a:solidFill>
                  <a:schemeClr val="tx1">
                    <a:lumMod val="75000"/>
                    <a:lumOff val="25000"/>
                  </a:schemeClr>
                </a:solidFill>
              </a:rPr>
              <a:t>Evalúa el sitio mas adecuado para la ubicación de una empresa en un país, sea en un espacio rural o urbano, para ello se tiene en cuenta:</a:t>
            </a:r>
          </a:p>
          <a:p>
            <a:pPr marL="285750" indent="-285750">
              <a:buFont typeface="Arial" panose="020B0604020202020204" pitchFamily="34" charset="0"/>
              <a:buChar char="•"/>
            </a:pPr>
            <a:r>
              <a:rPr lang="es-CO" dirty="0" smtClean="0">
                <a:solidFill>
                  <a:schemeClr val="tx1">
                    <a:lumMod val="75000"/>
                    <a:lumOff val="25000"/>
                  </a:schemeClr>
                </a:solidFill>
              </a:rPr>
              <a:t>Ubicación de los consumidores </a:t>
            </a:r>
          </a:p>
          <a:p>
            <a:pPr marL="285750" indent="-285750">
              <a:buFont typeface="Arial" panose="020B0604020202020204" pitchFamily="34" charset="0"/>
              <a:buChar char="•"/>
            </a:pPr>
            <a:r>
              <a:rPr lang="es-CO" dirty="0" smtClean="0">
                <a:solidFill>
                  <a:schemeClr val="tx1">
                    <a:lumMod val="75000"/>
                    <a:lumOff val="25000"/>
                  </a:schemeClr>
                </a:solidFill>
              </a:rPr>
              <a:t>Vías de comunicación, medios de transporte </a:t>
            </a:r>
          </a:p>
          <a:p>
            <a:pPr marL="285750" indent="-285750">
              <a:buFont typeface="Arial" panose="020B0604020202020204" pitchFamily="34" charset="0"/>
              <a:buChar char="•"/>
            </a:pPr>
            <a:r>
              <a:rPr lang="es-CO" dirty="0" smtClean="0">
                <a:solidFill>
                  <a:schemeClr val="tx1">
                    <a:lumMod val="75000"/>
                    <a:lumOff val="25000"/>
                  </a:schemeClr>
                </a:solidFill>
              </a:rPr>
              <a:t> servicios públicos </a:t>
            </a:r>
          </a:p>
          <a:p>
            <a:pPr marL="285750" indent="-285750">
              <a:buFont typeface="Arial" panose="020B0604020202020204" pitchFamily="34" charset="0"/>
              <a:buChar char="•"/>
            </a:pPr>
            <a:r>
              <a:rPr lang="es-CO" dirty="0" smtClean="0">
                <a:solidFill>
                  <a:schemeClr val="tx1">
                    <a:lumMod val="75000"/>
                    <a:lumOff val="25000"/>
                  </a:schemeClr>
                </a:solidFill>
              </a:rPr>
              <a:t>Condiciones ambientales </a:t>
            </a:r>
          </a:p>
          <a:p>
            <a:pPr marL="285750" indent="-285750">
              <a:buFont typeface="Arial" panose="020B0604020202020204" pitchFamily="34" charset="0"/>
              <a:buChar char="•"/>
            </a:pPr>
            <a:r>
              <a:rPr lang="es-CO" dirty="0" smtClean="0">
                <a:solidFill>
                  <a:schemeClr val="tx1">
                    <a:lumMod val="75000"/>
                    <a:lumOff val="25000"/>
                  </a:schemeClr>
                </a:solidFill>
              </a:rPr>
              <a:t>Normas y regulaciones especificas</a:t>
            </a:r>
          </a:p>
        </p:txBody>
      </p:sp>
      <p:sp>
        <p:nvSpPr>
          <p:cNvPr id="3" name="CuadroTexto 2"/>
          <p:cNvSpPr txBox="1"/>
          <p:nvPr/>
        </p:nvSpPr>
        <p:spPr>
          <a:xfrm>
            <a:off x="5184396" y="1095184"/>
            <a:ext cx="2978092" cy="2677656"/>
          </a:xfrm>
          <a:prstGeom prst="rect">
            <a:avLst/>
          </a:prstGeom>
          <a:noFill/>
        </p:spPr>
        <p:txBody>
          <a:bodyPr wrap="square" rtlCol="0">
            <a:spAutoFit/>
          </a:bodyPr>
          <a:lstStyle/>
          <a:p>
            <a:r>
              <a:rPr lang="es-CO" dirty="0" smtClean="0">
                <a:solidFill>
                  <a:schemeClr val="tx1">
                    <a:lumMod val="75000"/>
                    <a:lumOff val="25000"/>
                  </a:schemeClr>
                </a:solidFill>
              </a:rPr>
              <a:t>MICRO LOCALIZACIÓN </a:t>
            </a:r>
          </a:p>
          <a:p>
            <a:r>
              <a:rPr lang="es-CO" dirty="0" smtClean="0">
                <a:solidFill>
                  <a:schemeClr val="tx1">
                    <a:lumMod val="75000"/>
                    <a:lumOff val="25000"/>
                  </a:schemeClr>
                </a:solidFill>
              </a:rPr>
              <a:t>Lugar o espacio especifico donde se construirá la empresa dentro de la región, para determinar este lugar se tiene el cuenta:</a:t>
            </a:r>
          </a:p>
          <a:p>
            <a:pPr marL="285750" indent="-285750">
              <a:buFont typeface="Arial" panose="020B0604020202020204" pitchFamily="34" charset="0"/>
              <a:buChar char="•"/>
            </a:pPr>
            <a:r>
              <a:rPr lang="es-CO" dirty="0" smtClean="0">
                <a:solidFill>
                  <a:schemeClr val="tx1">
                    <a:lumMod val="75000"/>
                    <a:lumOff val="25000"/>
                  </a:schemeClr>
                </a:solidFill>
              </a:rPr>
              <a:t>Costos, recursos, mano de obra, materias primas y servicios de comunicación</a:t>
            </a:r>
          </a:p>
          <a:p>
            <a:pPr marL="285750" indent="-285750">
              <a:buFont typeface="Arial" panose="020B0604020202020204" pitchFamily="34" charset="0"/>
              <a:buChar char="•"/>
            </a:pPr>
            <a:r>
              <a:rPr lang="es-CO" dirty="0" smtClean="0">
                <a:solidFill>
                  <a:schemeClr val="tx1">
                    <a:lumMod val="75000"/>
                    <a:lumOff val="25000"/>
                  </a:schemeClr>
                </a:solidFill>
              </a:rPr>
              <a:t>Ubicación de la competencia </a:t>
            </a:r>
          </a:p>
          <a:p>
            <a:pPr marL="285750" indent="-285750">
              <a:buFont typeface="Arial" panose="020B0604020202020204" pitchFamily="34" charset="0"/>
              <a:buChar char="•"/>
            </a:pPr>
            <a:r>
              <a:rPr lang="es-CO" dirty="0" smtClean="0">
                <a:solidFill>
                  <a:schemeClr val="tx1">
                    <a:lumMod val="75000"/>
                    <a:lumOff val="25000"/>
                  </a:schemeClr>
                </a:solidFill>
              </a:rPr>
              <a:t>Cobertura</a:t>
            </a:r>
          </a:p>
          <a:p>
            <a:pPr marL="285750" indent="-285750">
              <a:buFont typeface="Arial" panose="020B0604020202020204" pitchFamily="34" charset="0"/>
              <a:buChar char="•"/>
            </a:pPr>
            <a:r>
              <a:rPr lang="es-CO" dirty="0" smtClean="0">
                <a:solidFill>
                  <a:schemeClr val="tx1">
                    <a:lumMod val="75000"/>
                    <a:lumOff val="25000"/>
                  </a:schemeClr>
                </a:solidFill>
              </a:rPr>
              <a:t>Transporte </a:t>
            </a:r>
          </a:p>
          <a:p>
            <a:pPr marL="285750" indent="-285750">
              <a:buFont typeface="Arial" panose="020B0604020202020204" pitchFamily="34" charset="0"/>
              <a:buChar char="•"/>
            </a:pPr>
            <a:r>
              <a:rPr lang="es-CO" dirty="0" smtClean="0">
                <a:solidFill>
                  <a:schemeClr val="tx1">
                    <a:lumMod val="75000"/>
                    <a:lumOff val="25000"/>
                  </a:schemeClr>
                </a:solidFill>
              </a:rPr>
              <a:t>Limitaciones tecnológicas </a:t>
            </a:r>
          </a:p>
        </p:txBody>
      </p:sp>
    </p:spTree>
    <p:extLst>
      <p:ext uri="{BB962C8B-B14F-4D97-AF65-F5344CB8AC3E}">
        <p14:creationId xmlns:p14="http://schemas.microsoft.com/office/powerpoint/2010/main" val="4075809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5413" t="25641" r="5964" b="16866"/>
          <a:stretch/>
        </p:blipFill>
        <p:spPr>
          <a:xfrm>
            <a:off x="2474751" y="1451295"/>
            <a:ext cx="4647501" cy="2261207"/>
          </a:xfrm>
          <a:prstGeom prst="rect">
            <a:avLst/>
          </a:prstGeom>
        </p:spPr>
      </p:pic>
      <p:sp>
        <p:nvSpPr>
          <p:cNvPr id="3" name="CuadroTexto 2"/>
          <p:cNvSpPr txBox="1"/>
          <p:nvPr/>
        </p:nvSpPr>
        <p:spPr>
          <a:xfrm>
            <a:off x="2348916" y="1073791"/>
            <a:ext cx="1744911" cy="307777"/>
          </a:xfrm>
          <a:prstGeom prst="rect">
            <a:avLst/>
          </a:prstGeom>
          <a:noFill/>
        </p:spPr>
        <p:txBody>
          <a:bodyPr wrap="square" rtlCol="0">
            <a:spAutoFit/>
          </a:bodyPr>
          <a:lstStyle/>
          <a:p>
            <a:r>
              <a:rPr lang="es-CO" dirty="0" smtClean="0">
                <a:solidFill>
                  <a:schemeClr val="tx1">
                    <a:lumMod val="75000"/>
                    <a:lumOff val="25000"/>
                  </a:schemeClr>
                </a:solidFill>
              </a:rPr>
              <a:t>Macro localización</a:t>
            </a:r>
            <a:endParaRPr lang="es-CO" dirty="0">
              <a:solidFill>
                <a:schemeClr val="tx1">
                  <a:lumMod val="75000"/>
                  <a:lumOff val="25000"/>
                </a:schemeClr>
              </a:solidFill>
            </a:endParaRPr>
          </a:p>
        </p:txBody>
      </p:sp>
      <p:sp>
        <p:nvSpPr>
          <p:cNvPr id="4" name="CuadroTexto 3"/>
          <p:cNvSpPr txBox="1"/>
          <p:nvPr/>
        </p:nvSpPr>
        <p:spPr>
          <a:xfrm>
            <a:off x="5377341" y="1073790"/>
            <a:ext cx="1744911" cy="307777"/>
          </a:xfrm>
          <a:prstGeom prst="rect">
            <a:avLst/>
          </a:prstGeom>
          <a:noFill/>
        </p:spPr>
        <p:txBody>
          <a:bodyPr wrap="square" rtlCol="0">
            <a:spAutoFit/>
          </a:bodyPr>
          <a:lstStyle/>
          <a:p>
            <a:r>
              <a:rPr lang="es-CO" dirty="0" smtClean="0">
                <a:solidFill>
                  <a:schemeClr val="tx1">
                    <a:lumMod val="75000"/>
                    <a:lumOff val="25000"/>
                  </a:schemeClr>
                </a:solidFill>
              </a:rPr>
              <a:t>Micro localización</a:t>
            </a:r>
            <a:endParaRPr lang="es-CO" dirty="0">
              <a:solidFill>
                <a:schemeClr val="tx1">
                  <a:lumMod val="75000"/>
                  <a:lumOff val="25000"/>
                </a:schemeClr>
              </a:solidFill>
            </a:endParaRPr>
          </a:p>
        </p:txBody>
      </p:sp>
    </p:spTree>
    <p:extLst>
      <p:ext uri="{BB962C8B-B14F-4D97-AF65-F5344CB8AC3E}">
        <p14:creationId xmlns:p14="http://schemas.microsoft.com/office/powerpoint/2010/main" val="1441375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26611" y="752122"/>
            <a:ext cx="1308682" cy="307777"/>
          </a:xfrm>
          <a:prstGeom prst="rect">
            <a:avLst/>
          </a:prstGeom>
          <a:noFill/>
        </p:spPr>
        <p:txBody>
          <a:bodyPr wrap="square" rtlCol="0">
            <a:spAutoFit/>
          </a:bodyPr>
          <a:lstStyle/>
          <a:p>
            <a:r>
              <a:rPr lang="es-CO" dirty="0" smtClean="0">
                <a:solidFill>
                  <a:schemeClr val="tx1">
                    <a:lumMod val="75000"/>
                    <a:lumOff val="25000"/>
                  </a:schemeClr>
                </a:solidFill>
              </a:rPr>
              <a:t>MONOPOLIO</a:t>
            </a:r>
            <a:endParaRPr lang="es-CO" dirty="0">
              <a:solidFill>
                <a:schemeClr val="tx1">
                  <a:lumMod val="75000"/>
                  <a:lumOff val="25000"/>
                </a:schemeClr>
              </a:solidFill>
            </a:endParaRPr>
          </a:p>
        </p:txBody>
      </p:sp>
      <p:sp>
        <p:nvSpPr>
          <p:cNvPr id="3" name="CuadroTexto 2"/>
          <p:cNvSpPr txBox="1"/>
          <p:nvPr/>
        </p:nvSpPr>
        <p:spPr>
          <a:xfrm>
            <a:off x="1468075" y="1059899"/>
            <a:ext cx="2625754" cy="2893100"/>
          </a:xfrm>
          <a:prstGeom prst="rect">
            <a:avLst/>
          </a:prstGeom>
          <a:noFill/>
        </p:spPr>
        <p:txBody>
          <a:bodyPr wrap="square" rtlCol="0">
            <a:spAutoFit/>
          </a:bodyPr>
          <a:lstStyle/>
          <a:p>
            <a:r>
              <a:rPr lang="es-CO" dirty="0" smtClean="0">
                <a:solidFill>
                  <a:schemeClr val="tx1">
                    <a:lumMod val="75000"/>
                    <a:lumOff val="25000"/>
                  </a:schemeClr>
                </a:solidFill>
              </a:rPr>
              <a:t>Situación en la que una única empresa tiene el control de un mercado especifico, este tipo de empresas no tienen competencia, esto quiere decir, que pueden establecer precios mas elevados a los productos, sin temor a la competencia, suelen disminuir la calidad de productos y la cantidad de productos disponibles en los mercados, generando mayores ingresos.</a:t>
            </a:r>
            <a:endParaRPr lang="es-CO" dirty="0">
              <a:solidFill>
                <a:schemeClr val="tx1">
                  <a:lumMod val="75000"/>
                  <a:lumOff val="25000"/>
                </a:schemeClr>
              </a:solidFill>
            </a:endParaRPr>
          </a:p>
        </p:txBody>
      </p:sp>
      <p:sp>
        <p:nvSpPr>
          <p:cNvPr id="4" name="CuadroTexto 3"/>
          <p:cNvSpPr txBox="1"/>
          <p:nvPr/>
        </p:nvSpPr>
        <p:spPr>
          <a:xfrm>
            <a:off x="4446171" y="906011"/>
            <a:ext cx="3380764" cy="1600438"/>
          </a:xfrm>
          <a:prstGeom prst="rect">
            <a:avLst/>
          </a:prstGeom>
          <a:noFill/>
        </p:spPr>
        <p:txBody>
          <a:bodyPr wrap="square" rtlCol="0">
            <a:spAutoFit/>
          </a:bodyPr>
          <a:lstStyle/>
          <a:p>
            <a:r>
              <a:rPr lang="es-CO" dirty="0" smtClean="0">
                <a:solidFill>
                  <a:schemeClr val="tx1">
                    <a:lumMod val="75000"/>
                    <a:lumOff val="25000"/>
                  </a:schemeClr>
                </a:solidFill>
              </a:rPr>
              <a:t>Estas empresas se convierten en monopolio por alguna de estas razones:</a:t>
            </a:r>
          </a:p>
          <a:p>
            <a:pPr marL="285750" indent="-285750">
              <a:buFont typeface="Arial" panose="020B0604020202020204" pitchFamily="34" charset="0"/>
              <a:buChar char="•"/>
            </a:pPr>
            <a:r>
              <a:rPr lang="es-CO" dirty="0" smtClean="0">
                <a:solidFill>
                  <a:schemeClr val="tx1">
                    <a:lumMod val="75000"/>
                    <a:lumOff val="25000"/>
                  </a:schemeClr>
                </a:solidFill>
              </a:rPr>
              <a:t>Acceso exclusivo a recursos </a:t>
            </a:r>
          </a:p>
          <a:p>
            <a:pPr marL="285750" indent="-285750">
              <a:buFont typeface="Arial" panose="020B0604020202020204" pitchFamily="34" charset="0"/>
              <a:buChar char="•"/>
            </a:pPr>
            <a:r>
              <a:rPr lang="es-CO" dirty="0" smtClean="0">
                <a:solidFill>
                  <a:schemeClr val="tx1">
                    <a:lumMod val="75000"/>
                    <a:lumOff val="25000"/>
                  </a:schemeClr>
                </a:solidFill>
              </a:rPr>
              <a:t>Patentes exclusivas de un producto </a:t>
            </a:r>
          </a:p>
          <a:p>
            <a:pPr marL="285750" indent="-285750">
              <a:buFont typeface="Arial" panose="020B0604020202020204" pitchFamily="34" charset="0"/>
              <a:buChar char="•"/>
            </a:pPr>
            <a:r>
              <a:rPr lang="es-CO" dirty="0" smtClean="0">
                <a:solidFill>
                  <a:schemeClr val="tx1">
                    <a:lumMod val="75000"/>
                    <a:lumOff val="25000"/>
                  </a:schemeClr>
                </a:solidFill>
              </a:rPr>
              <a:t>Franquicia legal (cuando el carácter de monopolio lo da la ley)</a:t>
            </a:r>
          </a:p>
          <a:p>
            <a:pPr marL="285750" indent="-285750">
              <a:buFont typeface="Arial" panose="020B0604020202020204" pitchFamily="34" charset="0"/>
              <a:buChar char="•"/>
            </a:pPr>
            <a:endParaRPr lang="es-CO" dirty="0">
              <a:solidFill>
                <a:schemeClr val="tx1">
                  <a:lumMod val="75000"/>
                  <a:lumOff val="25000"/>
                </a:schemeClr>
              </a:solidFill>
            </a:endParaRPr>
          </a:p>
        </p:txBody>
      </p:sp>
      <p:pic>
        <p:nvPicPr>
          <p:cNvPr id="5" name="Imagen 4"/>
          <p:cNvPicPr>
            <a:picLocks noChangeAspect="1"/>
          </p:cNvPicPr>
          <p:nvPr/>
        </p:nvPicPr>
        <p:blipFill>
          <a:blip r:embed="rId2"/>
          <a:stretch>
            <a:fillRect/>
          </a:stretch>
        </p:blipFill>
        <p:spPr>
          <a:xfrm>
            <a:off x="4446171" y="2332140"/>
            <a:ext cx="3833763" cy="2210988"/>
          </a:xfrm>
          <a:prstGeom prst="rect">
            <a:avLst/>
          </a:prstGeom>
        </p:spPr>
      </p:pic>
    </p:spTree>
    <p:extLst>
      <p:ext uri="{BB962C8B-B14F-4D97-AF65-F5344CB8AC3E}">
        <p14:creationId xmlns:p14="http://schemas.microsoft.com/office/powerpoint/2010/main" val="301371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63692" y="947956"/>
            <a:ext cx="1778466" cy="307777"/>
          </a:xfrm>
          <a:prstGeom prst="rect">
            <a:avLst/>
          </a:prstGeom>
          <a:noFill/>
        </p:spPr>
        <p:txBody>
          <a:bodyPr wrap="square" rtlCol="0">
            <a:spAutoFit/>
          </a:bodyPr>
          <a:lstStyle/>
          <a:p>
            <a:r>
              <a:rPr lang="es-CO" dirty="0" smtClean="0">
                <a:solidFill>
                  <a:schemeClr val="tx1">
                    <a:lumMod val="75000"/>
                    <a:lumOff val="25000"/>
                  </a:schemeClr>
                </a:solidFill>
              </a:rPr>
              <a:t>OLIGOPOLIO</a:t>
            </a:r>
            <a:endParaRPr lang="es-CO" dirty="0">
              <a:solidFill>
                <a:schemeClr val="tx1">
                  <a:lumMod val="75000"/>
                  <a:lumOff val="25000"/>
                </a:schemeClr>
              </a:solidFill>
            </a:endParaRPr>
          </a:p>
        </p:txBody>
      </p:sp>
      <p:sp>
        <p:nvSpPr>
          <p:cNvPr id="5" name="CuadroTexto 4"/>
          <p:cNvSpPr txBox="1"/>
          <p:nvPr/>
        </p:nvSpPr>
        <p:spPr>
          <a:xfrm>
            <a:off x="1627464" y="1375795"/>
            <a:ext cx="2650921" cy="2462213"/>
          </a:xfrm>
          <a:prstGeom prst="rect">
            <a:avLst/>
          </a:prstGeom>
          <a:noFill/>
        </p:spPr>
        <p:txBody>
          <a:bodyPr wrap="square" rtlCol="0">
            <a:spAutoFit/>
          </a:bodyPr>
          <a:lstStyle/>
          <a:p>
            <a:r>
              <a:rPr lang="es-CO" dirty="0" smtClean="0">
                <a:solidFill>
                  <a:schemeClr val="tx1">
                    <a:lumMod val="75000"/>
                    <a:lumOff val="25000"/>
                  </a:schemeClr>
                </a:solidFill>
              </a:rPr>
              <a:t>Un oligopolio es cuando varias empresas deciden trabajar juntas manteniendo el control de un mercado especifico, controlando al menos el 70% del mercado, evitando el ingreso de nuevas empresas, suelen mantener precios elevados, esta estrategia les permite reducir la competencia y las opciones del consumidor </a:t>
            </a:r>
            <a:endParaRPr lang="es-CO" dirty="0">
              <a:solidFill>
                <a:schemeClr val="tx1">
                  <a:lumMod val="75000"/>
                  <a:lumOff val="25000"/>
                </a:schemeClr>
              </a:solidFill>
            </a:endParaRPr>
          </a:p>
        </p:txBody>
      </p:sp>
      <p:pic>
        <p:nvPicPr>
          <p:cNvPr id="6" name="Imagen 5"/>
          <p:cNvPicPr>
            <a:picLocks noChangeAspect="1"/>
          </p:cNvPicPr>
          <p:nvPr/>
        </p:nvPicPr>
        <p:blipFill>
          <a:blip r:embed="rId3"/>
          <a:stretch>
            <a:fillRect/>
          </a:stretch>
        </p:blipFill>
        <p:spPr>
          <a:xfrm>
            <a:off x="4999971" y="947956"/>
            <a:ext cx="2483054" cy="1305606"/>
          </a:xfrm>
          <a:prstGeom prst="rect">
            <a:avLst/>
          </a:prstGeom>
        </p:spPr>
      </p:pic>
      <p:pic>
        <p:nvPicPr>
          <p:cNvPr id="7" name="Imagen 6"/>
          <p:cNvPicPr>
            <a:picLocks noChangeAspect="1"/>
          </p:cNvPicPr>
          <p:nvPr/>
        </p:nvPicPr>
        <p:blipFill>
          <a:blip r:embed="rId4"/>
          <a:stretch>
            <a:fillRect/>
          </a:stretch>
        </p:blipFill>
        <p:spPr>
          <a:xfrm>
            <a:off x="4386438" y="2591422"/>
            <a:ext cx="1855060" cy="1234458"/>
          </a:xfrm>
          <a:prstGeom prst="rect">
            <a:avLst/>
          </a:prstGeom>
        </p:spPr>
      </p:pic>
      <p:pic>
        <p:nvPicPr>
          <p:cNvPr id="9" name="Imagen 8"/>
          <p:cNvPicPr>
            <a:picLocks noChangeAspect="1"/>
          </p:cNvPicPr>
          <p:nvPr/>
        </p:nvPicPr>
        <p:blipFill>
          <a:blip r:embed="rId5"/>
          <a:stretch>
            <a:fillRect/>
          </a:stretch>
        </p:blipFill>
        <p:spPr>
          <a:xfrm>
            <a:off x="6349551" y="2591422"/>
            <a:ext cx="2167832" cy="1219406"/>
          </a:xfrm>
          <a:prstGeom prst="rect">
            <a:avLst/>
          </a:prstGeom>
        </p:spPr>
      </p:pic>
    </p:spTree>
    <p:extLst>
      <p:ext uri="{BB962C8B-B14F-4D97-AF65-F5344CB8AC3E}">
        <p14:creationId xmlns:p14="http://schemas.microsoft.com/office/powerpoint/2010/main" val="790208505"/>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647</Words>
  <Application>Microsoft Office PowerPoint</Application>
  <PresentationFormat>Presentación en pantalla (16:9)</PresentationFormat>
  <Paragraphs>72</Paragraphs>
  <Slides>15</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ESTUDIANTES</cp:lastModifiedBy>
  <cp:revision>28</cp:revision>
  <dcterms:created xsi:type="dcterms:W3CDTF">2019-11-27T03:16:21Z</dcterms:created>
  <dcterms:modified xsi:type="dcterms:W3CDTF">2023-05-26T21:46:39Z</dcterms:modified>
</cp:coreProperties>
</file>