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3" r:id="rId3"/>
    <p:sldId id="264" r:id="rId4"/>
    <p:sldId id="266" r:id="rId5"/>
    <p:sldId id="273" r:id="rId6"/>
    <p:sldId id="267" r:id="rId7"/>
    <p:sldId id="270" r:id="rId8"/>
    <p:sldId id="269" r:id="rId9"/>
    <p:sldId id="271" r:id="rId10"/>
    <p:sldId id="268" r:id="rId11"/>
    <p:sldId id="272" r:id="rId12"/>
    <p:sldId id="2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89159" y="1963892"/>
            <a:ext cx="4333461" cy="954107"/>
          </a:xfrm>
          <a:prstGeom prst="rect">
            <a:avLst/>
          </a:prstGeom>
          <a:noFill/>
        </p:spPr>
        <p:txBody>
          <a:bodyPr wrap="square" rtlCol="0">
            <a:spAutoFit/>
          </a:bodyPr>
          <a:lstStyle/>
          <a:p>
            <a:pPr algn="ctr"/>
            <a:r>
              <a:rPr lang="es-CO" dirty="0"/>
              <a:t>KAROLL DANIELA OVIEDO </a:t>
            </a:r>
            <a:r>
              <a:rPr lang="es-CO" dirty="0" smtClean="0"/>
              <a:t>CHAVARRIA</a:t>
            </a:r>
          </a:p>
          <a:p>
            <a:pPr algn="ctr"/>
            <a:r>
              <a:rPr lang="es-CO" dirty="0" smtClean="0"/>
              <a:t>EDDY NICOLAS SUESCUN RIVERA </a:t>
            </a:r>
          </a:p>
          <a:p>
            <a:pPr algn="ctr"/>
            <a:r>
              <a:rPr lang="es-CO" dirty="0" smtClean="0"/>
              <a:t>ZULAY NATALIA ROJAS MORENO</a:t>
            </a:r>
          </a:p>
          <a:p>
            <a:pPr algn="ctr"/>
            <a:r>
              <a:rPr lang="es-CO" dirty="0" smtClean="0"/>
              <a:t>MAICOL PEÑA</a:t>
            </a:r>
            <a:r>
              <a:rPr lang="es-CO" dirty="0" smtClean="0"/>
              <a:t> </a:t>
            </a:r>
            <a:endParaRPr lang="es-CO" dirty="0"/>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p:cNvSpPr txBox="1"/>
          <p:nvPr/>
        </p:nvSpPr>
        <p:spPr>
          <a:xfrm>
            <a:off x="3061982" y="1015068"/>
            <a:ext cx="3760638" cy="307777"/>
          </a:xfrm>
          <a:prstGeom prst="rect">
            <a:avLst/>
          </a:prstGeom>
          <a:noFill/>
        </p:spPr>
        <p:txBody>
          <a:bodyPr wrap="square" rtlCol="0">
            <a:spAutoFit/>
          </a:bodyPr>
          <a:lstStyle/>
          <a:p>
            <a:r>
              <a:rPr lang="es-CO" dirty="0" smtClean="0"/>
              <a:t>CONCERPTOS DE INVENTARIOS</a:t>
            </a: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87235" y="920406"/>
            <a:ext cx="6161811" cy="2677656"/>
          </a:xfrm>
          <a:prstGeom prst="rect">
            <a:avLst/>
          </a:prstGeom>
          <a:noFill/>
        </p:spPr>
        <p:txBody>
          <a:bodyPr wrap="square" rtlCol="0">
            <a:spAutoFit/>
          </a:bodyPr>
          <a:lstStyle/>
          <a:p>
            <a:pPr marL="285750" indent="-285750">
              <a:buFont typeface="Arial" panose="020B0604020202020204" pitchFamily="34" charset="0"/>
              <a:buChar char="•"/>
            </a:pPr>
            <a:r>
              <a:rPr lang="es-CO" sz="1200" dirty="0" smtClean="0"/>
              <a:t>INVENTARIO PROMEDIO MOVIL: Le </a:t>
            </a:r>
            <a:r>
              <a:rPr lang="es-CO" sz="1200" dirty="0"/>
              <a:t>permite a una empresa rastrear el inventario desde la última compra </a:t>
            </a:r>
            <a:r>
              <a:rPr lang="es-CO" sz="1200" dirty="0" smtClean="0"/>
              <a:t>realizada, este </a:t>
            </a:r>
            <a:r>
              <a:rPr lang="es-CO" sz="1200" dirty="0"/>
              <a:t>método reconoce que los precios varían constantemente, según se vayan comprando mercancías durante el ciclo económico. Por lo tanto las salidas del almacén se harán al precio promedio de las existencias </a:t>
            </a:r>
            <a:r>
              <a:rPr lang="es-CO" sz="1200" dirty="0" smtClean="0"/>
              <a:t>disponibles ya </a:t>
            </a:r>
            <a:r>
              <a:rPr lang="es-CO" sz="1200" dirty="0"/>
              <a:t>que les permite administrar mejor los costos, las ventas y las relaciones comerciales</a:t>
            </a:r>
            <a:r>
              <a:rPr lang="es-CO" sz="1200" dirty="0" smtClean="0"/>
              <a:t>.</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dirty="0" smtClean="0"/>
              <a:t>CLASIFICACIÓN ABC: </a:t>
            </a:r>
            <a:r>
              <a:rPr lang="es-CO" sz="1200" dirty="0"/>
              <a:t>P</a:t>
            </a:r>
            <a:r>
              <a:rPr lang="es-CO" sz="1200" dirty="0" smtClean="0"/>
              <a:t>roporciona </a:t>
            </a:r>
            <a:r>
              <a:rPr lang="es-CO" sz="1200" dirty="0"/>
              <a:t>información valiosa </a:t>
            </a:r>
            <a:r>
              <a:rPr lang="es-CO" sz="1200" dirty="0" smtClean="0"/>
              <a:t>para </a:t>
            </a:r>
            <a:r>
              <a:rPr lang="es-CO" sz="1200" dirty="0"/>
              <a:t>tomar las mejores decisiones, con respecto a la reducción de </a:t>
            </a:r>
            <a:r>
              <a:rPr lang="es-CO" sz="1200" dirty="0" smtClean="0"/>
              <a:t>sus</a:t>
            </a:r>
            <a:r>
              <a:rPr lang="es-CO" sz="1200" dirty="0"/>
              <a:t> </a:t>
            </a:r>
            <a:r>
              <a:rPr lang="es-CO" sz="1200" dirty="0" smtClean="0"/>
              <a:t>costos de mantener inventario</a:t>
            </a:r>
            <a:r>
              <a:rPr lang="es-CO" sz="1200" dirty="0"/>
              <a:t> y sobre el uso que le da a su capital de trabajo, es decir, a los recursos financieros que la empresa necesita para llevar a cabo sus operaciones. Priorizar la adquisición de productos de la Clase A </a:t>
            </a:r>
            <a:r>
              <a:rPr lang="es-CO" sz="1200" dirty="0" smtClean="0"/>
              <a:t>(demanda alta) sobre </a:t>
            </a:r>
            <a:r>
              <a:rPr lang="es-CO" sz="1200" dirty="0"/>
              <a:t>las clases </a:t>
            </a:r>
            <a:r>
              <a:rPr lang="es-CO" sz="1200" dirty="0" smtClean="0"/>
              <a:t>B (demanda media) </a:t>
            </a:r>
            <a:r>
              <a:rPr lang="es-CO" sz="1200" dirty="0"/>
              <a:t>o </a:t>
            </a:r>
            <a:r>
              <a:rPr lang="es-CO" sz="1200" dirty="0" smtClean="0"/>
              <a:t>C (menor demanda), suelen </a:t>
            </a:r>
            <a:r>
              <a:rPr lang="es-CO" sz="1200" dirty="0"/>
              <a:t>tener una mayor rotación, lo que provoca que se recupere el dinero invertido con una mayor velocidad.</a:t>
            </a:r>
          </a:p>
        </p:txBody>
      </p:sp>
    </p:spTree>
    <p:extLst>
      <p:ext uri="{BB962C8B-B14F-4D97-AF65-F5344CB8AC3E}">
        <p14:creationId xmlns:p14="http://schemas.microsoft.com/office/powerpoint/2010/main" val="271649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10686" y="704675"/>
            <a:ext cx="6576970" cy="3770263"/>
          </a:xfrm>
          <a:prstGeom prst="rect">
            <a:avLst/>
          </a:prstGeom>
          <a:noFill/>
        </p:spPr>
        <p:txBody>
          <a:bodyPr wrap="square" rtlCol="0">
            <a:spAutoFit/>
          </a:bodyPr>
          <a:lstStyle/>
          <a:p>
            <a:r>
              <a:rPr lang="es-CO" sz="1200" dirty="0" smtClean="0"/>
              <a:t>VENTAJAS:</a:t>
            </a:r>
          </a:p>
          <a:p>
            <a:r>
              <a:rPr lang="es-CO" sz="1200" dirty="0" smtClean="0"/>
              <a:t>Optimización del inventario: permite asegurar la disponibilidad de los productos de alta demanda (clase A 80%) y dedicarles mayor espacio en el almacén. </a:t>
            </a:r>
          </a:p>
          <a:p>
            <a:r>
              <a:rPr lang="es-CO" sz="1200" dirty="0" smtClean="0"/>
              <a:t>Reducción de costos de almacenamiento: </a:t>
            </a:r>
            <a:r>
              <a:rPr lang="es-CO" sz="1200" dirty="0"/>
              <a:t>Almacenar más productos de la Clase A y menos de las clases B y C, ayuda a reducir la cantidad de producto obsoleto y a no tener excesos de inventario, lo que permite aprovechar mejor el espacio dentro del almacén</a:t>
            </a:r>
            <a:r>
              <a:rPr lang="es-CO" sz="1200" dirty="0" smtClean="0"/>
              <a:t>.</a:t>
            </a:r>
          </a:p>
          <a:p>
            <a:endParaRPr lang="es-CO" sz="1200" dirty="0"/>
          </a:p>
          <a:p>
            <a:r>
              <a:rPr lang="es-CO" sz="1200" dirty="0" smtClean="0"/>
              <a:t>DESVENTAJAS: </a:t>
            </a:r>
          </a:p>
          <a:p>
            <a:r>
              <a:rPr lang="es-CO" sz="1200" dirty="0"/>
              <a:t>L</a:t>
            </a:r>
            <a:r>
              <a:rPr lang="es-CO" sz="1200" dirty="0" smtClean="0"/>
              <a:t>a </a:t>
            </a:r>
            <a:r>
              <a:rPr lang="es-CO" sz="1200" dirty="0"/>
              <a:t>naturaleza de las operaciones, puede llevarnos a tomar decisiones erróneas sobre el tratamiento que le damos al inventario de ciertos productos. Un ejemplo de esto, es que no se tome en consideración</a:t>
            </a:r>
            <a:r>
              <a:rPr lang="es-CO" sz="1200" dirty="0" smtClean="0"/>
              <a:t>:</a:t>
            </a:r>
            <a:endParaRPr lang="es-CO" sz="1200" dirty="0"/>
          </a:p>
          <a:p>
            <a:pPr marL="171450" indent="-171450">
              <a:buFont typeface="Arial" panose="020B0604020202020204" pitchFamily="34" charset="0"/>
              <a:buChar char="•"/>
            </a:pPr>
            <a:r>
              <a:rPr lang="es-CO" sz="1200" dirty="0"/>
              <a:t>El lanzamiento de nuevos productos</a:t>
            </a:r>
          </a:p>
          <a:p>
            <a:pPr marL="171450" indent="-171450">
              <a:buFont typeface="Arial" panose="020B0604020202020204" pitchFamily="34" charset="0"/>
              <a:buChar char="•"/>
            </a:pPr>
            <a:r>
              <a:rPr lang="es-CO" sz="1200" dirty="0"/>
              <a:t>La estacionalidad de los productos</a:t>
            </a:r>
          </a:p>
          <a:p>
            <a:pPr marL="171450" indent="-171450">
              <a:buFont typeface="Arial" panose="020B0604020202020204" pitchFamily="34" charset="0"/>
              <a:buChar char="•"/>
            </a:pPr>
            <a:r>
              <a:rPr lang="es-CO" sz="1200" dirty="0"/>
              <a:t>Las variaciones en la demanda</a:t>
            </a:r>
          </a:p>
          <a:p>
            <a:pPr marL="171450" indent="-171450">
              <a:buFont typeface="Arial" panose="020B0604020202020204" pitchFamily="34" charset="0"/>
              <a:buChar char="•"/>
            </a:pPr>
            <a:r>
              <a:rPr lang="es-CO" sz="1200" dirty="0"/>
              <a:t>Las interdependencias entre los </a:t>
            </a:r>
            <a:r>
              <a:rPr lang="es-CO" sz="1200" dirty="0" smtClean="0"/>
              <a:t>productos</a:t>
            </a:r>
          </a:p>
          <a:p>
            <a:pPr marL="171450" indent="-171450">
              <a:buFont typeface="Arial" panose="020B0604020202020204" pitchFamily="34" charset="0"/>
              <a:buChar char="•"/>
            </a:pPr>
            <a:endParaRPr lang="es-CO" sz="1200" dirty="0" smtClean="0"/>
          </a:p>
          <a:p>
            <a:r>
              <a:rPr lang="es-CO" sz="1200" dirty="0" smtClean="0"/>
              <a:t>Por </a:t>
            </a:r>
            <a:r>
              <a:rPr lang="es-CO" sz="1200" dirty="0"/>
              <a:t>ejemplo, la venta de cartuchos de tinta </a:t>
            </a:r>
            <a:r>
              <a:rPr lang="es-CO" sz="1200" dirty="0" smtClean="0"/>
              <a:t>(Clase </a:t>
            </a:r>
            <a:r>
              <a:rPr lang="es-CO" sz="1200" dirty="0"/>
              <a:t>A) puede estar asociada a la compra de una impresora (Clase C). En caso de caer en desabasto de impresoras, es probable que caiga la venta de cartuchos de tinta aún cuando se tengan en stock.</a:t>
            </a:r>
          </a:p>
          <a:p>
            <a:endParaRPr lang="es-CO" sz="1100" dirty="0"/>
          </a:p>
        </p:txBody>
      </p:sp>
    </p:spTree>
    <p:extLst>
      <p:ext uri="{BB962C8B-B14F-4D97-AF65-F5344CB8AC3E}">
        <p14:creationId xmlns:p14="http://schemas.microsoft.com/office/powerpoint/2010/main" val="160417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30908" y="844905"/>
            <a:ext cx="2597727" cy="307777"/>
          </a:xfrm>
          <a:prstGeom prst="rect">
            <a:avLst/>
          </a:prstGeom>
          <a:noFill/>
        </p:spPr>
        <p:txBody>
          <a:bodyPr wrap="square" rtlCol="0">
            <a:spAutoFit/>
          </a:bodyPr>
          <a:lstStyle/>
          <a:p>
            <a:r>
              <a:rPr lang="es-CO" dirty="0" smtClean="0"/>
              <a:t>COMPRAR EL MERCADO</a:t>
            </a:r>
            <a:endParaRPr lang="es-CO" dirty="0"/>
          </a:p>
        </p:txBody>
      </p:sp>
      <p:sp>
        <p:nvSpPr>
          <p:cNvPr id="3" name="CuadroTexto 2"/>
          <p:cNvSpPr txBox="1"/>
          <p:nvPr/>
        </p:nvSpPr>
        <p:spPr>
          <a:xfrm>
            <a:off x="1240428" y="1354018"/>
            <a:ext cx="3608409" cy="3046988"/>
          </a:xfrm>
          <a:prstGeom prst="rect">
            <a:avLst/>
          </a:prstGeom>
          <a:noFill/>
        </p:spPr>
        <p:txBody>
          <a:bodyPr wrap="square" rtlCol="0">
            <a:spAutoFit/>
          </a:bodyPr>
          <a:lstStyle/>
          <a:p>
            <a:pPr marL="342900" indent="-342900">
              <a:buFont typeface="+mj-lt"/>
              <a:buAutoNum type="arabicPeriod"/>
            </a:pPr>
            <a:r>
              <a:rPr lang="es-CO" sz="1200" dirty="0" smtClean="0"/>
              <a:t>Los productos generales están almacenados en dos alacenas.</a:t>
            </a:r>
          </a:p>
          <a:p>
            <a:pPr marL="342900" indent="-342900">
              <a:buFont typeface="+mj-lt"/>
              <a:buAutoNum type="arabicPeriod"/>
            </a:pPr>
            <a:endParaRPr lang="es-CO" sz="1200" dirty="0" smtClean="0"/>
          </a:p>
          <a:p>
            <a:r>
              <a:rPr lang="es-CO" sz="1200" dirty="0" smtClean="0"/>
              <a:t>En una alacena están los granos, azúcar harina sal y condimentos.</a:t>
            </a:r>
          </a:p>
          <a:p>
            <a:pPr marL="342900" indent="-342900">
              <a:buFont typeface="+mj-lt"/>
              <a:buAutoNum type="arabicPeriod"/>
            </a:pPr>
            <a:endParaRPr lang="es-CO" sz="1200" dirty="0"/>
          </a:p>
          <a:p>
            <a:r>
              <a:rPr lang="es-CO" sz="1200" dirty="0" smtClean="0"/>
              <a:t>En otra alacena están los productos de aseo, como jabón, detergente y demás.</a:t>
            </a:r>
          </a:p>
          <a:p>
            <a:pPr marL="342900" indent="-342900">
              <a:buFont typeface="+mj-lt"/>
              <a:buAutoNum type="arabicPeriod"/>
            </a:pPr>
            <a:endParaRPr lang="es-CO" sz="1200" dirty="0" smtClean="0"/>
          </a:p>
          <a:p>
            <a:r>
              <a:rPr lang="es-CO" sz="1200" dirty="0" smtClean="0"/>
              <a:t>En la nevera están almacenados todos los productos perecederos como cárnicos y lácteos.</a:t>
            </a:r>
          </a:p>
          <a:p>
            <a:endParaRPr lang="es-CO" sz="1200" dirty="0" smtClean="0"/>
          </a:p>
          <a:p>
            <a:pPr marL="228600" indent="-228600">
              <a:buFont typeface="+mj-lt"/>
              <a:buAutoNum type="arabicPeriod" startAt="2"/>
            </a:pPr>
            <a:r>
              <a:rPr lang="es-CO" sz="1200" dirty="0"/>
              <a:t>La escases de los productos nos indican que ya es momento de comprar. Por lo general la echa de compra es el 30 de cada mes.</a:t>
            </a:r>
          </a:p>
          <a:p>
            <a:endParaRPr lang="es-CO" sz="1200" dirty="0" smtClean="0"/>
          </a:p>
        </p:txBody>
      </p:sp>
      <p:sp>
        <p:nvSpPr>
          <p:cNvPr id="4" name="CuadroTexto 3"/>
          <p:cNvSpPr txBox="1"/>
          <p:nvPr/>
        </p:nvSpPr>
        <p:spPr>
          <a:xfrm>
            <a:off x="4848837" y="1446351"/>
            <a:ext cx="3672472" cy="2862322"/>
          </a:xfrm>
          <a:prstGeom prst="rect">
            <a:avLst/>
          </a:prstGeom>
          <a:noFill/>
        </p:spPr>
        <p:txBody>
          <a:bodyPr wrap="square" rtlCol="0">
            <a:spAutoFit/>
          </a:bodyPr>
          <a:lstStyle/>
          <a:p>
            <a:r>
              <a:rPr lang="es-CO" sz="1200" dirty="0" smtClean="0"/>
              <a:t>Criterios:</a:t>
            </a:r>
          </a:p>
          <a:p>
            <a:pPr marL="285750" indent="-285750">
              <a:buFont typeface="Arial" panose="020B0604020202020204" pitchFamily="34" charset="0"/>
              <a:buChar char="•"/>
            </a:pPr>
            <a:r>
              <a:rPr lang="es-CO" sz="1200" dirty="0" smtClean="0"/>
              <a:t>Cantidad de consumo en un mes</a:t>
            </a:r>
          </a:p>
          <a:p>
            <a:pPr marL="285750" indent="-285750">
              <a:buFont typeface="Arial" panose="020B0604020202020204" pitchFamily="34" charset="0"/>
              <a:buChar char="•"/>
            </a:pPr>
            <a:r>
              <a:rPr lang="es-CO" sz="1200" dirty="0" smtClean="0"/>
              <a:t>Que productos comprados anteriormente resultaron innecesarios </a:t>
            </a:r>
          </a:p>
          <a:p>
            <a:pPr marL="285750" indent="-285750">
              <a:buFont typeface="Arial" panose="020B0604020202020204" pitchFamily="34" charset="0"/>
              <a:buChar char="•"/>
            </a:pPr>
            <a:r>
              <a:rPr lang="es-CO" sz="1200" dirty="0" smtClean="0"/>
              <a:t>Precio de los productos</a:t>
            </a:r>
          </a:p>
          <a:p>
            <a:pPr marL="285750" indent="-285750">
              <a:buFont typeface="Arial" panose="020B0604020202020204" pitchFamily="34" charset="0"/>
              <a:buChar char="•"/>
            </a:pPr>
            <a:endParaRPr lang="es-CO" sz="1200" dirty="0" smtClean="0"/>
          </a:p>
          <a:p>
            <a:pPr marL="342900" indent="-342900">
              <a:buFont typeface="+mj-lt"/>
              <a:buAutoNum type="arabicPeriod" startAt="3"/>
            </a:pPr>
            <a:r>
              <a:rPr lang="es-CO" sz="1200" dirty="0"/>
              <a:t>Cuando un producto se agota antes de lo esperado se vuelve a comprar y se aumenta la cantidad de compra para la siguiente fecha.</a:t>
            </a:r>
          </a:p>
          <a:p>
            <a:pPr marL="342900" indent="-342900">
              <a:buFont typeface="+mj-lt"/>
              <a:buAutoNum type="arabicPeriod" startAt="3"/>
            </a:pPr>
            <a:endParaRPr lang="es-CO" sz="1200" dirty="0"/>
          </a:p>
          <a:p>
            <a:pPr marL="342900" indent="-342900">
              <a:buFont typeface="+mj-lt"/>
              <a:buAutoNum type="arabicPeriod" startAt="3"/>
            </a:pPr>
            <a:r>
              <a:rPr lang="es-CO" sz="1200" dirty="0"/>
              <a:t>Arroz, aceite, huevos y leche.</a:t>
            </a:r>
          </a:p>
          <a:p>
            <a:pPr marL="342900" indent="-342900">
              <a:buFont typeface="+mj-lt"/>
              <a:buAutoNum type="arabicPeriod" startAt="3"/>
            </a:pPr>
            <a:endParaRPr lang="es-CO" sz="1200" dirty="0"/>
          </a:p>
          <a:p>
            <a:pPr marL="342900" indent="-342900">
              <a:buFont typeface="+mj-lt"/>
              <a:buAutoNum type="arabicPeriod" startAt="3"/>
            </a:pPr>
            <a:r>
              <a:rPr lang="es-CO" sz="1200" dirty="0"/>
              <a:t>Los productos que consumimos no llegan a su fecha de vencimiento. </a:t>
            </a:r>
          </a:p>
          <a:p>
            <a:endParaRPr lang="es-CO" sz="1200" dirty="0"/>
          </a:p>
        </p:txBody>
      </p:sp>
    </p:spTree>
    <p:extLst>
      <p:ext uri="{BB962C8B-B14F-4D97-AF65-F5344CB8AC3E}">
        <p14:creationId xmlns:p14="http://schemas.microsoft.com/office/powerpoint/2010/main" val="13006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672279" y="788415"/>
            <a:ext cx="2770465" cy="307777"/>
          </a:xfrm>
          <a:prstGeom prst="rect">
            <a:avLst/>
          </a:prstGeom>
          <a:noFill/>
        </p:spPr>
        <p:txBody>
          <a:bodyPr wrap="square" rtlCol="0">
            <a:spAutoFit/>
          </a:bodyPr>
          <a:lstStyle/>
          <a:p>
            <a:r>
              <a:rPr lang="es-CO" dirty="0" smtClean="0"/>
              <a:t>CONCEPTOS DE INVENTARIO</a:t>
            </a:r>
          </a:p>
        </p:txBody>
      </p:sp>
      <p:sp>
        <p:nvSpPr>
          <p:cNvPr id="4" name="CuadroTexto 3"/>
          <p:cNvSpPr txBox="1"/>
          <p:nvPr/>
        </p:nvSpPr>
        <p:spPr>
          <a:xfrm>
            <a:off x="1350627" y="1205249"/>
            <a:ext cx="7046753" cy="3077766"/>
          </a:xfrm>
          <a:prstGeom prst="rect">
            <a:avLst/>
          </a:prstGeom>
          <a:noFill/>
        </p:spPr>
        <p:txBody>
          <a:bodyPr wrap="square" rtlCol="0">
            <a:spAutoFit/>
          </a:bodyPr>
          <a:lstStyle/>
          <a:p>
            <a:pPr marL="342900" indent="-342900">
              <a:buFont typeface="+mj-lt"/>
              <a:buAutoNum type="arabicPeriod"/>
            </a:pPr>
            <a:r>
              <a:rPr lang="es-CO" sz="1200" dirty="0" smtClean="0"/>
              <a:t>Es un sistema que nos permite conocer las existencias de uno o varios productos en nuestro almacén.</a:t>
            </a:r>
          </a:p>
          <a:p>
            <a:pPr marL="342900" indent="-342900">
              <a:buFont typeface="+mj-lt"/>
              <a:buAutoNum type="arabicPeriod"/>
            </a:pPr>
            <a:endParaRPr lang="es-CO" sz="1200" dirty="0" smtClean="0"/>
          </a:p>
          <a:p>
            <a:pPr marL="342900" indent="-342900">
              <a:buFont typeface="+mj-lt"/>
              <a:buAutoNum type="arabicPeriod"/>
            </a:pPr>
            <a:r>
              <a:rPr lang="es-CO" sz="1200" dirty="0" smtClean="0"/>
              <a:t>Los método de evaluación de inventarios son:</a:t>
            </a:r>
          </a:p>
          <a:p>
            <a:pPr marL="285750" indent="-285750">
              <a:buFont typeface="Arial" panose="020B0604020202020204" pitchFamily="34" charset="0"/>
              <a:buChar char="•"/>
            </a:pPr>
            <a:r>
              <a:rPr lang="es-CO" sz="1200" dirty="0" smtClean="0"/>
              <a:t>PEPS primeros en entrar primeros en salir </a:t>
            </a:r>
          </a:p>
          <a:p>
            <a:pPr marL="285750" indent="-285750">
              <a:buFont typeface="Arial" panose="020B0604020202020204" pitchFamily="34" charset="0"/>
              <a:buChar char="•"/>
            </a:pPr>
            <a:r>
              <a:rPr lang="es-CO" sz="1200" dirty="0" smtClean="0"/>
              <a:t>UEPS últimos en entrar primeros en salir</a:t>
            </a:r>
          </a:p>
          <a:p>
            <a:pPr marL="285750" indent="-285750">
              <a:buFont typeface="Arial" panose="020B0604020202020204" pitchFamily="34" charset="0"/>
              <a:buChar char="•"/>
            </a:pPr>
            <a:r>
              <a:rPr lang="es-CO" sz="1200" dirty="0" smtClean="0"/>
              <a:t>Promedio ponderado</a:t>
            </a:r>
          </a:p>
          <a:p>
            <a:endParaRPr lang="es-CO" sz="1200" dirty="0" smtClean="0"/>
          </a:p>
          <a:p>
            <a:pPr marL="285750" indent="-285750">
              <a:buFont typeface="Arial" panose="020B0604020202020204" pitchFamily="34" charset="0"/>
              <a:buChar char="•"/>
            </a:pPr>
            <a:r>
              <a:rPr lang="es-CO" sz="1200" dirty="0" smtClean="0"/>
              <a:t>Método de costo promedio constante: inventario </a:t>
            </a:r>
            <a:r>
              <a:rPr lang="es-CO" sz="1200" dirty="0"/>
              <a:t>que poseen mercancías iguales. Se realiza una identificación individual por cada uno de estos artículos, la misma se hará por características específicas. Puede ser por número, marca, uso o </a:t>
            </a:r>
            <a:r>
              <a:rPr lang="es-CO" sz="1200" dirty="0" smtClean="0"/>
              <a:t>costo.</a:t>
            </a:r>
          </a:p>
          <a:p>
            <a:endParaRPr lang="es-CO" sz="1200" dirty="0"/>
          </a:p>
          <a:p>
            <a:pPr marL="285750" indent="-285750">
              <a:buFont typeface="Arial" panose="020B0604020202020204" pitchFamily="34" charset="0"/>
              <a:buChar char="•"/>
            </a:pPr>
            <a:r>
              <a:rPr lang="es-CO" sz="1200" dirty="0" smtClean="0"/>
              <a:t>Por identificación especifica: </a:t>
            </a:r>
            <a:r>
              <a:rPr lang="es-CO" dirty="0"/>
              <a:t>c</a:t>
            </a:r>
            <a:r>
              <a:rPr lang="es-CO" sz="1200" dirty="0"/>
              <a:t>on este método se debe tomar el valor del inventario inicial y a este sumarle las compras que se han realizado en ese </a:t>
            </a:r>
            <a:r>
              <a:rPr lang="es-CO" sz="1200" dirty="0" smtClean="0"/>
              <a:t>tiempo se </a:t>
            </a:r>
            <a:r>
              <a:rPr lang="es-CO" sz="1200" dirty="0"/>
              <a:t>divide el costo de productos en forma equitativa con las unidades que </a:t>
            </a:r>
            <a:r>
              <a:rPr lang="es-CO" sz="1200" dirty="0" smtClean="0"/>
              <a:t>existen. Si </a:t>
            </a:r>
            <a:r>
              <a:rPr lang="es-CO" sz="1200" dirty="0"/>
              <a:t>se realiza cada tres meses, será el equilibrio entre el costo/valor del producto al inicio y en la actualidad</a:t>
            </a:r>
            <a:r>
              <a:rPr lang="es-CO" sz="1200" dirty="0" smtClean="0"/>
              <a:t>.</a:t>
            </a:r>
            <a:endParaRPr lang="es-CO" sz="1200" dirty="0"/>
          </a:p>
        </p:txBody>
      </p:sp>
    </p:spTree>
    <p:extLst>
      <p:ext uri="{BB962C8B-B14F-4D97-AF65-F5344CB8AC3E}">
        <p14:creationId xmlns:p14="http://schemas.microsoft.com/office/powerpoint/2010/main" val="7546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59920" y="1107877"/>
            <a:ext cx="6842415" cy="1415772"/>
          </a:xfrm>
          <a:prstGeom prst="rect">
            <a:avLst/>
          </a:prstGeom>
          <a:noFill/>
        </p:spPr>
        <p:txBody>
          <a:bodyPr wrap="square" rtlCol="0">
            <a:spAutoFit/>
          </a:bodyPr>
          <a:lstStyle/>
          <a:p>
            <a:pPr marL="285750" indent="-285750">
              <a:buFont typeface="Arial" panose="020B0604020202020204" pitchFamily="34" charset="0"/>
              <a:buChar char="•"/>
            </a:pPr>
            <a:r>
              <a:rPr lang="es-CO" sz="1200" dirty="0" smtClean="0"/>
              <a:t>INVENTARIOS: Un </a:t>
            </a:r>
            <a:r>
              <a:rPr lang="es-CO" sz="1200" dirty="0"/>
              <a:t>inventario es una lista o relación de bienes, productos, recursos o cualquier objeto que pertenezca a una empresa, organización o </a:t>
            </a:r>
            <a:r>
              <a:rPr lang="es-CO" sz="1200" dirty="0" smtClean="0"/>
              <a:t>persona.</a:t>
            </a:r>
            <a:r>
              <a:rPr lang="es-CO" dirty="0"/>
              <a:t> </a:t>
            </a:r>
            <a:r>
              <a:rPr lang="es-CO" sz="1200" dirty="0"/>
              <a:t>Gracias </a:t>
            </a:r>
            <a:r>
              <a:rPr lang="es-CO" sz="1200" dirty="0" smtClean="0"/>
              <a:t>al control de inventario es </a:t>
            </a:r>
            <a:r>
              <a:rPr lang="es-CO" sz="1200" dirty="0"/>
              <a:t>posible detectar errores </a:t>
            </a:r>
            <a:r>
              <a:rPr lang="es-CO" sz="1200" dirty="0" smtClean="0"/>
              <a:t>o</a:t>
            </a:r>
            <a:r>
              <a:rPr lang="es-CO" sz="1200" dirty="0"/>
              <a:t> </a:t>
            </a:r>
            <a:r>
              <a:rPr lang="es-CO" sz="1200" dirty="0" smtClean="0"/>
              <a:t>problemas logísticos</a:t>
            </a:r>
            <a:r>
              <a:rPr lang="es-CO" sz="1200" dirty="0"/>
              <a:t> como fallos en las etiquetas, desajustes en el número de referencias o equivocaciones en el picking, entre otros.</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dirty="0" smtClean="0"/>
              <a:t> STOCK: Conjunto de mercancías o productos que se tienen almacenados en espera de su venta o comercialización.</a:t>
            </a:r>
          </a:p>
        </p:txBody>
      </p:sp>
      <p:sp>
        <p:nvSpPr>
          <p:cNvPr id="3" name="CuadroTexto 2"/>
          <p:cNvSpPr txBox="1"/>
          <p:nvPr/>
        </p:nvSpPr>
        <p:spPr>
          <a:xfrm>
            <a:off x="3210790" y="800100"/>
            <a:ext cx="2961409" cy="307777"/>
          </a:xfrm>
          <a:prstGeom prst="rect">
            <a:avLst/>
          </a:prstGeom>
          <a:noFill/>
        </p:spPr>
        <p:txBody>
          <a:bodyPr wrap="square" rtlCol="0">
            <a:spAutoFit/>
          </a:bodyPr>
          <a:lstStyle/>
          <a:p>
            <a:pPr algn="ctr"/>
            <a:r>
              <a:rPr lang="es-CO" dirty="0" smtClean="0"/>
              <a:t>CONCEPTOS </a:t>
            </a:r>
            <a:endParaRPr lang="es-CO" dirty="0"/>
          </a:p>
        </p:txBody>
      </p:sp>
      <p:sp>
        <p:nvSpPr>
          <p:cNvPr id="4" name="CuadroTexto 3"/>
          <p:cNvSpPr txBox="1"/>
          <p:nvPr/>
        </p:nvSpPr>
        <p:spPr>
          <a:xfrm>
            <a:off x="922790" y="2548816"/>
            <a:ext cx="2491530" cy="830997"/>
          </a:xfrm>
          <a:prstGeom prst="rect">
            <a:avLst/>
          </a:prstGeom>
          <a:noFill/>
        </p:spPr>
        <p:txBody>
          <a:bodyPr wrap="square" rtlCol="0">
            <a:spAutoFit/>
          </a:bodyPr>
          <a:lstStyle/>
          <a:p>
            <a:r>
              <a:rPr lang="es-CO" sz="1200" dirty="0" smtClean="0"/>
              <a:t>Tipos de stock por su caducidad:</a:t>
            </a:r>
          </a:p>
          <a:p>
            <a:pPr marL="171450" indent="-171450">
              <a:buFont typeface="Wingdings" panose="05000000000000000000" pitchFamily="2" charset="2"/>
              <a:buChar char="Ø"/>
            </a:pPr>
            <a:r>
              <a:rPr lang="es-CO" sz="1200" dirty="0" smtClean="0"/>
              <a:t>Stock no perecedero</a:t>
            </a:r>
          </a:p>
          <a:p>
            <a:pPr marL="171450" indent="-171450">
              <a:buFont typeface="Wingdings" panose="05000000000000000000" pitchFamily="2" charset="2"/>
              <a:buChar char="Ø"/>
            </a:pPr>
            <a:r>
              <a:rPr lang="es-CO" sz="1200" dirty="0" smtClean="0"/>
              <a:t>Stock perecedero</a:t>
            </a:r>
          </a:p>
          <a:p>
            <a:pPr marL="171450" indent="-171450">
              <a:buFont typeface="Wingdings" panose="05000000000000000000" pitchFamily="2" charset="2"/>
              <a:buChar char="Ø"/>
            </a:pPr>
            <a:r>
              <a:rPr lang="es-CO" sz="1200" dirty="0" smtClean="0"/>
              <a:t>Stock con fecha de caducidad</a:t>
            </a:r>
            <a:endParaRPr lang="es-CO" sz="1200" dirty="0"/>
          </a:p>
        </p:txBody>
      </p:sp>
      <p:sp>
        <p:nvSpPr>
          <p:cNvPr id="5" name="CuadroTexto 4"/>
          <p:cNvSpPr txBox="1"/>
          <p:nvPr/>
        </p:nvSpPr>
        <p:spPr>
          <a:xfrm>
            <a:off x="3414320" y="2548816"/>
            <a:ext cx="2625755" cy="1938992"/>
          </a:xfrm>
          <a:prstGeom prst="rect">
            <a:avLst/>
          </a:prstGeom>
          <a:noFill/>
        </p:spPr>
        <p:txBody>
          <a:bodyPr wrap="square" rtlCol="0">
            <a:spAutoFit/>
          </a:bodyPr>
          <a:lstStyle/>
          <a:p>
            <a:r>
              <a:rPr lang="es-CO" sz="1200" dirty="0" smtClean="0"/>
              <a:t>Tipos de stock por su funcionalidad:</a:t>
            </a:r>
          </a:p>
          <a:p>
            <a:pPr marL="171450" indent="-171450">
              <a:buFont typeface="Wingdings" panose="05000000000000000000" pitchFamily="2" charset="2"/>
              <a:buChar char="Ø"/>
            </a:pPr>
            <a:r>
              <a:rPr lang="es-CO" sz="1200" dirty="0" smtClean="0"/>
              <a:t>Stock de ciclo o activo</a:t>
            </a:r>
          </a:p>
          <a:p>
            <a:pPr marL="171450" indent="-171450">
              <a:buFont typeface="Wingdings" panose="05000000000000000000" pitchFamily="2" charset="2"/>
              <a:buChar char="Ø"/>
            </a:pPr>
            <a:r>
              <a:rPr lang="es-CO" sz="1200" dirty="0" smtClean="0"/>
              <a:t>Stock mínimo </a:t>
            </a:r>
          </a:p>
          <a:p>
            <a:pPr marL="171450" indent="-171450">
              <a:buFont typeface="Wingdings" panose="05000000000000000000" pitchFamily="2" charset="2"/>
              <a:buChar char="Ø"/>
            </a:pPr>
            <a:r>
              <a:rPr lang="es-CO" sz="1200" dirty="0" smtClean="0"/>
              <a:t>Stock máximo</a:t>
            </a:r>
          </a:p>
          <a:p>
            <a:pPr marL="171450" indent="-171450">
              <a:buFont typeface="Wingdings" panose="05000000000000000000" pitchFamily="2" charset="2"/>
              <a:buChar char="Ø"/>
            </a:pPr>
            <a:r>
              <a:rPr lang="es-CO" sz="1200" dirty="0" smtClean="0"/>
              <a:t>Stock de seguridad</a:t>
            </a:r>
          </a:p>
          <a:p>
            <a:pPr marL="171450" indent="-171450">
              <a:buFont typeface="Wingdings" panose="05000000000000000000" pitchFamily="2" charset="2"/>
              <a:buChar char="Ø"/>
            </a:pPr>
            <a:r>
              <a:rPr lang="es-CO" sz="1200" dirty="0" smtClean="0"/>
              <a:t>Stock en transito </a:t>
            </a:r>
          </a:p>
          <a:p>
            <a:pPr marL="171450" indent="-171450">
              <a:buFont typeface="Wingdings" panose="05000000000000000000" pitchFamily="2" charset="2"/>
              <a:buChar char="Ø"/>
            </a:pPr>
            <a:r>
              <a:rPr lang="es-CO" sz="1200" dirty="0" smtClean="0"/>
              <a:t>Stock de temporada </a:t>
            </a:r>
          </a:p>
          <a:p>
            <a:pPr marL="171450" indent="-171450">
              <a:buFont typeface="Wingdings" panose="05000000000000000000" pitchFamily="2" charset="2"/>
              <a:buChar char="Ø"/>
            </a:pPr>
            <a:r>
              <a:rPr lang="es-CO" sz="1200" dirty="0" smtClean="0"/>
              <a:t>Stock de recuperación</a:t>
            </a:r>
          </a:p>
          <a:p>
            <a:pPr marL="171450" indent="-171450">
              <a:buFont typeface="Wingdings" panose="05000000000000000000" pitchFamily="2" charset="2"/>
              <a:buChar char="Ø"/>
            </a:pPr>
            <a:r>
              <a:rPr lang="es-CO" sz="1200" dirty="0" smtClean="0"/>
              <a:t>Stock inactivo </a:t>
            </a:r>
          </a:p>
          <a:p>
            <a:pPr marL="171450" indent="-171450">
              <a:buFont typeface="Wingdings" panose="05000000000000000000" pitchFamily="2" charset="2"/>
              <a:buChar char="Ø"/>
            </a:pPr>
            <a:r>
              <a:rPr lang="es-CO" sz="1200" dirty="0" smtClean="0"/>
              <a:t>Stock especulativo</a:t>
            </a:r>
            <a:endParaRPr lang="es-CO" sz="1200" dirty="0"/>
          </a:p>
        </p:txBody>
      </p:sp>
      <p:sp>
        <p:nvSpPr>
          <p:cNvPr id="6" name="CuadroTexto 5"/>
          <p:cNvSpPr txBox="1"/>
          <p:nvPr/>
        </p:nvSpPr>
        <p:spPr>
          <a:xfrm>
            <a:off x="6172199" y="2554427"/>
            <a:ext cx="2376617" cy="1200329"/>
          </a:xfrm>
          <a:prstGeom prst="rect">
            <a:avLst/>
          </a:prstGeom>
          <a:noFill/>
        </p:spPr>
        <p:txBody>
          <a:bodyPr wrap="square" rtlCol="0">
            <a:spAutoFit/>
          </a:bodyPr>
          <a:lstStyle/>
          <a:p>
            <a:r>
              <a:rPr lang="es-CO" sz="1200" dirty="0" smtClean="0"/>
              <a:t>Tipos de stock por su operativa:</a:t>
            </a:r>
          </a:p>
          <a:p>
            <a:pPr marL="171450" indent="-171450">
              <a:buFont typeface="Wingdings" panose="05000000000000000000" pitchFamily="2" charset="2"/>
              <a:buChar char="Ø"/>
            </a:pPr>
            <a:r>
              <a:rPr lang="es-CO" sz="1200" dirty="0" smtClean="0"/>
              <a:t>Stock optimo </a:t>
            </a:r>
          </a:p>
          <a:p>
            <a:pPr marL="171450" indent="-171450">
              <a:buFont typeface="Wingdings" panose="05000000000000000000" pitchFamily="2" charset="2"/>
              <a:buChar char="Ø"/>
            </a:pPr>
            <a:r>
              <a:rPr lang="es-CO" sz="1200" dirty="0" smtClean="0"/>
              <a:t>Stock cero </a:t>
            </a:r>
          </a:p>
          <a:p>
            <a:pPr marL="171450" indent="-171450">
              <a:buFont typeface="Wingdings" panose="05000000000000000000" pitchFamily="2" charset="2"/>
              <a:buChar char="Ø"/>
            </a:pPr>
            <a:r>
              <a:rPr lang="es-CO" sz="1200" dirty="0" smtClean="0"/>
              <a:t>Stock físico</a:t>
            </a:r>
          </a:p>
          <a:p>
            <a:pPr marL="171450" indent="-171450">
              <a:buFont typeface="Wingdings" panose="05000000000000000000" pitchFamily="2" charset="2"/>
              <a:buChar char="Ø"/>
            </a:pPr>
            <a:r>
              <a:rPr lang="es-CO" sz="1200" dirty="0" smtClean="0"/>
              <a:t>Stock neto </a:t>
            </a:r>
          </a:p>
          <a:p>
            <a:pPr marL="171450" indent="-171450">
              <a:buFont typeface="Wingdings" panose="05000000000000000000" pitchFamily="2" charset="2"/>
              <a:buChar char="Ø"/>
            </a:pPr>
            <a:r>
              <a:rPr lang="es-CO" sz="1200" dirty="0" smtClean="0"/>
              <a:t>Stock disponible</a:t>
            </a:r>
            <a:endParaRPr lang="es-CO" sz="1200" dirty="0"/>
          </a:p>
        </p:txBody>
      </p:sp>
    </p:spTree>
    <p:extLst>
      <p:ext uri="{BB962C8B-B14F-4D97-AF65-F5344CB8AC3E}">
        <p14:creationId xmlns:p14="http://schemas.microsoft.com/office/powerpoint/2010/main" val="83948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92382" y="665017"/>
            <a:ext cx="6806045" cy="3416320"/>
          </a:xfrm>
          <a:prstGeom prst="rect">
            <a:avLst/>
          </a:prstGeom>
          <a:noFill/>
        </p:spPr>
        <p:txBody>
          <a:bodyPr wrap="square" rtlCol="0">
            <a:spAutoFit/>
          </a:bodyPr>
          <a:lstStyle/>
          <a:p>
            <a:r>
              <a:rPr lang="es-CO" sz="1200" dirty="0" smtClean="0"/>
              <a:t>STOCK </a:t>
            </a:r>
            <a:r>
              <a:rPr lang="es-CO" sz="1200" dirty="0"/>
              <a:t>NO PERECEDERO: </a:t>
            </a:r>
            <a:r>
              <a:rPr lang="es-CO" sz="1200" dirty="0" smtClean="0"/>
              <a:t>Lo </a:t>
            </a:r>
            <a:r>
              <a:rPr lang="es-CO" sz="1200" dirty="0"/>
              <a:t>forman productos y material que no se deterioran con el paso del tiempo y que por tanto podrán estar almacenados durante mayores plazos sin perder sus propiedades originales. Un exceso de existencias de este tipo de stock no será excesivamente preocupante.</a:t>
            </a:r>
            <a:r>
              <a:rPr lang="es-CO" sz="1200" dirty="0" smtClean="0"/>
              <a:t> </a:t>
            </a:r>
          </a:p>
          <a:p>
            <a:endParaRPr lang="es-CO" sz="1200" dirty="0" smtClean="0"/>
          </a:p>
          <a:p>
            <a:r>
              <a:rPr lang="es-CO" sz="1200" dirty="0" smtClean="0"/>
              <a:t>STOCK PERECEDERO: </a:t>
            </a:r>
            <a:r>
              <a:rPr lang="es-CO" sz="1200" dirty="0"/>
              <a:t>son </a:t>
            </a:r>
            <a:r>
              <a:rPr lang="es-CO" sz="1200" dirty="0" smtClean="0"/>
              <a:t>los </a:t>
            </a:r>
            <a:r>
              <a:rPr lang="es-CO" sz="1200" dirty="0"/>
              <a:t>que por </a:t>
            </a:r>
            <a:r>
              <a:rPr lang="es-CO" sz="1200" dirty="0" smtClean="0"/>
              <a:t>su </a:t>
            </a:r>
            <a:r>
              <a:rPr lang="es-CO" sz="1200" dirty="0"/>
              <a:t>composición o </a:t>
            </a:r>
            <a:r>
              <a:rPr lang="es-CO" sz="1200" dirty="0" smtClean="0"/>
              <a:t>condiciones </a:t>
            </a:r>
            <a:r>
              <a:rPr lang="es-CO" sz="1200" dirty="0"/>
              <a:t>pueden sufrir un deterioro rápido y perder sus características originales con el paso del tiempo por elementos </a:t>
            </a:r>
            <a:r>
              <a:rPr lang="es-CO" sz="1200" dirty="0" smtClean="0"/>
              <a:t>externos</a:t>
            </a:r>
            <a:r>
              <a:rPr lang="es-CO" sz="1200" dirty="0"/>
              <a:t>, es bastante compleja ya que cualquier retraso o error que implique sobre stock en almacén puede inutilizar las existencias y suponer grandes pérdidas</a:t>
            </a:r>
            <a:r>
              <a:rPr lang="es-CO" sz="1200" dirty="0" smtClean="0"/>
              <a:t>.</a:t>
            </a:r>
          </a:p>
          <a:p>
            <a:endParaRPr lang="es-CO" sz="1200" dirty="0" smtClean="0"/>
          </a:p>
          <a:p>
            <a:r>
              <a:rPr lang="es-CO" sz="1200" dirty="0" smtClean="0"/>
              <a:t>STOCK CON FECHA DE CADICIDAD: </a:t>
            </a:r>
            <a:r>
              <a:rPr lang="es-CO" sz="1200" dirty="0"/>
              <a:t>puede incluir también al stock perecedero, ya que muchos perecederos cuentan también una fecha limitada para su uso o consumo.</a:t>
            </a:r>
            <a:br>
              <a:rPr lang="es-CO" sz="1200" dirty="0"/>
            </a:br>
            <a:r>
              <a:rPr lang="es-CO" sz="1200" dirty="0" smtClean="0"/>
              <a:t>Además</a:t>
            </a:r>
            <a:r>
              <a:rPr lang="es-CO" sz="1200" dirty="0"/>
              <a:t>, incluye aquellos materiales que aunque no se deterioren con el tiempo si cuentan con una fecha límite para su correcta utilización.</a:t>
            </a:r>
            <a:br>
              <a:rPr lang="es-CO" sz="1200" dirty="0"/>
            </a:br>
            <a:endParaRPr lang="es-CO" sz="1200" dirty="0" smtClean="0"/>
          </a:p>
          <a:p>
            <a:r>
              <a:rPr lang="es-CO" sz="1200" dirty="0" smtClean="0"/>
              <a:t>STOCK DE CICLO O ACTIVO: </a:t>
            </a:r>
            <a:r>
              <a:rPr lang="es-CO" sz="1200" dirty="0"/>
              <a:t>El stock de ciclo o activo es la cantidad de existencias que necesita tener una empresa en las </a:t>
            </a:r>
            <a:r>
              <a:rPr lang="es-CO" sz="1200" dirty="0" smtClean="0"/>
              <a:t>distintas zonas del almacén</a:t>
            </a:r>
            <a:r>
              <a:rPr lang="es-CO" sz="1200" dirty="0"/>
              <a:t> para dar respuesta a la demanda habitual de los clientes o distribuidores en un amplio plazo de tiempo.</a:t>
            </a:r>
          </a:p>
        </p:txBody>
      </p:sp>
    </p:spTree>
    <p:extLst>
      <p:ext uri="{BB962C8B-B14F-4D97-AF65-F5344CB8AC3E}">
        <p14:creationId xmlns:p14="http://schemas.microsoft.com/office/powerpoint/2010/main" val="10069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92572" y="644357"/>
            <a:ext cx="6845417" cy="3785652"/>
          </a:xfrm>
          <a:prstGeom prst="rect">
            <a:avLst/>
          </a:prstGeom>
        </p:spPr>
        <p:txBody>
          <a:bodyPr wrap="square">
            <a:spAutoFit/>
          </a:bodyPr>
          <a:lstStyle/>
          <a:p>
            <a:pPr marL="285750" indent="-285750">
              <a:buFont typeface="Arial" panose="020B0604020202020204" pitchFamily="34" charset="0"/>
              <a:buChar char="•"/>
            </a:pPr>
            <a:r>
              <a:rPr lang="es-CO" sz="1200" dirty="0"/>
              <a:t>EXISTENCIA: es un registro de todas las mercancías almacenados en la empresa para ser utilizados a lo largo del proceso de transformación de un producto que forman parte de la actividad económica de una empresa.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dirty="0"/>
              <a:t>VARIABLES QUE AFECTAN LA GESTION DE INVENTRIOS: costos de mantenimiento, ventas perdidas, costo de servicio al cliente, unidades defectuosas, clima, demanda o temporada, incumplimiento de los proveedores</a:t>
            </a:r>
            <a:r>
              <a:rPr lang="es-CO" sz="1200" dirty="0" smtClean="0"/>
              <a:t>.</a:t>
            </a:r>
          </a:p>
          <a:p>
            <a:endParaRPr lang="es-CO" sz="1200" dirty="0" smtClean="0"/>
          </a:p>
          <a:p>
            <a:pPr marL="285750" indent="-285750">
              <a:buFont typeface="Arial" panose="020B0604020202020204" pitchFamily="34" charset="0"/>
              <a:buChar char="•"/>
            </a:pPr>
            <a:r>
              <a:rPr lang="es-CO" sz="1200" dirty="0"/>
              <a:t>CRITERIOS DE ELABORACIÓN DE INVENTARIOS:</a:t>
            </a:r>
          </a:p>
          <a:p>
            <a:pPr marL="228600" indent="-228600">
              <a:buFont typeface="+mj-lt"/>
              <a:buAutoNum type="alphaLcPeriod"/>
            </a:pPr>
            <a:r>
              <a:rPr lang="es-CO" sz="1200" dirty="0" smtClean="0"/>
              <a:t>Generar un plan de desarrollo: tener en cuenta el tipo de mercancía, el nivel de movimientos y el tipo de operaciones, definir quienes serán los responsables de realizar el inventario, tiempos y metodología.</a:t>
            </a:r>
          </a:p>
          <a:p>
            <a:pPr marL="228600" indent="-228600">
              <a:buFont typeface="+mj-lt"/>
              <a:buAutoNum type="alphaLcPeriod"/>
            </a:pPr>
            <a:endParaRPr lang="es-CO" sz="1200" dirty="0" smtClean="0"/>
          </a:p>
          <a:p>
            <a:pPr marL="228600" indent="-228600">
              <a:buFont typeface="+mj-lt"/>
              <a:buAutoNum type="alphaLcPeriod"/>
            </a:pPr>
            <a:r>
              <a:rPr lang="es-CO" sz="1200" dirty="0" smtClean="0"/>
              <a:t>Determinar espacio y forma: identificar cual será el lugar para realizar el conteo, verificación y almacenaje de los artículos.</a:t>
            </a:r>
          </a:p>
          <a:p>
            <a:pPr marL="228600" indent="-228600">
              <a:buFont typeface="+mj-lt"/>
              <a:buAutoNum type="alphaLcPeriod"/>
            </a:pPr>
            <a:endParaRPr lang="es-CO" sz="1200" dirty="0" smtClean="0"/>
          </a:p>
          <a:p>
            <a:pPr marL="228600" indent="-228600">
              <a:buFont typeface="+mj-lt"/>
              <a:buAutoNum type="alphaLcPeriod"/>
            </a:pPr>
            <a:r>
              <a:rPr lang="es-CO" sz="1200" dirty="0" smtClean="0"/>
              <a:t>Sistema de identificación: crear un sistema el cual </a:t>
            </a:r>
            <a:r>
              <a:rPr lang="es-CO" sz="1200" dirty="0"/>
              <a:t>debe facilitarte la tarea de contar los productos; por eso </a:t>
            </a:r>
            <a:r>
              <a:rPr lang="es-CO" sz="1200" dirty="0" smtClean="0"/>
              <a:t>debe ser </a:t>
            </a:r>
            <a:r>
              <a:rPr lang="es-CO" sz="1200" dirty="0"/>
              <a:t>simple y entendible, además de que todos los involucrados lo conozcan para que se alineen en un mismo objetivo. Es recomendable elaborar un manual de instrucciones documentado de cómo hacer el </a:t>
            </a:r>
            <a:r>
              <a:rPr lang="es-CO" sz="1200" dirty="0" smtClean="0"/>
              <a:t>inventario.</a:t>
            </a:r>
            <a:endParaRPr lang="es-CO" sz="1100" dirty="0"/>
          </a:p>
        </p:txBody>
      </p:sp>
    </p:spTree>
    <p:extLst>
      <p:ext uri="{BB962C8B-B14F-4D97-AF65-F5344CB8AC3E}">
        <p14:creationId xmlns:p14="http://schemas.microsoft.com/office/powerpoint/2010/main" val="23015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04301" y="1233182"/>
            <a:ext cx="6090407" cy="2677656"/>
          </a:xfrm>
          <a:prstGeom prst="rect">
            <a:avLst/>
          </a:prstGeom>
          <a:noFill/>
        </p:spPr>
        <p:txBody>
          <a:bodyPr wrap="square" rtlCol="0">
            <a:spAutoFit/>
          </a:bodyPr>
          <a:lstStyle/>
          <a:p>
            <a:pPr marL="342900" indent="-342900">
              <a:buFont typeface="+mj-lt"/>
              <a:buAutoNum type="alphaLcPeriod" startAt="4"/>
            </a:pPr>
            <a:r>
              <a:rPr lang="es-CO" sz="1200" dirty="0" smtClean="0"/>
              <a:t>Gestión y respaldo: contar con herramientas que ayuden a gestionar el inventario, registrar los movimientos y crear un respaldo de los datos.</a:t>
            </a:r>
          </a:p>
          <a:p>
            <a:pPr marL="342900" indent="-342900">
              <a:buFont typeface="+mj-lt"/>
              <a:buAutoNum type="alphaLcPeriod" startAt="4"/>
            </a:pPr>
            <a:endParaRPr lang="es-CO" sz="1200" dirty="0" smtClean="0"/>
          </a:p>
          <a:p>
            <a:pPr marL="342900" indent="-342900">
              <a:buFont typeface="+mj-lt"/>
              <a:buAutoNum type="alphaLcPeriod" startAt="4"/>
            </a:pPr>
            <a:r>
              <a:rPr lang="es-CO" sz="1200" dirty="0" smtClean="0"/>
              <a:t>Stock actual: es necesario realizar un conteo y registro del stock actual, esta información será la base de los demás movimientos.</a:t>
            </a:r>
          </a:p>
          <a:p>
            <a:pPr marL="342900" indent="-342900">
              <a:buFont typeface="+mj-lt"/>
              <a:buAutoNum type="alphaLcPeriod" startAt="4"/>
            </a:pPr>
            <a:endParaRPr lang="es-CO" sz="1200" dirty="0" smtClean="0"/>
          </a:p>
          <a:p>
            <a:pPr marL="342900" indent="-342900">
              <a:buFont typeface="+mj-lt"/>
              <a:buAutoNum type="alphaLcPeriod" startAt="4"/>
            </a:pPr>
            <a:r>
              <a:rPr lang="es-CO" sz="1200" dirty="0" smtClean="0"/>
              <a:t>Registro de movimientos: se deben registrar las entradas y salidas de mercancía, las entradas son los artículos que suman al stock inicial y las salidas son la mercancía que sale del almacén porque se ha vendido.</a:t>
            </a:r>
          </a:p>
          <a:p>
            <a:pPr marL="342900" indent="-342900">
              <a:buFont typeface="+mj-lt"/>
              <a:buAutoNum type="alphaLcPeriod" startAt="4"/>
            </a:pPr>
            <a:endParaRPr lang="es-CO" sz="1200" dirty="0" smtClean="0"/>
          </a:p>
          <a:p>
            <a:pPr marL="342900" indent="-342900">
              <a:buFont typeface="+mj-lt"/>
              <a:buAutoNum type="alphaLcPeriod" startAt="4"/>
            </a:pPr>
            <a:r>
              <a:rPr lang="es-CO" sz="1200" dirty="0" smtClean="0"/>
              <a:t>Revisión periódica: se deben realizar revisiones de cifras, stock, movimientos con el fin de mantener un control, esta revisión se puede realizar semanalmente, mensualmente, bimestralmente, semestralmente o anualmente, así mismo se debe programar la fecha para el próximo conteo.</a:t>
            </a:r>
            <a:endParaRPr lang="es-CO" sz="1200" dirty="0"/>
          </a:p>
        </p:txBody>
      </p:sp>
    </p:spTree>
    <p:extLst>
      <p:ext uri="{BB962C8B-B14F-4D97-AF65-F5344CB8AC3E}">
        <p14:creationId xmlns:p14="http://schemas.microsoft.com/office/powerpoint/2010/main" val="366513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17693" y="948009"/>
            <a:ext cx="1888905" cy="461665"/>
          </a:xfrm>
          <a:prstGeom prst="rect">
            <a:avLst/>
          </a:prstGeom>
          <a:noFill/>
        </p:spPr>
        <p:txBody>
          <a:bodyPr wrap="square" rtlCol="0">
            <a:spAutoFit/>
          </a:bodyPr>
          <a:lstStyle/>
          <a:p>
            <a:pPr marL="285750" indent="-285750">
              <a:buFont typeface="Arial" panose="020B0604020202020204" pitchFamily="34" charset="0"/>
              <a:buChar char="•"/>
            </a:pPr>
            <a:r>
              <a:rPr lang="es-CO" sz="1200" dirty="0" smtClean="0"/>
              <a:t>TIPOS DE INVENTARIOS:</a:t>
            </a:r>
          </a:p>
        </p:txBody>
      </p:sp>
      <p:sp>
        <p:nvSpPr>
          <p:cNvPr id="3" name="CuadroTexto 2"/>
          <p:cNvSpPr txBox="1"/>
          <p:nvPr/>
        </p:nvSpPr>
        <p:spPr>
          <a:xfrm>
            <a:off x="3753375" y="855677"/>
            <a:ext cx="2382473" cy="646331"/>
          </a:xfrm>
          <a:prstGeom prst="rect">
            <a:avLst/>
          </a:prstGeom>
          <a:noFill/>
        </p:spPr>
        <p:txBody>
          <a:bodyPr wrap="square" rtlCol="0">
            <a:spAutoFit/>
          </a:bodyPr>
          <a:lstStyle/>
          <a:p>
            <a:r>
              <a:rPr lang="es-CO" sz="1200" dirty="0" smtClean="0"/>
              <a:t>Según su periodo fiscal:</a:t>
            </a:r>
          </a:p>
          <a:p>
            <a:pPr marL="171450" indent="-171450">
              <a:buFont typeface="Wingdings" panose="05000000000000000000" pitchFamily="2" charset="2"/>
              <a:buChar char="Ø"/>
            </a:pPr>
            <a:r>
              <a:rPr lang="es-CO" sz="1200" dirty="0" smtClean="0"/>
              <a:t>Inventario inicial</a:t>
            </a:r>
          </a:p>
          <a:p>
            <a:pPr marL="171450" indent="-171450">
              <a:buFont typeface="Wingdings" panose="05000000000000000000" pitchFamily="2" charset="2"/>
              <a:buChar char="Ø"/>
            </a:pPr>
            <a:r>
              <a:rPr lang="es-CO" sz="1200" dirty="0" smtClean="0"/>
              <a:t>Inventario final</a:t>
            </a:r>
            <a:endParaRPr lang="es-CO" sz="1200" dirty="0"/>
          </a:p>
        </p:txBody>
      </p:sp>
      <p:sp>
        <p:nvSpPr>
          <p:cNvPr id="4" name="CuadroTexto 3"/>
          <p:cNvSpPr txBox="1"/>
          <p:nvPr/>
        </p:nvSpPr>
        <p:spPr>
          <a:xfrm>
            <a:off x="825617" y="2061679"/>
            <a:ext cx="2382473" cy="1015663"/>
          </a:xfrm>
          <a:prstGeom prst="rect">
            <a:avLst/>
          </a:prstGeom>
          <a:noFill/>
        </p:spPr>
        <p:txBody>
          <a:bodyPr wrap="square" rtlCol="0">
            <a:spAutoFit/>
          </a:bodyPr>
          <a:lstStyle/>
          <a:p>
            <a:r>
              <a:rPr lang="es-CO" sz="1200" dirty="0" smtClean="0"/>
              <a:t>Según su periodicidad:</a:t>
            </a:r>
          </a:p>
          <a:p>
            <a:pPr marL="171450" indent="-171450">
              <a:buFont typeface="Wingdings" panose="05000000000000000000" pitchFamily="2" charset="2"/>
              <a:buChar char="Ø"/>
            </a:pPr>
            <a:r>
              <a:rPr lang="es-CO" sz="1200" dirty="0" smtClean="0"/>
              <a:t>Inventario anual</a:t>
            </a:r>
          </a:p>
          <a:p>
            <a:pPr marL="171450" indent="-171450">
              <a:buFont typeface="Wingdings" panose="05000000000000000000" pitchFamily="2" charset="2"/>
              <a:buChar char="Ø"/>
            </a:pPr>
            <a:r>
              <a:rPr lang="es-CO" sz="1200" dirty="0" smtClean="0"/>
              <a:t>Inventario periódico</a:t>
            </a:r>
          </a:p>
          <a:p>
            <a:pPr marL="171450" indent="-171450">
              <a:buFont typeface="Wingdings" panose="05000000000000000000" pitchFamily="2" charset="2"/>
              <a:buChar char="Ø"/>
            </a:pPr>
            <a:r>
              <a:rPr lang="es-CO" sz="1200" dirty="0" smtClean="0"/>
              <a:t>Inventario cíclico</a:t>
            </a:r>
          </a:p>
          <a:p>
            <a:pPr marL="171450" indent="-171450">
              <a:buFont typeface="Wingdings" panose="05000000000000000000" pitchFamily="2" charset="2"/>
              <a:buChar char="Ø"/>
            </a:pPr>
            <a:r>
              <a:rPr lang="es-CO" sz="1200" dirty="0" smtClean="0"/>
              <a:t>Inventario permanente</a:t>
            </a:r>
            <a:endParaRPr lang="es-CO" sz="1200" dirty="0"/>
          </a:p>
        </p:txBody>
      </p:sp>
      <p:sp>
        <p:nvSpPr>
          <p:cNvPr id="5" name="CuadroTexto 4"/>
          <p:cNvSpPr txBox="1"/>
          <p:nvPr/>
        </p:nvSpPr>
        <p:spPr>
          <a:xfrm>
            <a:off x="5724787" y="2061679"/>
            <a:ext cx="2706149" cy="1569660"/>
          </a:xfrm>
          <a:prstGeom prst="rect">
            <a:avLst/>
          </a:prstGeom>
          <a:noFill/>
        </p:spPr>
        <p:txBody>
          <a:bodyPr wrap="square" rtlCol="0">
            <a:spAutoFit/>
          </a:bodyPr>
          <a:lstStyle/>
          <a:p>
            <a:r>
              <a:rPr lang="es-CO" sz="1200" dirty="0" smtClean="0"/>
              <a:t>Otro tipo de inventarios:</a:t>
            </a:r>
          </a:p>
          <a:p>
            <a:pPr marL="171450" indent="-171450">
              <a:buFont typeface="Wingdings" panose="05000000000000000000" pitchFamily="2" charset="2"/>
              <a:buChar char="Ø"/>
            </a:pPr>
            <a:r>
              <a:rPr lang="es-CO" sz="1200" dirty="0" smtClean="0"/>
              <a:t>Existencia de naturaleza regular o cíclica</a:t>
            </a:r>
          </a:p>
          <a:p>
            <a:pPr marL="171450" indent="-171450">
              <a:buFont typeface="Wingdings" panose="05000000000000000000" pitchFamily="2" charset="2"/>
              <a:buChar char="Ø"/>
            </a:pPr>
            <a:r>
              <a:rPr lang="es-CO" sz="1200" dirty="0" smtClean="0"/>
              <a:t>Existencia obsoleta o perdidas</a:t>
            </a:r>
          </a:p>
          <a:p>
            <a:pPr marL="171450" indent="-171450">
              <a:buFont typeface="Wingdings" panose="05000000000000000000" pitchFamily="2" charset="2"/>
              <a:buChar char="Ø"/>
            </a:pPr>
            <a:r>
              <a:rPr lang="es-CO" sz="1200" dirty="0" smtClean="0"/>
              <a:t>Inventario disponible</a:t>
            </a:r>
          </a:p>
          <a:p>
            <a:pPr marL="171450" indent="-171450">
              <a:buFont typeface="Wingdings" panose="05000000000000000000" pitchFamily="2" charset="2"/>
              <a:buChar char="Ø"/>
            </a:pPr>
            <a:r>
              <a:rPr lang="es-CO" sz="1200" dirty="0" smtClean="0"/>
              <a:t>Inventario en línea de producción</a:t>
            </a:r>
          </a:p>
          <a:p>
            <a:pPr marL="171450" indent="-171450">
              <a:buFont typeface="Wingdings" panose="05000000000000000000" pitchFamily="2" charset="2"/>
              <a:buChar char="Ø"/>
            </a:pPr>
            <a:r>
              <a:rPr lang="es-CO" sz="1200" dirty="0" smtClean="0"/>
              <a:t>Inventario en cuarentena</a:t>
            </a:r>
          </a:p>
          <a:p>
            <a:pPr marL="171450" indent="-171450">
              <a:buFont typeface="Wingdings" panose="05000000000000000000" pitchFamily="2" charset="2"/>
              <a:buChar char="Ø"/>
            </a:pPr>
            <a:r>
              <a:rPr lang="es-CO" sz="1200" dirty="0" smtClean="0"/>
              <a:t>Inventario físico</a:t>
            </a:r>
            <a:endParaRPr lang="es-CO" sz="1200" dirty="0"/>
          </a:p>
        </p:txBody>
      </p:sp>
      <p:sp>
        <p:nvSpPr>
          <p:cNvPr id="6" name="CuadroTexto 5"/>
          <p:cNvSpPr txBox="1"/>
          <p:nvPr/>
        </p:nvSpPr>
        <p:spPr>
          <a:xfrm>
            <a:off x="3208090" y="2061679"/>
            <a:ext cx="2382473" cy="1200329"/>
          </a:xfrm>
          <a:prstGeom prst="rect">
            <a:avLst/>
          </a:prstGeom>
          <a:noFill/>
        </p:spPr>
        <p:txBody>
          <a:bodyPr wrap="square" rtlCol="0">
            <a:spAutoFit/>
          </a:bodyPr>
          <a:lstStyle/>
          <a:p>
            <a:r>
              <a:rPr lang="es-CO" sz="1200" dirty="0" smtClean="0"/>
              <a:t>Según el tipo de producto:</a:t>
            </a:r>
          </a:p>
          <a:p>
            <a:pPr marL="171450" indent="-171450">
              <a:buFont typeface="Wingdings" panose="05000000000000000000" pitchFamily="2" charset="2"/>
              <a:buChar char="Ø"/>
            </a:pPr>
            <a:r>
              <a:rPr lang="es-CO" sz="1200" dirty="0" smtClean="0"/>
              <a:t>Materias primas</a:t>
            </a:r>
          </a:p>
          <a:p>
            <a:pPr marL="171450" indent="-171450">
              <a:buFont typeface="Wingdings" panose="05000000000000000000" pitchFamily="2" charset="2"/>
              <a:buChar char="Ø"/>
            </a:pPr>
            <a:r>
              <a:rPr lang="es-CO" sz="1200" dirty="0" smtClean="0"/>
              <a:t>Suministros de fabrica</a:t>
            </a:r>
          </a:p>
          <a:p>
            <a:pPr marL="171450" indent="-171450">
              <a:buFont typeface="Wingdings" panose="05000000000000000000" pitchFamily="2" charset="2"/>
              <a:buChar char="Ø"/>
            </a:pPr>
            <a:r>
              <a:rPr lang="es-CO" sz="1200" dirty="0" smtClean="0"/>
              <a:t>Productos en fabricación</a:t>
            </a:r>
          </a:p>
          <a:p>
            <a:pPr marL="171450" indent="-171450">
              <a:buFont typeface="Wingdings" panose="05000000000000000000" pitchFamily="2" charset="2"/>
              <a:buChar char="Ø"/>
            </a:pPr>
            <a:r>
              <a:rPr lang="es-CO" sz="1200" dirty="0" smtClean="0"/>
              <a:t>Productos terminados</a:t>
            </a:r>
          </a:p>
          <a:p>
            <a:pPr marL="171450" indent="-171450">
              <a:buFont typeface="Wingdings" panose="05000000000000000000" pitchFamily="2" charset="2"/>
              <a:buChar char="Ø"/>
            </a:pPr>
            <a:r>
              <a:rPr lang="es-CO" sz="1200" dirty="0" smtClean="0"/>
              <a:t>Inventario de mercancía</a:t>
            </a:r>
            <a:endParaRPr lang="es-CO" sz="1200" dirty="0"/>
          </a:p>
        </p:txBody>
      </p:sp>
      <p:sp>
        <p:nvSpPr>
          <p:cNvPr id="7" name="CuadroTexto 6"/>
          <p:cNvSpPr txBox="1"/>
          <p:nvPr/>
        </p:nvSpPr>
        <p:spPr>
          <a:xfrm>
            <a:off x="5978903" y="855677"/>
            <a:ext cx="2197916" cy="830997"/>
          </a:xfrm>
          <a:prstGeom prst="rect">
            <a:avLst/>
          </a:prstGeom>
          <a:noFill/>
        </p:spPr>
        <p:txBody>
          <a:bodyPr wrap="square" rtlCol="0">
            <a:spAutoFit/>
          </a:bodyPr>
          <a:lstStyle/>
          <a:p>
            <a:r>
              <a:rPr lang="es-CO" sz="1200" dirty="0" smtClean="0"/>
              <a:t>Según su función:</a:t>
            </a:r>
          </a:p>
          <a:p>
            <a:pPr marL="171450" indent="-171450">
              <a:buFont typeface="Wingdings" panose="05000000000000000000" pitchFamily="2" charset="2"/>
              <a:buChar char="Ø"/>
            </a:pPr>
            <a:r>
              <a:rPr lang="es-CO" sz="1200" dirty="0" smtClean="0"/>
              <a:t>Inventario en transito</a:t>
            </a:r>
          </a:p>
          <a:p>
            <a:pPr marL="171450" indent="-171450">
              <a:buFont typeface="Wingdings" panose="05000000000000000000" pitchFamily="2" charset="2"/>
              <a:buChar char="Ø"/>
            </a:pPr>
            <a:r>
              <a:rPr lang="es-CO" sz="1200" dirty="0" smtClean="0"/>
              <a:t>Inventario de reserva</a:t>
            </a:r>
          </a:p>
          <a:p>
            <a:pPr marL="171450" indent="-171450">
              <a:buFont typeface="Wingdings" panose="05000000000000000000" pitchFamily="2" charset="2"/>
              <a:buChar char="Ø"/>
            </a:pPr>
            <a:r>
              <a:rPr lang="es-CO" sz="1200" dirty="0" smtClean="0"/>
              <a:t>Inventario estacional</a:t>
            </a:r>
          </a:p>
        </p:txBody>
      </p:sp>
    </p:spTree>
    <p:extLst>
      <p:ext uri="{BB962C8B-B14F-4D97-AF65-F5344CB8AC3E}">
        <p14:creationId xmlns:p14="http://schemas.microsoft.com/office/powerpoint/2010/main" val="222569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41383" y="829872"/>
            <a:ext cx="6480496" cy="3562514"/>
          </a:xfrm>
          <a:prstGeom prst="rect">
            <a:avLst/>
          </a:prstGeom>
        </p:spPr>
        <p:txBody>
          <a:bodyPr wrap="square">
            <a:spAutoFit/>
          </a:bodyPr>
          <a:lstStyle/>
          <a:p>
            <a:endParaRPr lang="es-CO" sz="1200" dirty="0"/>
          </a:p>
          <a:p>
            <a:pPr marL="285750" indent="-285750">
              <a:buFont typeface="Arial" panose="020B0604020202020204" pitchFamily="34" charset="0"/>
              <a:buChar char="•"/>
            </a:pPr>
            <a:r>
              <a:rPr lang="es-CO" sz="1200" dirty="0"/>
              <a:t>KARDEX: es un documento para administrar la mercancía que una empresa tiene en su almacén, en el que se realizan los registro de los cambios que sucedes con los vienes, materia prima o productos de la empresa, sus tipos promedio ponderado, </a:t>
            </a:r>
            <a:r>
              <a:rPr lang="es-CO" sz="1200" dirty="0" smtClean="0"/>
              <a:t>UEPS o LIFO </a:t>
            </a:r>
            <a:r>
              <a:rPr lang="es-CO" sz="1200" dirty="0"/>
              <a:t>y </a:t>
            </a:r>
            <a:r>
              <a:rPr lang="es-CO" sz="1200" dirty="0" smtClean="0"/>
              <a:t>PEPS o FIFO.</a:t>
            </a:r>
            <a:endParaRPr lang="es-CO" sz="1200" dirty="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dirty="0"/>
              <a:t>INVENTARIO </a:t>
            </a:r>
            <a:r>
              <a:rPr lang="es-CO" sz="1200" dirty="0" smtClean="0"/>
              <a:t>PEPS O FIFO: </a:t>
            </a:r>
            <a:r>
              <a:rPr lang="es-CO" sz="1200" dirty="0"/>
              <a:t>Es una política de inventario que se utiliza principalmente para evitar que los productos se deterioren por factores como luz, polvo, humedad y temperatura, (Primeros en Entrar Primeros en Salir</a:t>
            </a:r>
            <a:r>
              <a:rPr lang="es-CO" sz="1200" dirty="0" smtClean="0"/>
              <a:t>) </a:t>
            </a:r>
            <a:r>
              <a:rPr lang="es-CO" sz="1200" dirty="0"/>
              <a:t>Esto permite tener siempre mayor disponibilidad de productos más recientes, vendiendo todos los que llevan más tiempo</a:t>
            </a:r>
            <a:r>
              <a:rPr lang="es-CO" sz="1200" dirty="0" smtClean="0"/>
              <a:t>.</a:t>
            </a:r>
          </a:p>
          <a:p>
            <a:pPr marL="285750" indent="-285750">
              <a:buFont typeface="Arial" panose="020B0604020202020204" pitchFamily="34" charset="0"/>
              <a:buChar char="•"/>
            </a:pPr>
            <a:endParaRPr lang="es-CO" sz="1100" dirty="0" smtClean="0"/>
          </a:p>
          <a:p>
            <a:pPr marL="285750" indent="-285750">
              <a:buFont typeface="Arial" panose="020B0604020202020204" pitchFamily="34" charset="0"/>
              <a:buChar char="•"/>
            </a:pPr>
            <a:r>
              <a:rPr lang="es-CO" sz="1100" dirty="0" smtClean="0"/>
              <a:t>INVENTARIO UEPS O LIFO: </a:t>
            </a:r>
            <a:r>
              <a:rPr lang="es-CO" sz="1200" dirty="0"/>
              <a:t>Es un método que permite </a:t>
            </a:r>
            <a:r>
              <a:rPr lang="es-CO" sz="1200" dirty="0" smtClean="0"/>
              <a:t>evaluar </a:t>
            </a:r>
            <a:r>
              <a:rPr lang="es-CO" sz="1200" dirty="0"/>
              <a:t>el inventario con el costo más antiguo. Esto es especialmente útil en momento de mucha inflación. De esta manera siempre habrá un stock en la empresa que tiene un valor realmente más económico, debido a que se busca vender siempre los primeros que entran, los más </a:t>
            </a:r>
            <a:r>
              <a:rPr lang="es-CO" sz="1200" dirty="0" smtClean="0"/>
              <a:t>caros (Últimos en Entrar Primeros en Salir). </a:t>
            </a:r>
            <a:r>
              <a:rPr lang="es-CO" sz="1200" dirty="0"/>
              <a:t>Tal sistema se puede usar para artículos que no tengan fecha de caducidad o tiempo límite de vida útil, como los vinos, cuyo valor aumenta con el paso del tiempo.</a:t>
            </a:r>
          </a:p>
          <a:p>
            <a:pPr marL="285750" indent="-285750">
              <a:buFont typeface="Arial" panose="020B0604020202020204" pitchFamily="34" charset="0"/>
              <a:buChar char="•"/>
            </a:pPr>
            <a:endParaRPr lang="es-CO" sz="1050" dirty="0"/>
          </a:p>
        </p:txBody>
      </p:sp>
    </p:spTree>
    <p:extLst>
      <p:ext uri="{BB962C8B-B14F-4D97-AF65-F5344CB8AC3E}">
        <p14:creationId xmlns:p14="http://schemas.microsoft.com/office/powerpoint/2010/main" val="1985579272"/>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1299</Words>
  <Application>Microsoft Office PowerPoint</Application>
  <PresentationFormat>Presentación en pantalla (16:9)</PresentationFormat>
  <Paragraphs>132</Paragraphs>
  <Slides>12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ESTUDIANTES</cp:lastModifiedBy>
  <cp:revision>35</cp:revision>
  <dcterms:created xsi:type="dcterms:W3CDTF">2019-11-27T03:16:21Z</dcterms:created>
  <dcterms:modified xsi:type="dcterms:W3CDTF">2023-06-30T19:42:14Z</dcterms:modified>
</cp:coreProperties>
</file>