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3" r:id="rId3"/>
    <p:sldId id="264" r:id="rId4"/>
    <p:sldId id="265" r:id="rId5"/>
    <p:sldId id="266" r:id="rId6"/>
    <p:sldId id="267" r:id="rId7"/>
    <p:sldId id="268" r:id="rId8"/>
    <p:sldId id="269" r:id="rId9"/>
    <p:sldId id="270"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ZiBQqKcvBvu8lWjLRvtTUPxh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40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CuadroTexto 1">
            <a:extLst>
              <a:ext uri="{FF2B5EF4-FFF2-40B4-BE49-F238E27FC236}">
                <a16:creationId xmlns:a16="http://schemas.microsoft.com/office/drawing/2014/main" id="{40847654-069D-6AF8-3F6A-4CF32DC731FE}"/>
              </a:ext>
            </a:extLst>
          </p:cNvPr>
          <p:cNvSpPr txBox="1"/>
          <p:nvPr/>
        </p:nvSpPr>
        <p:spPr>
          <a:xfrm rot="10800000" flipV="1">
            <a:off x="2405269" y="1117331"/>
            <a:ext cx="4333461" cy="307777"/>
          </a:xfrm>
          <a:prstGeom prst="rect">
            <a:avLst/>
          </a:prstGeom>
          <a:noFill/>
        </p:spPr>
        <p:txBody>
          <a:bodyPr wrap="square" rtlCol="0">
            <a:spAutoFit/>
          </a:bodyPr>
          <a:lstStyle/>
          <a:p>
            <a:pPr algn="ctr"/>
            <a:r>
              <a:rPr lang="es-CO" dirty="0">
                <a:solidFill>
                  <a:schemeClr val="tx1">
                    <a:lumMod val="75000"/>
                    <a:lumOff val="25000"/>
                  </a:schemeClr>
                </a:solidFill>
              </a:rPr>
              <a:t>KAROLL DANIELA OVIEDO CHAVARRIA </a:t>
            </a:r>
          </a:p>
        </p:txBody>
      </p:sp>
      <p:sp>
        <p:nvSpPr>
          <p:cNvPr id="3" name="CuadroTexto 2">
            <a:extLst>
              <a:ext uri="{FF2B5EF4-FFF2-40B4-BE49-F238E27FC236}">
                <a16:creationId xmlns:a16="http://schemas.microsoft.com/office/drawing/2014/main" id="{18B5B6F7-D348-4351-85B0-925EDAFFDD32}"/>
              </a:ext>
            </a:extLst>
          </p:cNvPr>
          <p:cNvSpPr txBox="1"/>
          <p:nvPr/>
        </p:nvSpPr>
        <p:spPr>
          <a:xfrm>
            <a:off x="2405268" y="3456782"/>
            <a:ext cx="4333461" cy="523220"/>
          </a:xfrm>
          <a:prstGeom prst="rect">
            <a:avLst/>
          </a:prstGeom>
          <a:noFill/>
        </p:spPr>
        <p:txBody>
          <a:bodyPr wrap="square" rtlCol="0">
            <a:spAutoFit/>
          </a:bodyPr>
          <a:lstStyle/>
          <a:p>
            <a:pPr algn="ctr"/>
            <a:r>
              <a:rPr lang="es-CO" dirty="0">
                <a:solidFill>
                  <a:schemeClr val="tx1">
                    <a:lumMod val="75000"/>
                    <a:lumOff val="25000"/>
                  </a:schemeClr>
                </a:solidFill>
              </a:rPr>
              <a:t>Coordinación de operaciones logísticas</a:t>
            </a:r>
          </a:p>
          <a:p>
            <a:pPr algn="ctr"/>
            <a:r>
              <a:rPr lang="es-CO" dirty="0">
                <a:solidFill>
                  <a:schemeClr val="tx1">
                    <a:lumMod val="75000"/>
                    <a:lumOff val="25000"/>
                  </a:schemeClr>
                </a:solidFill>
              </a:rPr>
              <a:t>Ficha: 2687540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3956" y="2508903"/>
            <a:ext cx="2642532" cy="307777"/>
          </a:xfrm>
          <a:prstGeom prst="rect">
            <a:avLst/>
          </a:prstGeom>
          <a:noFill/>
        </p:spPr>
        <p:txBody>
          <a:bodyPr wrap="square" rtlCol="0">
            <a:spAutoFit/>
          </a:bodyPr>
          <a:lstStyle/>
          <a:p>
            <a:r>
              <a:rPr lang="es-CO" dirty="0" smtClean="0">
                <a:solidFill>
                  <a:schemeClr val="tx1">
                    <a:lumMod val="75000"/>
                    <a:lumOff val="25000"/>
                  </a:schemeClr>
                </a:solidFill>
              </a:rPr>
              <a:t>TIPOS DE ORGANIGRAMA</a:t>
            </a:r>
            <a:endParaRPr lang="es-CO" dirty="0">
              <a:solidFill>
                <a:schemeClr val="tx1">
                  <a:lumMod val="75000"/>
                  <a:lumOff val="25000"/>
                </a:schemeClr>
              </a:solidFill>
            </a:endParaRPr>
          </a:p>
        </p:txBody>
      </p:sp>
      <p:sp>
        <p:nvSpPr>
          <p:cNvPr id="3" name="CuadroTexto 2"/>
          <p:cNvSpPr txBox="1"/>
          <p:nvPr/>
        </p:nvSpPr>
        <p:spPr>
          <a:xfrm>
            <a:off x="3582099" y="1048624"/>
            <a:ext cx="1946246" cy="307777"/>
          </a:xfrm>
          <a:prstGeom prst="rect">
            <a:avLst/>
          </a:prstGeom>
          <a:noFill/>
        </p:spPr>
        <p:txBody>
          <a:bodyPr wrap="square" rtlCol="0">
            <a:spAutoFit/>
          </a:bodyPr>
          <a:lstStyle/>
          <a:p>
            <a:pPr algn="ctr"/>
            <a:r>
              <a:rPr lang="es-CO" dirty="0" smtClean="0">
                <a:solidFill>
                  <a:schemeClr val="tx1">
                    <a:lumMod val="75000"/>
                    <a:lumOff val="25000"/>
                  </a:schemeClr>
                </a:solidFill>
              </a:rPr>
              <a:t>ORGANIGRAMA</a:t>
            </a:r>
            <a:endParaRPr lang="es-CO" dirty="0">
              <a:solidFill>
                <a:schemeClr val="tx1">
                  <a:lumMod val="75000"/>
                  <a:lumOff val="25000"/>
                </a:schemeClr>
              </a:solidFill>
            </a:endParaRPr>
          </a:p>
        </p:txBody>
      </p:sp>
      <p:sp>
        <p:nvSpPr>
          <p:cNvPr id="4" name="CuadroTexto 3"/>
          <p:cNvSpPr txBox="1"/>
          <p:nvPr/>
        </p:nvSpPr>
        <p:spPr>
          <a:xfrm>
            <a:off x="1719742" y="1493240"/>
            <a:ext cx="5847127" cy="1015663"/>
          </a:xfrm>
          <a:prstGeom prst="rect">
            <a:avLst/>
          </a:prstGeom>
          <a:noFill/>
        </p:spPr>
        <p:txBody>
          <a:bodyPr wrap="square" rtlCol="0">
            <a:spAutoFit/>
          </a:bodyPr>
          <a:lstStyle/>
          <a:p>
            <a:r>
              <a:rPr lang="es-CO" sz="1200" dirty="0" smtClean="0">
                <a:solidFill>
                  <a:schemeClr val="tx1">
                    <a:lumMod val="75000"/>
                    <a:lumOff val="25000"/>
                  </a:schemeClr>
                </a:solidFill>
              </a:rPr>
              <a:t>Un organigrama es la representación grafica de la estructura de una empresa, la cual se divide en :</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Operativa</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Táctica</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Estratégica </a:t>
            </a:r>
            <a:endParaRPr lang="es-CO" sz="1200" dirty="0">
              <a:solidFill>
                <a:schemeClr val="tx1">
                  <a:lumMod val="75000"/>
                  <a:lumOff val="25000"/>
                </a:schemeClr>
              </a:solidFill>
            </a:endParaRPr>
          </a:p>
        </p:txBody>
      </p:sp>
      <p:sp>
        <p:nvSpPr>
          <p:cNvPr id="5" name="CuadroTexto 4"/>
          <p:cNvSpPr txBox="1"/>
          <p:nvPr/>
        </p:nvSpPr>
        <p:spPr>
          <a:xfrm>
            <a:off x="1719742" y="3001346"/>
            <a:ext cx="4848837" cy="1046440"/>
          </a:xfrm>
          <a:prstGeom prst="rect">
            <a:avLst/>
          </a:prstGeom>
          <a:noFill/>
        </p:spPr>
        <p:txBody>
          <a:bodyPr wrap="square" rtlCol="0">
            <a:spAutoFit/>
          </a:bodyPr>
          <a:lstStyle/>
          <a:p>
            <a:pPr>
              <a:buClr>
                <a:schemeClr val="tx1">
                  <a:lumMod val="75000"/>
                  <a:lumOff val="25000"/>
                </a:schemeClr>
              </a:buClr>
            </a:pPr>
            <a:r>
              <a:rPr lang="es-CO" sz="1200" dirty="0" smtClean="0">
                <a:solidFill>
                  <a:schemeClr val="tx1">
                    <a:lumMod val="75000"/>
                    <a:lumOff val="25000"/>
                  </a:schemeClr>
                </a:solidFill>
              </a:rPr>
              <a:t>Los organigramas se pueden clasificar por:</a:t>
            </a:r>
          </a:p>
          <a:p>
            <a:pPr marL="342900" indent="-342900">
              <a:buClr>
                <a:schemeClr val="tx1">
                  <a:lumMod val="75000"/>
                  <a:lumOff val="25000"/>
                </a:schemeClr>
              </a:buClr>
              <a:buFont typeface="+mj-lt"/>
              <a:buAutoNum type="arabicPeriod"/>
            </a:pPr>
            <a:r>
              <a:rPr lang="es-CO" sz="1200" dirty="0" smtClean="0">
                <a:solidFill>
                  <a:schemeClr val="tx1">
                    <a:lumMod val="75000"/>
                    <a:lumOff val="25000"/>
                  </a:schemeClr>
                </a:solidFill>
              </a:rPr>
              <a:t>Su naturaleza</a:t>
            </a:r>
          </a:p>
          <a:p>
            <a:pPr marL="342900" indent="-342900">
              <a:buClr>
                <a:schemeClr val="tx1">
                  <a:lumMod val="75000"/>
                  <a:lumOff val="25000"/>
                </a:schemeClr>
              </a:buClr>
              <a:buFont typeface="+mj-lt"/>
              <a:buAutoNum type="arabicPeriod"/>
            </a:pPr>
            <a:r>
              <a:rPr lang="es-CO" sz="1200" dirty="0" smtClean="0">
                <a:solidFill>
                  <a:schemeClr val="tx1">
                    <a:lumMod val="75000"/>
                    <a:lumOff val="25000"/>
                  </a:schemeClr>
                </a:solidFill>
              </a:rPr>
              <a:t>Su finalidad </a:t>
            </a:r>
          </a:p>
          <a:p>
            <a:pPr marL="342900" indent="-342900">
              <a:buClr>
                <a:schemeClr val="tx1">
                  <a:lumMod val="75000"/>
                  <a:lumOff val="25000"/>
                </a:schemeClr>
              </a:buClr>
              <a:buFont typeface="+mj-lt"/>
              <a:buAutoNum type="arabicPeriod"/>
            </a:pPr>
            <a:r>
              <a:rPr lang="es-CO" sz="1200" dirty="0" smtClean="0">
                <a:solidFill>
                  <a:schemeClr val="tx1">
                    <a:lumMod val="75000"/>
                    <a:lumOff val="25000"/>
                  </a:schemeClr>
                </a:solidFill>
              </a:rPr>
              <a:t>Su ámbito </a:t>
            </a:r>
          </a:p>
          <a:p>
            <a:pPr marL="342900" indent="-342900">
              <a:buClr>
                <a:schemeClr val="tx1">
                  <a:lumMod val="75000"/>
                  <a:lumOff val="25000"/>
                </a:schemeClr>
              </a:buClr>
              <a:buFont typeface="+mj-lt"/>
              <a:buAutoNum type="arabicPeriod"/>
            </a:pPr>
            <a:r>
              <a:rPr lang="es-CO" sz="1200" dirty="0" smtClean="0">
                <a:solidFill>
                  <a:schemeClr val="tx1">
                    <a:lumMod val="75000"/>
                    <a:lumOff val="25000"/>
                  </a:schemeClr>
                </a:solidFill>
              </a:rPr>
              <a:t>Su contenido </a:t>
            </a:r>
          </a:p>
        </p:txBody>
      </p:sp>
      <p:pic>
        <p:nvPicPr>
          <p:cNvPr id="6" name="Imagen 5"/>
          <p:cNvPicPr>
            <a:picLocks noChangeAspect="1"/>
          </p:cNvPicPr>
          <p:nvPr/>
        </p:nvPicPr>
        <p:blipFill rotWithShape="1">
          <a:blip r:embed="rId2"/>
          <a:srcRect l="12213" t="14279" r="11312" b="13293"/>
          <a:stretch/>
        </p:blipFill>
        <p:spPr>
          <a:xfrm>
            <a:off x="5710580" y="2172749"/>
            <a:ext cx="2701480" cy="1816313"/>
          </a:xfrm>
          <a:prstGeom prst="rect">
            <a:avLst/>
          </a:prstGeom>
        </p:spPr>
      </p:pic>
    </p:spTree>
    <p:extLst>
      <p:ext uri="{BB962C8B-B14F-4D97-AF65-F5344CB8AC3E}">
        <p14:creationId xmlns:p14="http://schemas.microsoft.com/office/powerpoint/2010/main" val="123127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95913" y="872794"/>
            <a:ext cx="2625754" cy="276999"/>
          </a:xfrm>
          <a:prstGeom prst="rect">
            <a:avLst/>
          </a:prstGeom>
          <a:noFill/>
        </p:spPr>
        <p:txBody>
          <a:bodyPr wrap="square" rtlCol="0">
            <a:spAutoFit/>
          </a:bodyPr>
          <a:lstStyle/>
          <a:p>
            <a:pPr marL="342900" indent="-342900">
              <a:buClr>
                <a:schemeClr val="tx1">
                  <a:lumMod val="75000"/>
                  <a:lumOff val="25000"/>
                </a:schemeClr>
              </a:buClr>
              <a:buFont typeface="+mj-lt"/>
              <a:buAutoNum type="arabicPeriod"/>
            </a:pPr>
            <a:r>
              <a:rPr lang="es-CO" sz="1200" dirty="0" smtClean="0">
                <a:solidFill>
                  <a:schemeClr val="tx1">
                    <a:lumMod val="75000"/>
                    <a:lumOff val="25000"/>
                  </a:schemeClr>
                </a:solidFill>
              </a:rPr>
              <a:t>POR SU NATIRALEZA</a:t>
            </a:r>
            <a:endParaRPr lang="es-CO" sz="1200" dirty="0">
              <a:solidFill>
                <a:schemeClr val="tx1">
                  <a:lumMod val="75000"/>
                  <a:lumOff val="25000"/>
                </a:schemeClr>
              </a:solidFill>
            </a:endParaRPr>
          </a:p>
        </p:txBody>
      </p:sp>
      <p:sp>
        <p:nvSpPr>
          <p:cNvPr id="3" name="CuadroTexto 2"/>
          <p:cNvSpPr txBox="1"/>
          <p:nvPr/>
        </p:nvSpPr>
        <p:spPr>
          <a:xfrm>
            <a:off x="1300293" y="1149793"/>
            <a:ext cx="3070371" cy="2492990"/>
          </a:xfrm>
          <a:prstGeom prst="rect">
            <a:avLst/>
          </a:prstGeom>
          <a:noFill/>
        </p:spPr>
        <p:txBody>
          <a:bodyPr wrap="square" rtlCol="0">
            <a:spAutoFit/>
          </a:bodyPr>
          <a:lstStyle/>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Micro administrativo:</a:t>
            </a:r>
          </a:p>
          <a:p>
            <a:pPr algn="ctr">
              <a:buClr>
                <a:schemeClr val="tx1">
                  <a:lumMod val="75000"/>
                  <a:lumOff val="25000"/>
                </a:schemeClr>
              </a:buClr>
            </a:pPr>
            <a:r>
              <a:rPr lang="es-CO" sz="1200" dirty="0" smtClean="0">
                <a:solidFill>
                  <a:schemeClr val="tx1">
                    <a:lumMod val="75000"/>
                    <a:lumOff val="25000"/>
                  </a:schemeClr>
                </a:solidFill>
              </a:rPr>
              <a:t>Este corresponde a una sola organización, y se refiere a ella en forma global.</a:t>
            </a:r>
          </a:p>
          <a:p>
            <a:pPr marL="171450" indent="-171450" algn="ctr">
              <a:buClr>
                <a:schemeClr val="tx1">
                  <a:lumMod val="75000"/>
                  <a:lumOff val="25000"/>
                </a:schemeClr>
              </a:buClr>
              <a:buFont typeface="Arial" panose="020B0604020202020204" pitchFamily="34" charset="0"/>
              <a:buChar char="•"/>
            </a:pPr>
            <a:endParaRPr lang="es-CO" sz="1200" dirty="0" smtClean="0">
              <a:solidFill>
                <a:schemeClr val="tx1">
                  <a:lumMod val="75000"/>
                  <a:lumOff val="25000"/>
                </a:schemeClr>
              </a:solidFill>
            </a:endParaRPr>
          </a:p>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Macro administrativo:</a:t>
            </a:r>
          </a:p>
          <a:p>
            <a:pPr algn="ctr">
              <a:buClr>
                <a:schemeClr val="tx1">
                  <a:lumMod val="75000"/>
                  <a:lumOff val="25000"/>
                </a:schemeClr>
              </a:buClr>
            </a:pPr>
            <a:r>
              <a:rPr lang="es-CO" sz="1200" dirty="0" smtClean="0">
                <a:solidFill>
                  <a:schemeClr val="tx1">
                    <a:lumMod val="75000"/>
                    <a:lumOff val="25000"/>
                  </a:schemeClr>
                </a:solidFill>
              </a:rPr>
              <a:t> Este tipo de organigrama involucra a mas de una empresa.</a:t>
            </a:r>
          </a:p>
          <a:p>
            <a:pPr marL="171450" indent="-171450" algn="ctr">
              <a:buClr>
                <a:schemeClr val="tx1">
                  <a:lumMod val="75000"/>
                  <a:lumOff val="25000"/>
                </a:schemeClr>
              </a:buClr>
              <a:buFont typeface="Arial" panose="020B0604020202020204" pitchFamily="34" charset="0"/>
              <a:buChar char="•"/>
            </a:pPr>
            <a:endParaRPr lang="es-CO" sz="1200" dirty="0" smtClean="0">
              <a:solidFill>
                <a:schemeClr val="tx1">
                  <a:lumMod val="75000"/>
                  <a:lumOff val="25000"/>
                </a:schemeClr>
              </a:solidFill>
            </a:endParaRPr>
          </a:p>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Meso administrativos:</a:t>
            </a:r>
          </a:p>
          <a:p>
            <a:pPr algn="ctr">
              <a:buClr>
                <a:schemeClr val="tx1">
                  <a:lumMod val="75000"/>
                  <a:lumOff val="25000"/>
                </a:schemeClr>
              </a:buClr>
            </a:pPr>
            <a:r>
              <a:rPr lang="es-CO" sz="1200" dirty="0" smtClean="0">
                <a:solidFill>
                  <a:schemeClr val="tx1">
                    <a:lumMod val="75000"/>
                    <a:lumOff val="25000"/>
                  </a:schemeClr>
                </a:solidFill>
              </a:rPr>
              <a:t> Corresponde a mas de una organización de un mismo sector de actividad mayormente utilizado en el sector publico.</a:t>
            </a:r>
          </a:p>
          <a:p>
            <a:pPr algn="ctr"/>
            <a:endParaRPr lang="es-CO" sz="1200" dirty="0">
              <a:solidFill>
                <a:schemeClr val="tx1">
                  <a:lumMod val="75000"/>
                  <a:lumOff val="25000"/>
                </a:schemeClr>
              </a:solidFill>
            </a:endParaRPr>
          </a:p>
        </p:txBody>
      </p:sp>
      <p:sp>
        <p:nvSpPr>
          <p:cNvPr id="5" name="CuadroTexto 4"/>
          <p:cNvSpPr txBox="1"/>
          <p:nvPr/>
        </p:nvSpPr>
        <p:spPr>
          <a:xfrm>
            <a:off x="5394121" y="872794"/>
            <a:ext cx="2617365" cy="276999"/>
          </a:xfrm>
          <a:prstGeom prst="rect">
            <a:avLst/>
          </a:prstGeom>
          <a:noFill/>
        </p:spPr>
        <p:txBody>
          <a:bodyPr wrap="square" rtlCol="0">
            <a:spAutoFit/>
          </a:bodyPr>
          <a:lstStyle/>
          <a:p>
            <a:pPr marL="342900" indent="-342900">
              <a:buClr>
                <a:schemeClr val="tx1">
                  <a:lumMod val="75000"/>
                  <a:lumOff val="25000"/>
                </a:schemeClr>
              </a:buClr>
              <a:buFont typeface="+mj-lt"/>
              <a:buAutoNum type="arabicPeriod" startAt="2"/>
            </a:pPr>
            <a:r>
              <a:rPr lang="es-CO" sz="1200" dirty="0" smtClean="0">
                <a:solidFill>
                  <a:schemeClr val="tx1">
                    <a:lumMod val="75000"/>
                    <a:lumOff val="25000"/>
                  </a:schemeClr>
                </a:solidFill>
              </a:rPr>
              <a:t>POR SU FINALIDAD</a:t>
            </a:r>
            <a:endParaRPr lang="es-CO" sz="1200" dirty="0">
              <a:solidFill>
                <a:schemeClr val="tx1">
                  <a:lumMod val="75000"/>
                  <a:lumOff val="25000"/>
                </a:schemeClr>
              </a:solidFill>
            </a:endParaRPr>
          </a:p>
        </p:txBody>
      </p:sp>
      <p:sp>
        <p:nvSpPr>
          <p:cNvPr id="6" name="CuadroTexto 5"/>
          <p:cNvSpPr txBox="1"/>
          <p:nvPr/>
        </p:nvSpPr>
        <p:spPr>
          <a:xfrm>
            <a:off x="4370664" y="1149793"/>
            <a:ext cx="3942827" cy="3416320"/>
          </a:xfrm>
          <a:prstGeom prst="rect">
            <a:avLst/>
          </a:prstGeom>
          <a:noFill/>
        </p:spPr>
        <p:txBody>
          <a:bodyPr wrap="square" rtlCol="0">
            <a:spAutoFit/>
          </a:bodyPr>
          <a:lstStyle/>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Informativo:</a:t>
            </a:r>
          </a:p>
          <a:p>
            <a:pPr algn="ctr">
              <a:buClr>
                <a:schemeClr val="tx1">
                  <a:lumMod val="75000"/>
                  <a:lumOff val="25000"/>
                </a:schemeClr>
              </a:buClr>
            </a:pPr>
            <a:r>
              <a:rPr lang="es-CO" sz="1200" dirty="0" smtClean="0">
                <a:solidFill>
                  <a:schemeClr val="tx1">
                    <a:lumMod val="75000"/>
                    <a:lumOff val="25000"/>
                  </a:schemeClr>
                </a:solidFill>
              </a:rPr>
              <a:t>Este tipo de organigrama debe ser creado a nivel general, se utiliza para dar información de la organización de la empresa a cualquier tipo de publico.</a:t>
            </a:r>
          </a:p>
          <a:p>
            <a:pPr algn="ctr">
              <a:buClr>
                <a:schemeClr val="tx1">
                  <a:lumMod val="75000"/>
                  <a:lumOff val="25000"/>
                </a:schemeClr>
              </a:buClr>
            </a:pPr>
            <a:endParaRPr lang="es-CO" sz="1200" dirty="0" smtClean="0">
              <a:solidFill>
                <a:schemeClr val="tx1">
                  <a:lumMod val="75000"/>
                  <a:lumOff val="25000"/>
                </a:schemeClr>
              </a:solidFill>
            </a:endParaRPr>
          </a:p>
          <a:p>
            <a:pPr marL="171450" indent="-1714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Analítico:</a:t>
            </a:r>
          </a:p>
          <a:p>
            <a:pPr algn="ctr">
              <a:buClr>
                <a:schemeClr val="tx1">
                  <a:lumMod val="75000"/>
                  <a:lumOff val="25000"/>
                </a:schemeClr>
              </a:buClr>
            </a:pPr>
            <a:r>
              <a:rPr lang="es-CO" sz="1200" dirty="0" smtClean="0">
                <a:solidFill>
                  <a:schemeClr val="tx1">
                    <a:lumMod val="75000"/>
                    <a:lumOff val="25000"/>
                  </a:schemeClr>
                </a:solidFill>
              </a:rPr>
              <a:t>Estos se utilizan para entender o analizar algunas actividades de la empresa, como el análisis de un presupuesto de la distribución de la plata de personal.</a:t>
            </a:r>
          </a:p>
          <a:p>
            <a:pPr algn="ctr">
              <a:buClr>
                <a:schemeClr val="tx1">
                  <a:lumMod val="75000"/>
                  <a:lumOff val="25000"/>
                </a:schemeClr>
              </a:buClr>
            </a:pPr>
            <a:endParaRPr lang="es-CO" sz="1200" dirty="0" smtClean="0">
              <a:solidFill>
                <a:schemeClr val="tx1">
                  <a:lumMod val="75000"/>
                  <a:lumOff val="25000"/>
                </a:schemeClr>
              </a:solidFill>
            </a:endParaRPr>
          </a:p>
          <a:p>
            <a:pPr marL="171450" indent="-1714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Formal:</a:t>
            </a:r>
          </a:p>
          <a:p>
            <a:pPr algn="ctr">
              <a:buClr>
                <a:schemeClr val="tx1">
                  <a:lumMod val="75000"/>
                  <a:lumOff val="25000"/>
                </a:schemeClr>
              </a:buClr>
            </a:pPr>
            <a:r>
              <a:rPr lang="es-CO" sz="1200" dirty="0" smtClean="0">
                <a:solidFill>
                  <a:schemeClr val="tx1">
                    <a:lumMod val="75000"/>
                    <a:lumOff val="25000"/>
                  </a:schemeClr>
                </a:solidFill>
              </a:rPr>
              <a:t>Representa el modelo de funcionamiento de una empresa el cual ya ha sido aprobado por la persona encargada de aprobarlo.</a:t>
            </a:r>
          </a:p>
          <a:p>
            <a:pPr algn="ctr">
              <a:buClr>
                <a:schemeClr val="tx1">
                  <a:lumMod val="75000"/>
                  <a:lumOff val="25000"/>
                </a:schemeClr>
              </a:buClr>
            </a:pPr>
            <a:endParaRPr lang="es-CO" sz="1200" dirty="0" smtClean="0">
              <a:solidFill>
                <a:schemeClr val="tx1">
                  <a:lumMod val="75000"/>
                  <a:lumOff val="25000"/>
                </a:schemeClr>
              </a:solidFill>
            </a:endParaRPr>
          </a:p>
          <a:p>
            <a:pPr marL="171450" indent="-1714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Informal:</a:t>
            </a:r>
          </a:p>
          <a:p>
            <a:pPr algn="ctr">
              <a:buClr>
                <a:schemeClr val="tx1">
                  <a:lumMod val="75000"/>
                  <a:lumOff val="25000"/>
                </a:schemeClr>
              </a:buClr>
            </a:pPr>
            <a:r>
              <a:rPr lang="es-CO" sz="1200" dirty="0">
                <a:solidFill>
                  <a:schemeClr val="tx1">
                    <a:lumMod val="75000"/>
                    <a:lumOff val="25000"/>
                  </a:schemeClr>
                </a:solidFill>
              </a:rPr>
              <a:t>Representa el modelo de funcionamiento de una empresa el </a:t>
            </a:r>
            <a:r>
              <a:rPr lang="es-CO" sz="1200" dirty="0" smtClean="0">
                <a:solidFill>
                  <a:schemeClr val="tx1">
                    <a:lumMod val="75000"/>
                    <a:lumOff val="25000"/>
                  </a:schemeClr>
                </a:solidFill>
              </a:rPr>
              <a:t>cual no ha sido aprobado aún.</a:t>
            </a:r>
          </a:p>
        </p:txBody>
      </p:sp>
    </p:spTree>
    <p:extLst>
      <p:ext uri="{BB962C8B-B14F-4D97-AF65-F5344CB8AC3E}">
        <p14:creationId xmlns:p14="http://schemas.microsoft.com/office/powerpoint/2010/main" val="246953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72748" y="989900"/>
            <a:ext cx="1795244" cy="276999"/>
          </a:xfrm>
          <a:prstGeom prst="rect">
            <a:avLst/>
          </a:prstGeom>
          <a:noFill/>
        </p:spPr>
        <p:txBody>
          <a:bodyPr wrap="square" rtlCol="0">
            <a:spAutoFit/>
          </a:bodyPr>
          <a:lstStyle/>
          <a:p>
            <a:pPr marL="342900" indent="-342900">
              <a:buClr>
                <a:schemeClr val="tx1">
                  <a:lumMod val="75000"/>
                  <a:lumOff val="25000"/>
                </a:schemeClr>
              </a:buClr>
              <a:buFont typeface="+mj-lt"/>
              <a:buAutoNum type="arabicPeriod" startAt="3"/>
            </a:pPr>
            <a:r>
              <a:rPr lang="es-CO" sz="1200" dirty="0" smtClean="0">
                <a:solidFill>
                  <a:schemeClr val="tx1">
                    <a:lumMod val="75000"/>
                    <a:lumOff val="25000"/>
                  </a:schemeClr>
                </a:solidFill>
              </a:rPr>
              <a:t>POR SU AMBITO</a:t>
            </a:r>
            <a:endParaRPr lang="es-CO" sz="1200" dirty="0">
              <a:solidFill>
                <a:schemeClr val="tx1">
                  <a:lumMod val="75000"/>
                  <a:lumOff val="25000"/>
                </a:schemeClr>
              </a:solidFill>
            </a:endParaRPr>
          </a:p>
        </p:txBody>
      </p:sp>
      <p:sp>
        <p:nvSpPr>
          <p:cNvPr id="3" name="CuadroTexto 2"/>
          <p:cNvSpPr txBox="1"/>
          <p:nvPr/>
        </p:nvSpPr>
        <p:spPr>
          <a:xfrm>
            <a:off x="5327008" y="989901"/>
            <a:ext cx="2139193" cy="276999"/>
          </a:xfrm>
          <a:prstGeom prst="rect">
            <a:avLst/>
          </a:prstGeom>
          <a:noFill/>
        </p:spPr>
        <p:txBody>
          <a:bodyPr wrap="square" rtlCol="0">
            <a:spAutoFit/>
          </a:bodyPr>
          <a:lstStyle/>
          <a:p>
            <a:pPr marL="342900" indent="-342900">
              <a:buClr>
                <a:schemeClr val="tx1">
                  <a:lumMod val="75000"/>
                  <a:lumOff val="25000"/>
                </a:schemeClr>
              </a:buClr>
              <a:buFont typeface="+mj-lt"/>
              <a:buAutoNum type="arabicPeriod" startAt="4"/>
            </a:pPr>
            <a:r>
              <a:rPr lang="es-CO" sz="1200" dirty="0" smtClean="0">
                <a:solidFill>
                  <a:schemeClr val="tx1">
                    <a:lumMod val="75000"/>
                    <a:lumOff val="25000"/>
                  </a:schemeClr>
                </a:solidFill>
              </a:rPr>
              <a:t>POR SU CONTENIDO</a:t>
            </a:r>
            <a:endParaRPr lang="es-CO" sz="1200" dirty="0">
              <a:solidFill>
                <a:schemeClr val="tx1">
                  <a:lumMod val="75000"/>
                  <a:lumOff val="25000"/>
                </a:schemeClr>
              </a:solidFill>
            </a:endParaRPr>
          </a:p>
        </p:txBody>
      </p:sp>
      <p:sp>
        <p:nvSpPr>
          <p:cNvPr id="4" name="CuadroTexto 3"/>
          <p:cNvSpPr txBox="1"/>
          <p:nvPr/>
        </p:nvSpPr>
        <p:spPr>
          <a:xfrm>
            <a:off x="1585520" y="1635853"/>
            <a:ext cx="2734811" cy="1754326"/>
          </a:xfrm>
          <a:prstGeom prst="rect">
            <a:avLst/>
          </a:prstGeom>
          <a:noFill/>
        </p:spPr>
        <p:txBody>
          <a:bodyPr wrap="square" rtlCol="0">
            <a:spAutoFit/>
          </a:bodyPr>
          <a:lstStyle/>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Generales:</a:t>
            </a:r>
          </a:p>
          <a:p>
            <a:pPr algn="ctr">
              <a:buClr>
                <a:schemeClr val="tx1">
                  <a:lumMod val="75000"/>
                  <a:lumOff val="25000"/>
                </a:schemeClr>
              </a:buClr>
            </a:pPr>
            <a:r>
              <a:rPr lang="es-CO" sz="1200" dirty="0" smtClean="0">
                <a:solidFill>
                  <a:schemeClr val="tx1">
                    <a:lumMod val="75000"/>
                    <a:lumOff val="25000"/>
                  </a:schemeClr>
                </a:solidFill>
              </a:rPr>
              <a:t>Contienen información representativa de una organización hasta determinado nivel jerárquico.</a:t>
            </a:r>
          </a:p>
          <a:p>
            <a:pPr algn="ctr">
              <a:buClr>
                <a:schemeClr val="tx1">
                  <a:lumMod val="75000"/>
                  <a:lumOff val="25000"/>
                </a:schemeClr>
              </a:buClr>
            </a:pPr>
            <a:r>
              <a:rPr lang="es-CO" sz="1200" dirty="0" smtClean="0">
                <a:solidFill>
                  <a:schemeClr val="tx1">
                    <a:lumMod val="75000"/>
                    <a:lumOff val="25000"/>
                  </a:schemeClr>
                </a:solidFill>
              </a:rPr>
              <a:t> </a:t>
            </a:r>
          </a:p>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Específicos:</a:t>
            </a:r>
          </a:p>
          <a:p>
            <a:pPr algn="ctr">
              <a:buClr>
                <a:schemeClr val="tx1">
                  <a:lumMod val="75000"/>
                  <a:lumOff val="25000"/>
                </a:schemeClr>
              </a:buClr>
            </a:pPr>
            <a:r>
              <a:rPr lang="es-CO" sz="1200" dirty="0" smtClean="0">
                <a:solidFill>
                  <a:schemeClr val="tx1">
                    <a:lumMod val="75000"/>
                    <a:lumOff val="25000"/>
                  </a:schemeClr>
                </a:solidFill>
              </a:rPr>
              <a:t>Muestra de forma particular información de un área determinada de dicha organización.</a:t>
            </a:r>
            <a:endParaRPr lang="es-CO" sz="1200" dirty="0">
              <a:solidFill>
                <a:schemeClr val="tx1">
                  <a:lumMod val="75000"/>
                  <a:lumOff val="25000"/>
                </a:schemeClr>
              </a:solidFill>
            </a:endParaRPr>
          </a:p>
        </p:txBody>
      </p:sp>
      <p:sp>
        <p:nvSpPr>
          <p:cNvPr id="5" name="CuadroTexto 4"/>
          <p:cNvSpPr txBox="1"/>
          <p:nvPr/>
        </p:nvSpPr>
        <p:spPr>
          <a:xfrm>
            <a:off x="4907560" y="1275288"/>
            <a:ext cx="3271706" cy="3046988"/>
          </a:xfrm>
          <a:prstGeom prst="rect">
            <a:avLst/>
          </a:prstGeom>
          <a:noFill/>
        </p:spPr>
        <p:txBody>
          <a:bodyPr wrap="square" rtlCol="0">
            <a:spAutoFit/>
          </a:bodyPr>
          <a:lstStyle/>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Integrales:</a:t>
            </a:r>
          </a:p>
          <a:p>
            <a:pPr algn="ctr">
              <a:buClr>
                <a:schemeClr val="tx1">
                  <a:lumMod val="75000"/>
                  <a:lumOff val="25000"/>
                </a:schemeClr>
              </a:buClr>
            </a:pPr>
            <a:r>
              <a:rPr lang="es-CO" sz="1200" dirty="0" smtClean="0">
                <a:solidFill>
                  <a:schemeClr val="tx1">
                    <a:lumMod val="75000"/>
                    <a:lumOff val="25000"/>
                  </a:schemeClr>
                </a:solidFill>
              </a:rPr>
              <a:t>Representa gráficamente todas las unidades administrativas de una organización y sus relaciones de jerarquía o dependencia. </a:t>
            </a:r>
          </a:p>
          <a:p>
            <a:pPr algn="ctr">
              <a:buClr>
                <a:schemeClr val="tx1">
                  <a:lumMod val="75000"/>
                  <a:lumOff val="25000"/>
                </a:schemeClr>
              </a:buClr>
            </a:pPr>
            <a:endParaRPr lang="es-CO" sz="1200" dirty="0" smtClean="0">
              <a:solidFill>
                <a:schemeClr val="tx1">
                  <a:lumMod val="75000"/>
                  <a:lumOff val="25000"/>
                </a:schemeClr>
              </a:solidFill>
            </a:endParaRPr>
          </a:p>
          <a:p>
            <a:pPr marL="285750" indent="-285750" algn="ctr">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Funcionales:</a:t>
            </a:r>
          </a:p>
          <a:p>
            <a:pPr algn="ctr">
              <a:buClr>
                <a:schemeClr val="tx1">
                  <a:lumMod val="75000"/>
                  <a:lumOff val="25000"/>
                </a:schemeClr>
              </a:buClr>
            </a:pPr>
            <a:r>
              <a:rPr lang="es-CO" sz="1200" dirty="0" smtClean="0">
                <a:solidFill>
                  <a:schemeClr val="tx1">
                    <a:lumMod val="75000"/>
                    <a:lumOff val="25000"/>
                  </a:schemeClr>
                </a:solidFill>
              </a:rPr>
              <a:t>Presenta de forma general las principales funciones que tienen asignadas incluyendo las unidades y sus interrelaciones, es ideal para la capacitación del personal.</a:t>
            </a:r>
          </a:p>
          <a:p>
            <a:pPr algn="ctr">
              <a:buClr>
                <a:schemeClr val="tx1">
                  <a:lumMod val="75000"/>
                  <a:lumOff val="25000"/>
                </a:schemeClr>
              </a:buClr>
            </a:pPr>
            <a:r>
              <a:rPr lang="es-CO" sz="1200" dirty="0" smtClean="0">
                <a:solidFill>
                  <a:schemeClr val="tx1">
                    <a:lumMod val="75000"/>
                    <a:lumOff val="25000"/>
                  </a:schemeClr>
                </a:solidFill>
              </a:rPr>
              <a:t> </a:t>
            </a:r>
          </a:p>
          <a:p>
            <a:pPr marL="171450" indent="-171450" algn="ctr">
              <a:buClr>
                <a:schemeClr val="tx1">
                  <a:lumMod val="75000"/>
                  <a:lumOff val="25000"/>
                </a:schemeClr>
              </a:buClr>
              <a:buFont typeface="Arial" panose="020B0604020202020204" pitchFamily="34" charset="0"/>
              <a:buChar char="•"/>
            </a:pPr>
            <a:r>
              <a:rPr lang="es-CO" sz="1200" dirty="0">
                <a:solidFill>
                  <a:schemeClr val="tx1">
                    <a:lumMod val="75000"/>
                    <a:lumOff val="25000"/>
                  </a:schemeClr>
                </a:solidFill>
              </a:rPr>
              <a:t>P</a:t>
            </a:r>
            <a:r>
              <a:rPr lang="es-CO" sz="1200" dirty="0" smtClean="0">
                <a:solidFill>
                  <a:schemeClr val="tx1">
                    <a:lumMod val="75000"/>
                    <a:lumOff val="25000"/>
                  </a:schemeClr>
                </a:solidFill>
              </a:rPr>
              <a:t>uestos, plazas y unidades:</a:t>
            </a:r>
          </a:p>
          <a:p>
            <a:pPr algn="ctr">
              <a:buClr>
                <a:schemeClr val="tx1">
                  <a:lumMod val="75000"/>
                  <a:lumOff val="25000"/>
                </a:schemeClr>
              </a:buClr>
            </a:pPr>
            <a:r>
              <a:rPr lang="es-CO" sz="1200" dirty="0" smtClean="0">
                <a:solidFill>
                  <a:schemeClr val="tx1">
                    <a:lumMod val="75000"/>
                    <a:lumOff val="25000"/>
                  </a:schemeClr>
                </a:solidFill>
              </a:rPr>
              <a:t>Este indica las necesidades en cuanto a puestos y numero de plazas existentes en cada unidad, además de los nombres de las personas que ocupan las plazas.</a:t>
            </a:r>
            <a:endParaRPr lang="es-CO" sz="1200" dirty="0">
              <a:solidFill>
                <a:schemeClr val="tx1">
                  <a:lumMod val="75000"/>
                  <a:lumOff val="25000"/>
                </a:schemeClr>
              </a:solidFill>
            </a:endParaRPr>
          </a:p>
        </p:txBody>
      </p:sp>
    </p:spTree>
    <p:extLst>
      <p:ext uri="{BB962C8B-B14F-4D97-AF65-F5344CB8AC3E}">
        <p14:creationId xmlns:p14="http://schemas.microsoft.com/office/powerpoint/2010/main" val="396622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49211" y="947956"/>
            <a:ext cx="2155971" cy="276999"/>
          </a:xfrm>
          <a:prstGeom prst="rect">
            <a:avLst/>
          </a:prstGeom>
          <a:noFill/>
        </p:spPr>
        <p:txBody>
          <a:bodyPr wrap="square" rtlCol="0">
            <a:spAutoFit/>
          </a:bodyPr>
          <a:lstStyle/>
          <a:p>
            <a:pPr algn="ctr"/>
            <a:r>
              <a:rPr lang="es-CO" sz="1200" dirty="0" smtClean="0">
                <a:solidFill>
                  <a:schemeClr val="tx1">
                    <a:lumMod val="75000"/>
                    <a:lumOff val="25000"/>
                  </a:schemeClr>
                </a:solidFill>
              </a:rPr>
              <a:t>MULTINACIONAL </a:t>
            </a:r>
            <a:endParaRPr lang="es-CO" sz="1200" dirty="0">
              <a:solidFill>
                <a:schemeClr val="tx1">
                  <a:lumMod val="75000"/>
                  <a:lumOff val="25000"/>
                </a:schemeClr>
              </a:solidFill>
            </a:endParaRPr>
          </a:p>
        </p:txBody>
      </p:sp>
      <p:sp>
        <p:nvSpPr>
          <p:cNvPr id="3" name="CuadroTexto 2"/>
          <p:cNvSpPr txBox="1"/>
          <p:nvPr/>
        </p:nvSpPr>
        <p:spPr>
          <a:xfrm>
            <a:off x="2597789" y="1325461"/>
            <a:ext cx="4079848" cy="830997"/>
          </a:xfrm>
          <a:prstGeom prst="rect">
            <a:avLst/>
          </a:prstGeom>
          <a:noFill/>
        </p:spPr>
        <p:txBody>
          <a:bodyPr wrap="square" rtlCol="0">
            <a:spAutoFit/>
          </a:bodyPr>
          <a:lstStyle/>
          <a:p>
            <a:r>
              <a:rPr lang="es-CO" sz="1200" dirty="0" smtClean="0">
                <a:solidFill>
                  <a:schemeClr val="tx1">
                    <a:lumMod val="75000"/>
                    <a:lumOff val="25000"/>
                  </a:schemeClr>
                </a:solidFill>
              </a:rPr>
              <a:t>Cuenta con varias sedes o sucursales alrededor del mundo pero centraliza la dirección general en una única sede, por lo general instalada en su país de origen.</a:t>
            </a:r>
          </a:p>
          <a:p>
            <a:endParaRPr lang="es-CO" sz="1200" dirty="0">
              <a:solidFill>
                <a:schemeClr val="tx1">
                  <a:lumMod val="75000"/>
                  <a:lumOff val="25000"/>
                </a:schemeClr>
              </a:solidFill>
            </a:endParaRPr>
          </a:p>
        </p:txBody>
      </p:sp>
      <p:sp>
        <p:nvSpPr>
          <p:cNvPr id="4" name="CuadroTexto 3"/>
          <p:cNvSpPr txBox="1"/>
          <p:nvPr/>
        </p:nvSpPr>
        <p:spPr>
          <a:xfrm>
            <a:off x="3171039" y="2835479"/>
            <a:ext cx="184731" cy="307777"/>
          </a:xfrm>
          <a:prstGeom prst="rect">
            <a:avLst/>
          </a:prstGeom>
          <a:noFill/>
        </p:spPr>
        <p:txBody>
          <a:bodyPr wrap="none" rtlCol="0">
            <a:spAutoFit/>
          </a:bodyPr>
          <a:lstStyle/>
          <a:p>
            <a:endParaRPr lang="es-CO" dirty="0"/>
          </a:p>
        </p:txBody>
      </p:sp>
      <p:sp>
        <p:nvSpPr>
          <p:cNvPr id="5" name="CuadroTexto 4"/>
          <p:cNvSpPr txBox="1"/>
          <p:nvPr/>
        </p:nvSpPr>
        <p:spPr>
          <a:xfrm>
            <a:off x="3758311" y="2357469"/>
            <a:ext cx="1937770" cy="276999"/>
          </a:xfrm>
          <a:prstGeom prst="rect">
            <a:avLst/>
          </a:prstGeom>
          <a:noFill/>
        </p:spPr>
        <p:txBody>
          <a:bodyPr wrap="square" rtlCol="0">
            <a:spAutoFit/>
          </a:bodyPr>
          <a:lstStyle/>
          <a:p>
            <a:pPr algn="ctr"/>
            <a:r>
              <a:rPr lang="es-CO" sz="1200" dirty="0" smtClean="0">
                <a:solidFill>
                  <a:schemeClr val="tx1">
                    <a:lumMod val="75000"/>
                    <a:lumOff val="25000"/>
                  </a:schemeClr>
                </a:solidFill>
              </a:rPr>
              <a:t>TRANSNACIONAL </a:t>
            </a:r>
            <a:endParaRPr lang="es-CO" sz="1200" dirty="0">
              <a:solidFill>
                <a:schemeClr val="tx1">
                  <a:lumMod val="75000"/>
                  <a:lumOff val="25000"/>
                </a:schemeClr>
              </a:solidFill>
            </a:endParaRPr>
          </a:p>
        </p:txBody>
      </p:sp>
      <p:sp>
        <p:nvSpPr>
          <p:cNvPr id="6" name="CuadroTexto 5"/>
          <p:cNvSpPr txBox="1"/>
          <p:nvPr/>
        </p:nvSpPr>
        <p:spPr>
          <a:xfrm>
            <a:off x="2597789" y="2835479"/>
            <a:ext cx="4155348" cy="830997"/>
          </a:xfrm>
          <a:prstGeom prst="rect">
            <a:avLst/>
          </a:prstGeom>
          <a:noFill/>
        </p:spPr>
        <p:txBody>
          <a:bodyPr wrap="square" rtlCol="0">
            <a:spAutoFit/>
          </a:bodyPr>
          <a:lstStyle/>
          <a:p>
            <a:r>
              <a:rPr lang="es-CO" sz="1200" dirty="0" smtClean="0">
                <a:solidFill>
                  <a:schemeClr val="tx1">
                    <a:lumMod val="75000"/>
                    <a:lumOff val="25000"/>
                  </a:schemeClr>
                </a:solidFill>
              </a:rPr>
              <a:t>Este tipo de empresas también tiene varias sedes alrededor del mundo, con la diferencia de que estas son casi autónomas, es decir, no dependen de alguien ubicado en otro país para tomar algunas decisiones. </a:t>
            </a:r>
            <a:endParaRPr lang="es-CO" sz="1200" dirty="0">
              <a:solidFill>
                <a:schemeClr val="tx1">
                  <a:lumMod val="75000"/>
                  <a:lumOff val="25000"/>
                </a:schemeClr>
              </a:solidFill>
            </a:endParaRPr>
          </a:p>
        </p:txBody>
      </p:sp>
      <p:sp>
        <p:nvSpPr>
          <p:cNvPr id="8" name="Rectángulo redondeado 7"/>
          <p:cNvSpPr/>
          <p:nvPr/>
        </p:nvSpPr>
        <p:spPr>
          <a:xfrm>
            <a:off x="6632851" y="1610904"/>
            <a:ext cx="1818969" cy="177013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tx1"/>
                </a:solidFill>
              </a:rPr>
              <a:t>TRANSNACIONAL</a:t>
            </a:r>
            <a:r>
              <a:rPr lang="es-CO" dirty="0" smtClean="0"/>
              <a:t> </a:t>
            </a:r>
          </a:p>
          <a:p>
            <a:pPr algn="ctr"/>
            <a:r>
              <a:rPr lang="es-CO" sz="1200" dirty="0" smtClean="0"/>
              <a:t>Centros de producción y ventas en varios países, dirección desde un solo país.</a:t>
            </a:r>
          </a:p>
          <a:p>
            <a:pPr algn="ctr"/>
            <a:endParaRPr lang="es-CO" sz="1200" dirty="0" smtClean="0"/>
          </a:p>
          <a:p>
            <a:pPr algn="ctr"/>
            <a:r>
              <a:rPr lang="es-CO" sz="1200" dirty="0" smtClean="0"/>
              <a:t>Normas establecidas por la caja matriz</a:t>
            </a:r>
            <a:r>
              <a:rPr lang="es-CO" dirty="0" smtClean="0"/>
              <a:t>.</a:t>
            </a:r>
            <a:endParaRPr lang="es-CO" dirty="0"/>
          </a:p>
        </p:txBody>
      </p:sp>
      <p:sp>
        <p:nvSpPr>
          <p:cNvPr id="10" name="Rectángulo redondeado 9"/>
          <p:cNvSpPr/>
          <p:nvPr/>
        </p:nvSpPr>
        <p:spPr>
          <a:xfrm>
            <a:off x="631031" y="1501629"/>
            <a:ext cx="1835332" cy="2164847"/>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tx1"/>
                </a:solidFill>
              </a:rPr>
              <a:t>MULTINACIONAL</a:t>
            </a:r>
            <a:r>
              <a:rPr lang="es-CO" sz="1200" dirty="0" smtClean="0"/>
              <a:t> </a:t>
            </a:r>
          </a:p>
          <a:p>
            <a:pPr algn="ctr"/>
            <a:r>
              <a:rPr lang="es-CO" sz="1200" dirty="0" smtClean="0"/>
              <a:t>Capital por particulares o gobiernos de varios países, la dirección y control desde cada país.</a:t>
            </a:r>
          </a:p>
          <a:p>
            <a:pPr algn="ctr"/>
            <a:endParaRPr lang="es-CO" sz="1200" dirty="0" smtClean="0"/>
          </a:p>
          <a:p>
            <a:pPr algn="ctr"/>
            <a:r>
              <a:rPr lang="es-CO" sz="1200" dirty="0" smtClean="0"/>
              <a:t>Tienen autonomía de decisión. </a:t>
            </a:r>
          </a:p>
        </p:txBody>
      </p:sp>
    </p:spTree>
    <p:extLst>
      <p:ext uri="{BB962C8B-B14F-4D97-AF65-F5344CB8AC3E}">
        <p14:creationId xmlns:p14="http://schemas.microsoft.com/office/powerpoint/2010/main" val="266724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61314" y="889233"/>
            <a:ext cx="3447875" cy="276999"/>
          </a:xfrm>
          <a:prstGeom prst="rect">
            <a:avLst/>
          </a:prstGeom>
          <a:noFill/>
        </p:spPr>
        <p:txBody>
          <a:bodyPr wrap="square" rtlCol="0">
            <a:spAutoFit/>
          </a:bodyPr>
          <a:lstStyle/>
          <a:p>
            <a:pPr algn="ctr"/>
            <a:r>
              <a:rPr lang="es-CO" sz="1200" dirty="0" smtClean="0">
                <a:solidFill>
                  <a:schemeClr val="tx1">
                    <a:lumMod val="75000"/>
                    <a:lumOff val="25000"/>
                  </a:schemeClr>
                </a:solidFill>
              </a:rPr>
              <a:t>POSICIONAMIENTO DE UNA MARCA </a:t>
            </a:r>
            <a:endParaRPr lang="es-CO" sz="1200"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5075717" y="2920558"/>
            <a:ext cx="2926359" cy="1646077"/>
          </a:xfrm>
          <a:prstGeom prst="rect">
            <a:avLst/>
          </a:prstGeom>
        </p:spPr>
      </p:pic>
      <p:sp>
        <p:nvSpPr>
          <p:cNvPr id="3" name="CuadroTexto 2"/>
          <p:cNvSpPr txBox="1"/>
          <p:nvPr/>
        </p:nvSpPr>
        <p:spPr>
          <a:xfrm>
            <a:off x="1537677" y="1166232"/>
            <a:ext cx="6295148" cy="1754326"/>
          </a:xfrm>
          <a:prstGeom prst="rect">
            <a:avLst/>
          </a:prstGeom>
          <a:noFill/>
        </p:spPr>
        <p:txBody>
          <a:bodyPr wrap="square" rtlCol="0">
            <a:spAutoFit/>
          </a:bodyPr>
          <a:lstStyle/>
          <a:p>
            <a:r>
              <a:rPr lang="es-CO" sz="1200" dirty="0" smtClean="0">
                <a:solidFill>
                  <a:schemeClr val="tx1">
                    <a:lumMod val="75000"/>
                    <a:lumOff val="25000"/>
                  </a:schemeClr>
                </a:solidFill>
              </a:rPr>
              <a:t>Para lograr el posicionamiento de una maraca es necesario tener en cuenta:</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Identificar nuestro cliente objetivo  </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Identificar la necesidad que supliremos a ese cliente objetivo </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Identificar nuestra competencia </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Conocer las características del producto de nuestra competencia y su valor </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Generar innovación en nuestro producto </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A la vez crear mejor publicidad y nuevo canales de distribución</a:t>
            </a:r>
          </a:p>
          <a:p>
            <a:pPr marL="171450" indent="-171450">
              <a:buClr>
                <a:schemeClr val="tx1">
                  <a:lumMod val="75000"/>
                  <a:lumOff val="25000"/>
                </a:schemeClr>
              </a:buClr>
              <a:buFont typeface="Arial" panose="020B0604020202020204" pitchFamily="34" charset="0"/>
              <a:buChar char="•"/>
            </a:pPr>
            <a:r>
              <a:rPr lang="es-CO" sz="1200" dirty="0" smtClean="0">
                <a:solidFill>
                  <a:schemeClr val="tx1">
                    <a:lumMod val="75000"/>
                    <a:lumOff val="25000"/>
                  </a:schemeClr>
                </a:solidFill>
              </a:rPr>
              <a:t>Buscar la forma de reducir costos para que el valor de nuestro producto sea menos que el de la competencia, generando mas oportunidades de venta para nosotros.</a:t>
            </a:r>
            <a:endParaRPr lang="es-CO" sz="1200" dirty="0">
              <a:solidFill>
                <a:schemeClr val="tx1">
                  <a:lumMod val="75000"/>
                  <a:lumOff val="25000"/>
                </a:schemeClr>
              </a:solidFill>
            </a:endParaRPr>
          </a:p>
        </p:txBody>
      </p:sp>
    </p:spTree>
    <p:extLst>
      <p:ext uri="{BB962C8B-B14F-4D97-AF65-F5344CB8AC3E}">
        <p14:creationId xmlns:p14="http://schemas.microsoft.com/office/powerpoint/2010/main" val="264764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091936" y="1096294"/>
            <a:ext cx="4448057" cy="3018217"/>
          </a:xfrm>
          <a:prstGeom prst="rect">
            <a:avLst/>
          </a:prstGeom>
        </p:spPr>
      </p:pic>
      <p:sp>
        <p:nvSpPr>
          <p:cNvPr id="3" name="CuadroTexto 2"/>
          <p:cNvSpPr txBox="1"/>
          <p:nvPr/>
        </p:nvSpPr>
        <p:spPr>
          <a:xfrm>
            <a:off x="1191237" y="1543574"/>
            <a:ext cx="3171038" cy="2123658"/>
          </a:xfrm>
          <a:prstGeom prst="rect">
            <a:avLst/>
          </a:prstGeom>
          <a:noFill/>
        </p:spPr>
        <p:txBody>
          <a:bodyPr wrap="square" rtlCol="0">
            <a:spAutoFit/>
          </a:bodyPr>
          <a:lstStyle/>
          <a:p>
            <a:r>
              <a:rPr lang="es-CO" sz="1200" dirty="0">
                <a:solidFill>
                  <a:schemeClr val="tx1">
                    <a:lumMod val="75000"/>
                    <a:lumOff val="25000"/>
                  </a:schemeClr>
                </a:solidFill>
              </a:rPr>
              <a:t>Una organización matricial es una estructura de trabajo en la que los miembros del equipo dependen de varios líderes. En este tipo de organización, los miembros del </a:t>
            </a:r>
            <a:r>
              <a:rPr lang="es-CO" sz="1200" dirty="0" smtClean="0">
                <a:solidFill>
                  <a:schemeClr val="tx1">
                    <a:lumMod val="75000"/>
                    <a:lumOff val="25000"/>
                  </a:schemeClr>
                </a:solidFill>
              </a:rPr>
              <a:t>equipo</a:t>
            </a:r>
            <a:r>
              <a:rPr lang="es-CO" sz="1200" dirty="0">
                <a:solidFill>
                  <a:schemeClr val="tx1">
                    <a:lumMod val="75000"/>
                    <a:lumOff val="25000"/>
                  </a:schemeClr>
                </a:solidFill>
              </a:rPr>
              <a:t> (ya sean externos o internos) informan a un gerente de proyecto, así como al líder del departamento. Esta estructura de gestión puede ayudar a tu empresa a crear nuevos productos y servicios sin realinear los equipos.</a:t>
            </a:r>
            <a:endParaRPr lang="es-CO" sz="1200" dirty="0">
              <a:solidFill>
                <a:schemeClr val="tx1">
                  <a:lumMod val="75000"/>
                  <a:lumOff val="25000"/>
                </a:schemeClr>
              </a:solidFill>
            </a:endParaRPr>
          </a:p>
        </p:txBody>
      </p:sp>
    </p:spTree>
    <p:extLst>
      <p:ext uri="{BB962C8B-B14F-4D97-AF65-F5344CB8AC3E}">
        <p14:creationId xmlns:p14="http://schemas.microsoft.com/office/powerpoint/2010/main" val="367346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08227" y="1400961"/>
            <a:ext cx="3464653" cy="2862322"/>
          </a:xfrm>
          <a:prstGeom prst="rect">
            <a:avLst/>
          </a:prstGeom>
          <a:noFill/>
        </p:spPr>
        <p:txBody>
          <a:bodyPr wrap="square" rtlCol="0">
            <a:spAutoFit/>
          </a:bodyPr>
          <a:lstStyle/>
          <a:p>
            <a:r>
              <a:rPr lang="es-CO" sz="1200" dirty="0">
                <a:solidFill>
                  <a:schemeClr val="tx1">
                    <a:lumMod val="75000"/>
                    <a:lumOff val="25000"/>
                  </a:schemeClr>
                </a:solidFill>
              </a:rPr>
              <a:t>La organización por funciones reúne en un departamento a todos los que se dedican a una o varias actividades que se relacionan entre </a:t>
            </a:r>
            <a:r>
              <a:rPr lang="es-CO" sz="1200" dirty="0" smtClean="0">
                <a:solidFill>
                  <a:schemeClr val="tx1">
                    <a:lumMod val="75000"/>
                    <a:lumOff val="25000"/>
                  </a:schemeClr>
                </a:solidFill>
              </a:rPr>
              <a:t>sí. </a:t>
            </a:r>
            <a:r>
              <a:rPr lang="es-CO" sz="1200" dirty="0">
                <a:solidFill>
                  <a:schemeClr val="tx1">
                    <a:lumMod val="75000"/>
                    <a:lumOff val="25000"/>
                  </a:schemeClr>
                </a:solidFill>
              </a:rPr>
              <a:t>Este </a:t>
            </a:r>
            <a:r>
              <a:rPr lang="es-CO" sz="1200" dirty="0" smtClean="0">
                <a:solidFill>
                  <a:schemeClr val="tx1">
                    <a:lumMod val="75000"/>
                    <a:lumOff val="25000"/>
                  </a:schemeClr>
                </a:solidFill>
              </a:rPr>
              <a:t>tipo </a:t>
            </a:r>
            <a:r>
              <a:rPr lang="es-CO" sz="1200" dirty="0">
                <a:solidFill>
                  <a:schemeClr val="tx1">
                    <a:lumMod val="75000"/>
                    <a:lumOff val="25000"/>
                  </a:schemeClr>
                </a:solidFill>
              </a:rPr>
              <a:t>de estructura </a:t>
            </a:r>
            <a:r>
              <a:rPr lang="es-CO" sz="1200" dirty="0" smtClean="0">
                <a:solidFill>
                  <a:schemeClr val="tx1">
                    <a:lumMod val="75000"/>
                    <a:lumOff val="25000"/>
                  </a:schemeClr>
                </a:solidFill>
              </a:rPr>
              <a:t>funcional es </a:t>
            </a:r>
            <a:r>
              <a:rPr lang="es-CO" sz="1200" dirty="0">
                <a:solidFill>
                  <a:schemeClr val="tx1">
                    <a:lumMod val="75000"/>
                    <a:lumOff val="25000"/>
                  </a:schemeClr>
                </a:solidFill>
              </a:rPr>
              <a:t>la forma más lógica y básica de división por áreas o departamentos.</a:t>
            </a:r>
          </a:p>
          <a:p>
            <a:r>
              <a:rPr lang="es-CO" sz="1200" dirty="0" smtClean="0">
                <a:solidFill>
                  <a:schemeClr val="tx1">
                    <a:lumMod val="75000"/>
                    <a:lumOff val="25000"/>
                  </a:schemeClr>
                </a:solidFill>
              </a:rPr>
              <a:t>Este tipo </a:t>
            </a:r>
            <a:r>
              <a:rPr lang="es-CO" sz="1200" dirty="0">
                <a:solidFill>
                  <a:schemeClr val="tx1">
                    <a:lumMod val="75000"/>
                    <a:lumOff val="25000"/>
                  </a:schemeClr>
                </a:solidFill>
              </a:rPr>
              <a:t>de </a:t>
            </a:r>
            <a:r>
              <a:rPr lang="es-CO" sz="1200" dirty="0" smtClean="0">
                <a:solidFill>
                  <a:schemeClr val="tx1">
                    <a:lumMod val="75000"/>
                    <a:lumOff val="25000"/>
                  </a:schemeClr>
                </a:solidFill>
              </a:rPr>
              <a:t>organización</a:t>
            </a:r>
            <a:r>
              <a:rPr lang="es-CO" sz="1200" dirty="0">
                <a:solidFill>
                  <a:schemeClr val="tx1">
                    <a:lumMod val="75000"/>
                    <a:lumOff val="25000"/>
                  </a:schemeClr>
                </a:solidFill>
              </a:rPr>
              <a:t> </a:t>
            </a:r>
            <a:r>
              <a:rPr lang="es-CO" sz="1200" dirty="0" smtClean="0">
                <a:solidFill>
                  <a:schemeClr val="tx1">
                    <a:lumMod val="75000"/>
                    <a:lumOff val="25000"/>
                  </a:schemeClr>
                </a:solidFill>
              </a:rPr>
              <a:t>es </a:t>
            </a:r>
            <a:r>
              <a:rPr lang="es-CO" sz="1200" dirty="0">
                <a:solidFill>
                  <a:schemeClr val="tx1">
                    <a:lumMod val="75000"/>
                    <a:lumOff val="25000"/>
                  </a:schemeClr>
                </a:solidFill>
              </a:rPr>
              <a:t>empleada especialmente por las pequeñas empresas que ofrecen una línea limitada de productos, porque así se permite aprovechar con mayor eficiencia los recursos disponibles. Esto, a su vez, facilita </a:t>
            </a:r>
            <a:r>
              <a:rPr lang="es-CO" sz="1200" dirty="0" smtClean="0">
                <a:solidFill>
                  <a:schemeClr val="tx1">
                    <a:lumMod val="75000"/>
                    <a:lumOff val="25000"/>
                  </a:schemeClr>
                </a:solidFill>
              </a:rPr>
              <a:t>la </a:t>
            </a:r>
            <a:r>
              <a:rPr lang="es-CO" sz="1200" dirty="0">
                <a:solidFill>
                  <a:schemeClr val="tx1">
                    <a:lumMod val="75000"/>
                    <a:lumOff val="25000"/>
                  </a:schemeClr>
                </a:solidFill>
              </a:rPr>
              <a:t>supervisión de una empresa porque cada gerente sólo deberá ser experto en un ámbito específico de conocimientos y habilidades.</a:t>
            </a:r>
          </a:p>
          <a:p>
            <a:endParaRPr lang="es-CO" sz="1200" dirty="0">
              <a:solidFill>
                <a:schemeClr val="tx1">
                  <a:lumMod val="75000"/>
                  <a:lumOff val="25000"/>
                </a:schemeClr>
              </a:solidFill>
            </a:endParaRPr>
          </a:p>
        </p:txBody>
      </p:sp>
      <p:pic>
        <p:nvPicPr>
          <p:cNvPr id="3" name="Imagen 2"/>
          <p:cNvPicPr>
            <a:picLocks noChangeAspect="1"/>
          </p:cNvPicPr>
          <p:nvPr/>
        </p:nvPicPr>
        <p:blipFill rotWithShape="1">
          <a:blip r:embed="rId2"/>
          <a:srcRect l="17836" r="12626" b="8482"/>
          <a:stretch/>
        </p:blipFill>
        <p:spPr>
          <a:xfrm>
            <a:off x="1526796" y="947956"/>
            <a:ext cx="3238151" cy="3196206"/>
          </a:xfrm>
          <a:prstGeom prst="rect">
            <a:avLst/>
          </a:prstGeom>
        </p:spPr>
      </p:pic>
    </p:spTree>
    <p:extLst>
      <p:ext uri="{BB962C8B-B14F-4D97-AF65-F5344CB8AC3E}">
        <p14:creationId xmlns:p14="http://schemas.microsoft.com/office/powerpoint/2010/main" val="48783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49585" y="1048624"/>
            <a:ext cx="3716323" cy="276999"/>
          </a:xfrm>
          <a:prstGeom prst="rect">
            <a:avLst/>
          </a:prstGeom>
          <a:noFill/>
        </p:spPr>
        <p:txBody>
          <a:bodyPr wrap="square" rtlCol="0">
            <a:spAutoFit/>
          </a:bodyPr>
          <a:lstStyle/>
          <a:p>
            <a:pPr algn="ctr"/>
            <a:r>
              <a:rPr lang="es-CO" sz="1200" dirty="0" smtClean="0">
                <a:solidFill>
                  <a:schemeClr val="tx1">
                    <a:lumMod val="75000"/>
                    <a:lumOff val="25000"/>
                  </a:schemeClr>
                </a:solidFill>
              </a:rPr>
              <a:t>ENFOQUE POR PROCESOS</a:t>
            </a:r>
            <a:endParaRPr lang="es-CO" sz="1200" dirty="0">
              <a:solidFill>
                <a:schemeClr val="tx1">
                  <a:lumMod val="75000"/>
                  <a:lumOff val="25000"/>
                </a:schemeClr>
              </a:solidFill>
            </a:endParaRPr>
          </a:p>
        </p:txBody>
      </p:sp>
      <p:sp>
        <p:nvSpPr>
          <p:cNvPr id="3" name="CuadroTexto 2"/>
          <p:cNvSpPr txBox="1"/>
          <p:nvPr/>
        </p:nvSpPr>
        <p:spPr>
          <a:xfrm>
            <a:off x="1988192" y="1409593"/>
            <a:ext cx="4865614" cy="1754326"/>
          </a:xfrm>
          <a:prstGeom prst="rect">
            <a:avLst/>
          </a:prstGeom>
          <a:noFill/>
        </p:spPr>
        <p:txBody>
          <a:bodyPr wrap="square" rtlCol="0">
            <a:spAutoFit/>
          </a:bodyPr>
          <a:lstStyle/>
          <a:p>
            <a:r>
              <a:rPr lang="es-CO" sz="1200" dirty="0" smtClean="0">
                <a:solidFill>
                  <a:schemeClr val="tx1">
                    <a:lumMod val="75000"/>
                    <a:lumOff val="25000"/>
                  </a:schemeClr>
                </a:solidFill>
              </a:rPr>
              <a:t>Esto significa que una empresa no se identifica o se define en áreas, departamentos, ubicación o personas, el tipo de organizaciones que emplean este enfoque dejan esas identidades atrás, convirtiéndolas únicamente en procesos, así mismo si ocurre un error, no es necesario buscar que sucedió en cada área o con cada persona, si no que se buscara que sucedió en el proceso.</a:t>
            </a:r>
          </a:p>
          <a:p>
            <a:endParaRPr lang="es-CO" sz="1200" dirty="0">
              <a:solidFill>
                <a:schemeClr val="tx1">
                  <a:lumMod val="75000"/>
                  <a:lumOff val="25000"/>
                </a:schemeClr>
              </a:solidFill>
            </a:endParaRPr>
          </a:p>
          <a:p>
            <a:r>
              <a:rPr lang="es-CO" sz="1200" dirty="0" smtClean="0">
                <a:solidFill>
                  <a:schemeClr val="tx1">
                    <a:lumMod val="75000"/>
                    <a:lumOff val="25000"/>
                  </a:schemeClr>
                </a:solidFill>
              </a:rPr>
              <a:t>De esta forma también se le facilitara a la organización tener conocimiento de los riesgos de cada proceso. </a:t>
            </a:r>
            <a:endParaRPr lang="es-CO" sz="1200"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1283515" y="3247889"/>
            <a:ext cx="6567138" cy="1061640"/>
          </a:xfrm>
          <a:prstGeom prst="rect">
            <a:avLst/>
          </a:prstGeom>
        </p:spPr>
      </p:pic>
    </p:spTree>
    <p:extLst>
      <p:ext uri="{BB962C8B-B14F-4D97-AF65-F5344CB8AC3E}">
        <p14:creationId xmlns:p14="http://schemas.microsoft.com/office/powerpoint/2010/main" val="137096534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684</Words>
  <Application>Microsoft Office PowerPoint</Application>
  <PresentationFormat>Presentación en pantalla (16:9)</PresentationFormat>
  <Paragraphs>78</Paragraphs>
  <Slides>10</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WILMAR</cp:lastModifiedBy>
  <cp:revision>14</cp:revision>
  <dcterms:created xsi:type="dcterms:W3CDTF">2019-11-27T03:16:21Z</dcterms:created>
  <dcterms:modified xsi:type="dcterms:W3CDTF">2023-03-18T17:22:05Z</dcterms:modified>
</cp:coreProperties>
</file>