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63" r:id="rId3"/>
    <p:sldId id="264" r:id="rId4"/>
    <p:sldId id="265" r:id="rId5"/>
    <p:sldId id="266" r:id="rId6"/>
    <p:sldId id="262"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iZiBQqKcvBvu8lWjLRvtTUPxhrC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312"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 Target="slides/slide4.xml"/><Relationship Id="rId23" Type="http://schemas.openxmlformats.org/officeDocument/2006/relationships/theme" Target="theme/theme1.xml"/><Relationship Id="rId4" Type="http://schemas.openxmlformats.org/officeDocument/2006/relationships/slide" Target="slides/slide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1"/>
        <p:cNvGrpSpPr/>
        <p:nvPr/>
      </p:nvGrpSpPr>
      <p:grpSpPr>
        <a:xfrm>
          <a:off x="0" y="0"/>
          <a:ext cx="0" cy="0"/>
          <a:chOff x="0" y="0"/>
          <a:chExt cx="0" cy="0"/>
        </a:xfrm>
      </p:grpSpPr>
      <p:pic>
        <p:nvPicPr>
          <p:cNvPr id="12" name="Google Shape;12;p17" descr="portada-gobierno.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13"/>
        <p:cNvGrpSpPr/>
        <p:nvPr/>
      </p:nvGrpSpPr>
      <p:grpSpPr>
        <a:xfrm>
          <a:off x="0" y="0"/>
          <a:ext cx="0" cy="0"/>
          <a:chOff x="0" y="0"/>
          <a:chExt cx="0" cy="0"/>
        </a:xfrm>
      </p:grpSpPr>
      <p:pic>
        <p:nvPicPr>
          <p:cNvPr id="14" name="Google Shape;14;p18" descr="portad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19"/>
        <p:cNvGrpSpPr/>
        <p:nvPr/>
      </p:nvGrpSpPr>
      <p:grpSpPr>
        <a:xfrm>
          <a:off x="0" y="0"/>
          <a:ext cx="0" cy="0"/>
          <a:chOff x="0" y="0"/>
          <a:chExt cx="0" cy="0"/>
        </a:xfrm>
      </p:grpSpPr>
      <p:pic>
        <p:nvPicPr>
          <p:cNvPr id="20" name="Google Shape;20;p21" descr="interna-con-f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ólo el título">
  <p:cSld name="Sólo el título">
    <p:spTree>
      <p:nvGrpSpPr>
        <p:cNvPr id="1" name="Shape 21"/>
        <p:cNvGrpSpPr/>
        <p:nvPr/>
      </p:nvGrpSpPr>
      <p:grpSpPr>
        <a:xfrm>
          <a:off x="0" y="0"/>
          <a:ext cx="0" cy="0"/>
          <a:chOff x="0" y="0"/>
          <a:chExt cx="0" cy="0"/>
        </a:xfrm>
      </p:grpSpPr>
      <p:pic>
        <p:nvPicPr>
          <p:cNvPr id="22" name="Google Shape;22;p22" descr="interna-na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3"/>
        <p:cNvGrpSpPr/>
        <p:nvPr/>
      </p:nvGrpSpPr>
      <p:grpSpPr>
        <a:xfrm>
          <a:off x="0" y="0"/>
          <a:ext cx="0" cy="0"/>
          <a:chOff x="0" y="0"/>
          <a:chExt cx="0" cy="0"/>
        </a:xfrm>
      </p:grpSpPr>
      <p:pic>
        <p:nvPicPr>
          <p:cNvPr id="24" name="Google Shape;24;p23" descr="cierre.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25"/>
        <p:cNvGrpSpPr/>
        <p:nvPr/>
      </p:nvGrpSpPr>
      <p:grpSpPr>
        <a:xfrm>
          <a:off x="0" y="0"/>
          <a:ext cx="0" cy="0"/>
          <a:chOff x="0" y="0"/>
          <a:chExt cx="0" cy="0"/>
        </a:xfrm>
      </p:grpSpPr>
      <p:sp>
        <p:nvSpPr>
          <p:cNvPr id="26" name="Google Shape;26;p24"/>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4"/>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28" name="Google Shape;28;p24"/>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29" name="Google Shape;29;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32"/>
        <p:cNvGrpSpPr/>
        <p:nvPr/>
      </p:nvGrpSpPr>
      <p:grpSpPr>
        <a:xfrm>
          <a:off x="0" y="0"/>
          <a:ext cx="0" cy="0"/>
          <a:chOff x="0" y="0"/>
          <a:chExt cx="0" cy="0"/>
        </a:xfrm>
      </p:grpSpPr>
      <p:sp>
        <p:nvSpPr>
          <p:cNvPr id="33" name="Google Shape;33;p25"/>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5"/>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5" name="Google Shape;35;p25"/>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6" name="Google Shape;36;p2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39"/>
        <p:cNvGrpSpPr/>
        <p:nvPr/>
      </p:nvGrpSpPr>
      <p:grpSpPr>
        <a:xfrm>
          <a:off x="0" y="0"/>
          <a:ext cx="0" cy="0"/>
          <a:chOff x="0" y="0"/>
          <a:chExt cx="0" cy="0"/>
        </a:xfrm>
      </p:grpSpPr>
      <p:sp>
        <p:nvSpPr>
          <p:cNvPr id="40" name="Google Shape;40;p2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6"/>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 name="Google Shape;42;p2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45"/>
        <p:cNvGrpSpPr/>
        <p:nvPr/>
      </p:nvGrpSpPr>
      <p:grpSpPr>
        <a:xfrm>
          <a:off x="0" y="0"/>
          <a:ext cx="0" cy="0"/>
          <a:chOff x="0" y="0"/>
          <a:chExt cx="0" cy="0"/>
        </a:xfrm>
      </p:grpSpPr>
      <p:sp>
        <p:nvSpPr>
          <p:cNvPr id="46" name="Google Shape;46;p27"/>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7"/>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 name="Google Shape;48;p2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6"/>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2"/>
          <p:cNvSpPr txBox="1"/>
          <p:nvPr/>
        </p:nvSpPr>
        <p:spPr>
          <a:xfrm>
            <a:off x="6387018" y="901908"/>
            <a:ext cx="2757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1" i="0" u="none" strike="noStrike" cap="none">
              <a:solidFill>
                <a:srgbClr val="3F3F3F"/>
              </a:solidFill>
              <a:latin typeface="Calibri"/>
              <a:ea typeface="Calibri"/>
              <a:cs typeface="Calibri"/>
              <a:sym typeface="Calibri"/>
            </a:endParaRPr>
          </a:p>
        </p:txBody>
      </p:sp>
      <p:sp>
        <p:nvSpPr>
          <p:cNvPr id="2" name="CuadroTexto 1">
            <a:extLst>
              <a:ext uri="{FF2B5EF4-FFF2-40B4-BE49-F238E27FC236}">
                <a16:creationId xmlns:a16="http://schemas.microsoft.com/office/drawing/2014/main" id="{40847654-069D-6AF8-3F6A-4CF32DC731FE}"/>
              </a:ext>
            </a:extLst>
          </p:cNvPr>
          <p:cNvSpPr txBox="1"/>
          <p:nvPr/>
        </p:nvSpPr>
        <p:spPr>
          <a:xfrm rot="10800000" flipV="1">
            <a:off x="2470009" y="2287056"/>
            <a:ext cx="4333461" cy="307777"/>
          </a:xfrm>
          <a:prstGeom prst="rect">
            <a:avLst/>
          </a:prstGeom>
          <a:noFill/>
        </p:spPr>
        <p:txBody>
          <a:bodyPr wrap="square" rtlCol="0">
            <a:spAutoFit/>
          </a:bodyPr>
          <a:lstStyle/>
          <a:p>
            <a:pPr algn="ctr"/>
            <a:r>
              <a:rPr lang="es-CO" dirty="0"/>
              <a:t>KAROLL DANIELA OVIEDO CHAVARRIA </a:t>
            </a:r>
          </a:p>
        </p:txBody>
      </p:sp>
      <p:sp>
        <p:nvSpPr>
          <p:cNvPr id="3" name="CuadroTexto 2">
            <a:extLst>
              <a:ext uri="{FF2B5EF4-FFF2-40B4-BE49-F238E27FC236}">
                <a16:creationId xmlns:a16="http://schemas.microsoft.com/office/drawing/2014/main" id="{18B5B6F7-D348-4351-85B0-925EDAFFDD32}"/>
              </a:ext>
            </a:extLst>
          </p:cNvPr>
          <p:cNvSpPr txBox="1"/>
          <p:nvPr/>
        </p:nvSpPr>
        <p:spPr>
          <a:xfrm>
            <a:off x="2405268" y="3456782"/>
            <a:ext cx="4333461" cy="523220"/>
          </a:xfrm>
          <a:prstGeom prst="rect">
            <a:avLst/>
          </a:prstGeom>
          <a:noFill/>
        </p:spPr>
        <p:txBody>
          <a:bodyPr wrap="square" rtlCol="0">
            <a:spAutoFit/>
          </a:bodyPr>
          <a:lstStyle/>
          <a:p>
            <a:pPr algn="ctr"/>
            <a:r>
              <a:rPr lang="es-CO" dirty="0"/>
              <a:t>Coordinación de operaciones logísticas</a:t>
            </a:r>
          </a:p>
          <a:p>
            <a:pPr algn="ctr"/>
            <a:r>
              <a:rPr lang="es-CO" dirty="0"/>
              <a:t>Ficha: 2687540</a:t>
            </a:r>
          </a:p>
        </p:txBody>
      </p:sp>
      <p:sp>
        <p:nvSpPr>
          <p:cNvPr id="4" name="CuadroTexto 3"/>
          <p:cNvSpPr txBox="1"/>
          <p:nvPr/>
        </p:nvSpPr>
        <p:spPr>
          <a:xfrm>
            <a:off x="2505937" y="1009619"/>
            <a:ext cx="4261607" cy="307777"/>
          </a:xfrm>
          <a:prstGeom prst="rect">
            <a:avLst/>
          </a:prstGeom>
          <a:noFill/>
        </p:spPr>
        <p:txBody>
          <a:bodyPr wrap="square" rtlCol="0">
            <a:spAutoFit/>
          </a:bodyPr>
          <a:lstStyle/>
          <a:p>
            <a:pPr algn="ctr"/>
            <a:r>
              <a:rPr lang="es-CO" dirty="0" smtClean="0"/>
              <a:t>GRUPOS EMPRESARIALES </a:t>
            </a:r>
            <a:endParaRPr lang="es-CO"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934437" y="900238"/>
            <a:ext cx="1870745" cy="307777"/>
          </a:xfrm>
          <a:prstGeom prst="rect">
            <a:avLst/>
          </a:prstGeom>
          <a:noFill/>
        </p:spPr>
        <p:txBody>
          <a:bodyPr wrap="square" rtlCol="0">
            <a:spAutoFit/>
          </a:bodyPr>
          <a:lstStyle/>
          <a:p>
            <a:r>
              <a:rPr lang="es-CO" dirty="0" smtClean="0">
                <a:solidFill>
                  <a:schemeClr val="tx1">
                    <a:lumMod val="75000"/>
                    <a:lumOff val="25000"/>
                  </a:schemeClr>
                </a:solidFill>
              </a:rPr>
              <a:t>Jerónimo Martins </a:t>
            </a:r>
            <a:endParaRPr lang="es-CO" dirty="0">
              <a:solidFill>
                <a:schemeClr val="tx1">
                  <a:lumMod val="75000"/>
                  <a:lumOff val="25000"/>
                </a:schemeClr>
              </a:solidFill>
            </a:endParaRPr>
          </a:p>
        </p:txBody>
      </p:sp>
      <p:sp>
        <p:nvSpPr>
          <p:cNvPr id="3" name="CuadroTexto 2"/>
          <p:cNvSpPr txBox="1"/>
          <p:nvPr/>
        </p:nvSpPr>
        <p:spPr>
          <a:xfrm>
            <a:off x="1568743" y="1535185"/>
            <a:ext cx="2818699" cy="2308324"/>
          </a:xfrm>
          <a:prstGeom prst="rect">
            <a:avLst/>
          </a:prstGeom>
          <a:noFill/>
        </p:spPr>
        <p:txBody>
          <a:bodyPr wrap="square" rtlCol="0">
            <a:spAutoFit/>
          </a:bodyPr>
          <a:lstStyle/>
          <a:p>
            <a:r>
              <a:rPr lang="es-CO" sz="1200" dirty="0" smtClean="0">
                <a:solidFill>
                  <a:schemeClr val="tx1">
                    <a:lumMod val="75000"/>
                    <a:lumOff val="25000"/>
                  </a:schemeClr>
                </a:solidFill>
              </a:rPr>
              <a:t>Es una compañía portuguesa, fundada en 1792, es una compañía distribuidora de alimentos y productos de manufactura de bienes de consumo perecederos.</a:t>
            </a:r>
          </a:p>
          <a:p>
            <a:r>
              <a:rPr lang="es-CO" sz="1200" dirty="0" smtClean="0">
                <a:solidFill>
                  <a:schemeClr val="tx1">
                    <a:lumMod val="75000"/>
                    <a:lumOff val="25000"/>
                  </a:schemeClr>
                </a:solidFill>
              </a:rPr>
              <a:t>Inicio sus operaciones en Colombia en 2012 bajo el nombre de Tiendas ara, con el propósito de ofrecer un producto de calidad y democratizar el acceso a estos alimentos de calidad ofreciendo un bien servicio y precios adecuados.</a:t>
            </a:r>
            <a:endParaRPr lang="es-CO" sz="1200" dirty="0">
              <a:solidFill>
                <a:schemeClr val="tx1">
                  <a:lumMod val="75000"/>
                  <a:lumOff val="25000"/>
                </a:schemeClr>
              </a:solidFill>
            </a:endParaRPr>
          </a:p>
        </p:txBody>
      </p:sp>
      <p:pic>
        <p:nvPicPr>
          <p:cNvPr id="4" name="Imagen 3"/>
          <p:cNvPicPr>
            <a:picLocks noChangeAspect="1"/>
          </p:cNvPicPr>
          <p:nvPr/>
        </p:nvPicPr>
        <p:blipFill>
          <a:blip r:embed="rId2"/>
          <a:stretch>
            <a:fillRect/>
          </a:stretch>
        </p:blipFill>
        <p:spPr>
          <a:xfrm>
            <a:off x="5264354" y="1535185"/>
            <a:ext cx="2457450" cy="1857375"/>
          </a:xfrm>
          <a:prstGeom prst="rect">
            <a:avLst/>
          </a:prstGeom>
        </p:spPr>
      </p:pic>
    </p:spTree>
    <p:extLst>
      <p:ext uri="{BB962C8B-B14F-4D97-AF65-F5344CB8AC3E}">
        <p14:creationId xmlns:p14="http://schemas.microsoft.com/office/powerpoint/2010/main" val="1300630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221372" y="1040235"/>
            <a:ext cx="3145872" cy="276999"/>
          </a:xfrm>
          <a:prstGeom prst="rect">
            <a:avLst/>
          </a:prstGeom>
          <a:noFill/>
        </p:spPr>
        <p:txBody>
          <a:bodyPr wrap="square" rtlCol="0">
            <a:spAutoFit/>
          </a:bodyPr>
          <a:lstStyle/>
          <a:p>
            <a:pPr algn="ctr"/>
            <a:r>
              <a:rPr lang="es-CO" sz="1200" dirty="0" smtClean="0">
                <a:solidFill>
                  <a:schemeClr val="tx1">
                    <a:lumMod val="75000"/>
                    <a:lumOff val="25000"/>
                  </a:schemeClr>
                </a:solidFill>
              </a:rPr>
              <a:t>ÉXITO </a:t>
            </a:r>
            <a:endParaRPr lang="es-CO" sz="1200" dirty="0" smtClean="0">
              <a:solidFill>
                <a:schemeClr val="tx1">
                  <a:lumMod val="75000"/>
                  <a:lumOff val="25000"/>
                </a:schemeClr>
              </a:solidFill>
            </a:endParaRPr>
          </a:p>
        </p:txBody>
      </p:sp>
      <p:sp>
        <p:nvSpPr>
          <p:cNvPr id="3" name="CuadroTexto 2"/>
          <p:cNvSpPr txBox="1"/>
          <p:nvPr/>
        </p:nvSpPr>
        <p:spPr>
          <a:xfrm>
            <a:off x="4794308" y="1628343"/>
            <a:ext cx="2606279" cy="2246769"/>
          </a:xfrm>
          <a:prstGeom prst="rect">
            <a:avLst/>
          </a:prstGeom>
          <a:noFill/>
        </p:spPr>
        <p:txBody>
          <a:bodyPr wrap="square" rtlCol="0">
            <a:spAutoFit/>
          </a:bodyPr>
          <a:lstStyle/>
          <a:p>
            <a:r>
              <a:rPr lang="es-CO" dirty="0" smtClean="0">
                <a:solidFill>
                  <a:schemeClr val="tx1">
                    <a:lumMod val="75000"/>
                    <a:lumOff val="25000"/>
                  </a:schemeClr>
                </a:solidFill>
              </a:rPr>
              <a:t>Es la cadena de supermercados e hipermercados mas grande de Colombia. Fue fundada el 26 de marzo de 1949 por el empresario Gustavo Toro Quintero en Medellín, su principal accionista es Sendas Distribuidora S.A una empresa Brasilera.   </a:t>
            </a:r>
            <a:endParaRPr lang="es-CO" dirty="0">
              <a:solidFill>
                <a:schemeClr val="tx1">
                  <a:lumMod val="75000"/>
                  <a:lumOff val="25000"/>
                </a:schemeClr>
              </a:solidFill>
            </a:endParaRPr>
          </a:p>
        </p:txBody>
      </p:sp>
      <p:pic>
        <p:nvPicPr>
          <p:cNvPr id="4" name="Imagen 3"/>
          <p:cNvPicPr>
            <a:picLocks noChangeAspect="1"/>
          </p:cNvPicPr>
          <p:nvPr/>
        </p:nvPicPr>
        <p:blipFill>
          <a:blip r:embed="rId2"/>
          <a:stretch>
            <a:fillRect/>
          </a:stretch>
        </p:blipFill>
        <p:spPr>
          <a:xfrm>
            <a:off x="1753280" y="1628343"/>
            <a:ext cx="2143125" cy="2143125"/>
          </a:xfrm>
          <a:prstGeom prst="rect">
            <a:avLst/>
          </a:prstGeom>
        </p:spPr>
      </p:pic>
    </p:spTree>
    <p:extLst>
      <p:ext uri="{BB962C8B-B14F-4D97-AF65-F5344CB8AC3E}">
        <p14:creationId xmlns:p14="http://schemas.microsoft.com/office/powerpoint/2010/main" val="754697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461657" y="930729"/>
            <a:ext cx="2449286" cy="307777"/>
          </a:xfrm>
          <a:prstGeom prst="rect">
            <a:avLst/>
          </a:prstGeom>
          <a:noFill/>
        </p:spPr>
        <p:txBody>
          <a:bodyPr wrap="square" rtlCol="0">
            <a:spAutoFit/>
          </a:bodyPr>
          <a:lstStyle/>
          <a:p>
            <a:pPr algn="ctr"/>
            <a:r>
              <a:rPr lang="es-CO" dirty="0">
                <a:solidFill>
                  <a:schemeClr val="tx1">
                    <a:lumMod val="75000"/>
                    <a:lumOff val="25000"/>
                  </a:schemeClr>
                </a:solidFill>
              </a:rPr>
              <a:t>C</a:t>
            </a:r>
            <a:r>
              <a:rPr lang="es-CO" dirty="0" smtClean="0">
                <a:solidFill>
                  <a:schemeClr val="tx1">
                    <a:lumMod val="75000"/>
                    <a:lumOff val="25000"/>
                  </a:schemeClr>
                </a:solidFill>
              </a:rPr>
              <a:t>ENCOSUD</a:t>
            </a:r>
            <a:endParaRPr lang="es-CO" dirty="0">
              <a:solidFill>
                <a:schemeClr val="tx1">
                  <a:lumMod val="75000"/>
                  <a:lumOff val="25000"/>
                </a:schemeClr>
              </a:solidFill>
            </a:endParaRPr>
          </a:p>
        </p:txBody>
      </p:sp>
      <p:sp>
        <p:nvSpPr>
          <p:cNvPr id="3" name="CuadroTexto 2"/>
          <p:cNvSpPr txBox="1"/>
          <p:nvPr/>
        </p:nvSpPr>
        <p:spPr>
          <a:xfrm>
            <a:off x="1779813" y="1453243"/>
            <a:ext cx="2596243" cy="2677656"/>
          </a:xfrm>
          <a:prstGeom prst="rect">
            <a:avLst/>
          </a:prstGeom>
          <a:noFill/>
        </p:spPr>
        <p:txBody>
          <a:bodyPr wrap="square" rtlCol="0">
            <a:spAutoFit/>
          </a:bodyPr>
          <a:lstStyle/>
          <a:p>
            <a:r>
              <a:rPr lang="es-CO" dirty="0" smtClean="0">
                <a:solidFill>
                  <a:schemeClr val="tx1">
                    <a:lumMod val="75000"/>
                    <a:lumOff val="25000"/>
                  </a:schemeClr>
                </a:solidFill>
              </a:rPr>
              <a:t>En 1961 Horst Paulmann junto a su hermano fundo el primer supermercado Las Brisas en Temuco y en 1976 inauguró el primer supermercado Jumbo de Chile, el 1978 constituyó legalmente a Cencosud como empresa. Esta empresa tiene presencia en países latinos como Argentina, Perú, Brasil y Colombia  </a:t>
            </a:r>
            <a:endParaRPr lang="es-CO" dirty="0">
              <a:solidFill>
                <a:schemeClr val="tx1">
                  <a:lumMod val="75000"/>
                  <a:lumOff val="25000"/>
                </a:schemeClr>
              </a:solidFill>
            </a:endParaRPr>
          </a:p>
        </p:txBody>
      </p:sp>
      <p:pic>
        <p:nvPicPr>
          <p:cNvPr id="4" name="Imagen 3"/>
          <p:cNvPicPr>
            <a:picLocks noChangeAspect="1"/>
          </p:cNvPicPr>
          <p:nvPr/>
        </p:nvPicPr>
        <p:blipFill>
          <a:blip r:embed="rId2"/>
          <a:stretch>
            <a:fillRect/>
          </a:stretch>
        </p:blipFill>
        <p:spPr>
          <a:xfrm>
            <a:off x="5167312" y="1402557"/>
            <a:ext cx="2895600" cy="1581150"/>
          </a:xfrm>
          <a:prstGeom prst="rect">
            <a:avLst/>
          </a:prstGeom>
        </p:spPr>
      </p:pic>
      <p:pic>
        <p:nvPicPr>
          <p:cNvPr id="5" name="Imagen 4"/>
          <p:cNvPicPr>
            <a:picLocks noChangeAspect="1"/>
          </p:cNvPicPr>
          <p:nvPr/>
        </p:nvPicPr>
        <p:blipFill>
          <a:blip r:embed="rId3"/>
          <a:stretch>
            <a:fillRect/>
          </a:stretch>
        </p:blipFill>
        <p:spPr>
          <a:xfrm>
            <a:off x="4686300" y="3147758"/>
            <a:ext cx="3857625" cy="1181100"/>
          </a:xfrm>
          <a:prstGeom prst="rect">
            <a:avLst/>
          </a:prstGeom>
        </p:spPr>
      </p:pic>
    </p:spTree>
    <p:extLst>
      <p:ext uri="{BB962C8B-B14F-4D97-AF65-F5344CB8AC3E}">
        <p14:creationId xmlns:p14="http://schemas.microsoft.com/office/powerpoint/2010/main" val="1300458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135086" y="914400"/>
            <a:ext cx="2645228" cy="307777"/>
          </a:xfrm>
          <a:prstGeom prst="rect">
            <a:avLst/>
          </a:prstGeom>
          <a:noFill/>
        </p:spPr>
        <p:txBody>
          <a:bodyPr wrap="square" rtlCol="0">
            <a:spAutoFit/>
          </a:bodyPr>
          <a:lstStyle/>
          <a:p>
            <a:pPr algn="ctr"/>
            <a:r>
              <a:rPr lang="es-CO" dirty="0" smtClean="0">
                <a:solidFill>
                  <a:schemeClr val="tx1">
                    <a:lumMod val="75000"/>
                    <a:lumOff val="25000"/>
                  </a:schemeClr>
                </a:solidFill>
              </a:rPr>
              <a:t>PRICESMART</a:t>
            </a:r>
            <a:endParaRPr lang="es-CO" dirty="0">
              <a:solidFill>
                <a:schemeClr val="tx1">
                  <a:lumMod val="75000"/>
                  <a:lumOff val="25000"/>
                </a:schemeClr>
              </a:solidFill>
            </a:endParaRPr>
          </a:p>
        </p:txBody>
      </p:sp>
      <p:sp>
        <p:nvSpPr>
          <p:cNvPr id="3" name="CuadroTexto 2"/>
          <p:cNvSpPr txBox="1"/>
          <p:nvPr/>
        </p:nvSpPr>
        <p:spPr>
          <a:xfrm>
            <a:off x="4718956" y="1453242"/>
            <a:ext cx="3265715" cy="2462213"/>
          </a:xfrm>
          <a:prstGeom prst="rect">
            <a:avLst/>
          </a:prstGeom>
          <a:noFill/>
        </p:spPr>
        <p:txBody>
          <a:bodyPr wrap="square" rtlCol="0">
            <a:spAutoFit/>
          </a:bodyPr>
          <a:lstStyle/>
          <a:p>
            <a:r>
              <a:rPr lang="es-CO" dirty="0" smtClean="0">
                <a:solidFill>
                  <a:schemeClr val="tx1">
                    <a:lumMod val="75000"/>
                    <a:lumOff val="25000"/>
                  </a:schemeClr>
                </a:solidFill>
              </a:rPr>
              <a:t>Esta empresa fue fundada en 1994 por Sol Price y su hijo Robert Price su cede principal se encuentra en San Diego, California, Estados Unidos.</a:t>
            </a:r>
          </a:p>
          <a:p>
            <a:r>
              <a:rPr lang="es-CO" dirty="0" smtClean="0">
                <a:solidFill>
                  <a:schemeClr val="tx1">
                    <a:lumMod val="75000"/>
                    <a:lumOff val="25000"/>
                  </a:schemeClr>
                </a:solidFill>
              </a:rPr>
              <a:t>Price Smart llego a Colombia en 2011 con la apertura de un primer club en Barranquilla. </a:t>
            </a:r>
          </a:p>
          <a:p>
            <a:endParaRPr lang="es-CO" dirty="0">
              <a:solidFill>
                <a:schemeClr val="tx1">
                  <a:lumMod val="75000"/>
                  <a:lumOff val="25000"/>
                </a:schemeClr>
              </a:solidFill>
            </a:endParaRPr>
          </a:p>
          <a:p>
            <a:r>
              <a:rPr lang="es-CO" dirty="0" smtClean="0">
                <a:solidFill>
                  <a:schemeClr val="tx1">
                    <a:lumMod val="75000"/>
                    <a:lumOff val="25000"/>
                  </a:schemeClr>
                </a:solidFill>
              </a:rPr>
              <a:t>Según los datos de vistas del ultimo mes, la competencia directa de Price Smart es PRW Enterprises.</a:t>
            </a:r>
            <a:endParaRPr lang="es-CO" dirty="0">
              <a:solidFill>
                <a:schemeClr val="tx1">
                  <a:lumMod val="75000"/>
                  <a:lumOff val="25000"/>
                </a:schemeClr>
              </a:solidFill>
            </a:endParaRPr>
          </a:p>
        </p:txBody>
      </p:sp>
      <p:pic>
        <p:nvPicPr>
          <p:cNvPr id="4" name="Imagen 3"/>
          <p:cNvPicPr>
            <a:picLocks noChangeAspect="1"/>
          </p:cNvPicPr>
          <p:nvPr/>
        </p:nvPicPr>
        <p:blipFill rotWithShape="1">
          <a:blip r:embed="rId2"/>
          <a:srcRect t="17475" b="16709"/>
          <a:stretch/>
        </p:blipFill>
        <p:spPr>
          <a:xfrm>
            <a:off x="1920153" y="2941927"/>
            <a:ext cx="2194646" cy="1130304"/>
          </a:xfrm>
          <a:prstGeom prst="rect">
            <a:avLst/>
          </a:prstGeom>
        </p:spPr>
      </p:pic>
      <p:pic>
        <p:nvPicPr>
          <p:cNvPr id="5" name="Imagen 4"/>
          <p:cNvPicPr>
            <a:picLocks noChangeAspect="1"/>
          </p:cNvPicPr>
          <p:nvPr/>
        </p:nvPicPr>
        <p:blipFill>
          <a:blip r:embed="rId3"/>
          <a:stretch>
            <a:fillRect/>
          </a:stretch>
        </p:blipFill>
        <p:spPr>
          <a:xfrm>
            <a:off x="1920153" y="1563646"/>
            <a:ext cx="2194646" cy="1036735"/>
          </a:xfrm>
          <a:prstGeom prst="rect">
            <a:avLst/>
          </a:prstGeom>
        </p:spPr>
      </p:pic>
    </p:spTree>
    <p:extLst>
      <p:ext uri="{BB962C8B-B14F-4D97-AF65-F5344CB8AC3E}">
        <p14:creationId xmlns:p14="http://schemas.microsoft.com/office/powerpoint/2010/main" val="1555934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238</Words>
  <Application>Microsoft Office PowerPoint</Application>
  <PresentationFormat>Presentación en pantalla (16:9)</PresentationFormat>
  <Paragraphs>16</Paragraphs>
  <Slides>6</Slides>
  <Notes>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WILMAR</cp:lastModifiedBy>
  <cp:revision>11</cp:revision>
  <dcterms:created xsi:type="dcterms:W3CDTF">2019-11-27T03:16:21Z</dcterms:created>
  <dcterms:modified xsi:type="dcterms:W3CDTF">2023-04-02T18:41:28Z</dcterms:modified>
</cp:coreProperties>
</file>