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3" r:id="rId5"/>
    <p:sldId id="264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405269" y="1117331"/>
            <a:ext cx="433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KAROLL DANIELA OVIEDO CHAVARRIA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61980" y="742344"/>
            <a:ext cx="3221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INDICADORES DE LA BOLSA DE VALOR</a:t>
            </a:r>
            <a:endParaRPr lang="es-CO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417739" y="1019343"/>
            <a:ext cx="4949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TRM: Taza </a:t>
            </a:r>
            <a:r>
              <a:rPr lang="es-CO" sz="1200" dirty="0"/>
              <a:t>R</a:t>
            </a:r>
            <a:r>
              <a:rPr lang="es-CO" sz="1200" dirty="0" smtClean="0"/>
              <a:t>epresentativa del Mercado, a cuantos pesos colombianos equivale un dólar.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WTI: West Texas Intermediate, precio de un barril de petróleo crudo.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IPC: Índice de Precios al Consumidor, bienes y servicios, como la canasta familiar que son adquiridos de forma constante por las familias.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PIB: Producto Interno Bruto, corresponde al valor total de los bienes o servicios que produce un país en determinado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PNB: Producto Neto Bruto, valor de la producción de los nacionales del país sin importa si se realizo la producción e ese país o en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Taza de desempleo</a:t>
            </a:r>
            <a:endParaRPr lang="es-CO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46" y="880844"/>
            <a:ext cx="1709448" cy="11396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05" y="3372110"/>
            <a:ext cx="1958789" cy="11018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14" y="2177106"/>
            <a:ext cx="1626648" cy="9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20705" y="687897"/>
            <a:ext cx="298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TERMINOS DE USO LOGISTICO</a:t>
            </a:r>
            <a:endParaRPr lang="es-CO" sz="1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97917"/>
              </p:ext>
            </p:extLst>
          </p:nvPr>
        </p:nvGraphicFramePr>
        <p:xfrm>
          <a:off x="1493240" y="1082342"/>
          <a:ext cx="6878975" cy="3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20">
                  <a:extLst>
                    <a:ext uri="{9D8B030D-6E8A-4147-A177-3AD203B41FA5}">
                      <a16:colId xmlns:a16="http://schemas.microsoft.com/office/drawing/2014/main" val="3832814160"/>
                    </a:ext>
                  </a:extLst>
                </a:gridCol>
                <a:gridCol w="1369235">
                  <a:extLst>
                    <a:ext uri="{9D8B030D-6E8A-4147-A177-3AD203B41FA5}">
                      <a16:colId xmlns:a16="http://schemas.microsoft.com/office/drawing/2014/main" val="1787874539"/>
                    </a:ext>
                  </a:extLst>
                </a:gridCol>
                <a:gridCol w="1549614">
                  <a:extLst>
                    <a:ext uri="{9D8B030D-6E8A-4147-A177-3AD203B41FA5}">
                      <a16:colId xmlns:a16="http://schemas.microsoft.com/office/drawing/2014/main" val="2036986980"/>
                    </a:ext>
                  </a:extLst>
                </a:gridCol>
                <a:gridCol w="2467906">
                  <a:extLst>
                    <a:ext uri="{9D8B030D-6E8A-4147-A177-3AD203B41FA5}">
                      <a16:colId xmlns:a16="http://schemas.microsoft.com/office/drawing/2014/main" val="4026507606"/>
                    </a:ext>
                  </a:extLst>
                </a:gridCol>
              </a:tblGrid>
              <a:tr h="29182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TERMINO</a:t>
                      </a:r>
                      <a:endParaRPr lang="es-CO" sz="12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INGLES</a:t>
                      </a:r>
                      <a:endParaRPr lang="es-CO" sz="12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ALEMAN</a:t>
                      </a:r>
                      <a:endParaRPr lang="es-CO" sz="12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MANDARIN</a:t>
                      </a:r>
                      <a:endParaRPr lang="es-CO" sz="12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50079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Operador logístico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Logistic operator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logistiker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s-CO" sz="1200" dirty="0" smtClean="0"/>
                        <a:t>物流操作员</a:t>
                      </a:r>
                      <a:r>
                        <a:rPr lang="es-CO" altLang="ja-JP" sz="1200" baseline="0" dirty="0" smtClean="0"/>
                        <a:t> </a:t>
                      </a:r>
                      <a:r>
                        <a:rPr lang="es-CO" sz="1200" dirty="0" err="1" smtClean="0"/>
                        <a:t>Wùliú</a:t>
                      </a:r>
                      <a:r>
                        <a:rPr lang="es-CO" sz="1200" dirty="0" smtClean="0"/>
                        <a:t> </a:t>
                      </a:r>
                      <a:r>
                        <a:rPr lang="es-CO" sz="1200" dirty="0" err="1" smtClean="0"/>
                        <a:t>cāozuò</a:t>
                      </a:r>
                      <a:r>
                        <a:rPr lang="es-CO" sz="1200" dirty="0" smtClean="0"/>
                        <a:t> </a:t>
                      </a:r>
                      <a:r>
                        <a:rPr lang="es-CO" sz="1200" dirty="0" err="1" smtClean="0"/>
                        <a:t>yuán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83138"/>
                  </a:ext>
                </a:extLst>
              </a:tr>
              <a:tr h="293336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proveedor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supplier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anbieter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供应商 </a:t>
                      </a:r>
                      <a:r>
                        <a:rPr lang="es-CO" sz="1200" dirty="0" err="1" smtClean="0"/>
                        <a:t>Gōngyìng</a:t>
                      </a:r>
                      <a:r>
                        <a:rPr lang="es-CO" sz="1200" dirty="0" smtClean="0"/>
                        <a:t> </a:t>
                      </a:r>
                      <a:r>
                        <a:rPr lang="es-CO" sz="1200" dirty="0" err="1" smtClean="0"/>
                        <a:t>shāng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8867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Arancel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tariff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tarif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关税 </a:t>
                      </a:r>
                      <a:r>
                        <a:rPr lang="es-CO" sz="1200" dirty="0" err="1" smtClean="0"/>
                        <a:t>Guānshuì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43739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Recoger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picking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sammeln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收集 </a:t>
                      </a:r>
                      <a:r>
                        <a:rPr lang="es-CO" sz="1200" dirty="0" err="1" smtClean="0"/>
                        <a:t>Shōují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8366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Empacar</a:t>
                      </a:r>
                      <a:r>
                        <a:rPr lang="es-CO" sz="1200" baseline="0" dirty="0" smtClean="0"/>
                        <a:t> 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packing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pack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盒 </a:t>
                      </a:r>
                      <a:r>
                        <a:rPr lang="es-CO" sz="1200" dirty="0" err="1" smtClean="0"/>
                        <a:t>Hé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86988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Agente de carga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Bulking agent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Füllstoff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填充剂 </a:t>
                      </a:r>
                      <a:r>
                        <a:rPr lang="es-CO" sz="1200" dirty="0" err="1" smtClean="0"/>
                        <a:t>Tiánchōng</a:t>
                      </a:r>
                      <a:r>
                        <a:rPr lang="es-CO" sz="1200" dirty="0" smtClean="0"/>
                        <a:t> </a:t>
                      </a:r>
                      <a:r>
                        <a:rPr lang="es-CO" sz="1200" dirty="0" err="1" smtClean="0"/>
                        <a:t>jì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06606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Despacho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Dispatch 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versenden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派遣 </a:t>
                      </a:r>
                      <a:r>
                        <a:rPr lang="es-CO" sz="1200" dirty="0" err="1" smtClean="0"/>
                        <a:t>Pàiqiǎn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0274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Existencias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stock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aktie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库存 </a:t>
                      </a:r>
                      <a:r>
                        <a:rPr lang="es-CO" sz="1200" dirty="0" err="1" smtClean="0"/>
                        <a:t>Kùcún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412655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Almacén 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store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speichern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店铺 </a:t>
                      </a:r>
                      <a:r>
                        <a:rPr lang="es-CO" sz="1200" dirty="0" err="1" smtClean="0"/>
                        <a:t>Diànpù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675803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Producción 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production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produktion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s-CO" sz="1200" dirty="0" smtClean="0"/>
                        <a:t>生产 </a:t>
                      </a:r>
                      <a:r>
                        <a:rPr lang="es-CO" sz="1200" dirty="0" err="1" smtClean="0"/>
                        <a:t>Shēngchǎn</a:t>
                      </a:r>
                      <a:endParaRPr lang="es-CO" sz="1200" dirty="0"/>
                    </a:p>
                  </a:txBody>
                  <a:tcPr>
                    <a:solidFill>
                      <a:srgbClr val="CCCCFF">
                        <a:alpha val="7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8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29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9703" y="780176"/>
            <a:ext cx="31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PROYECCIÓN DE LA DEMANDA</a:t>
            </a:r>
            <a:endParaRPr lang="es-CO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694575" y="1057175"/>
            <a:ext cx="29529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Tipos de demanda: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I</a:t>
            </a:r>
            <a:r>
              <a:rPr lang="es-CO" sz="1200" dirty="0" smtClean="0"/>
              <a:t>nsatisfecha (no satisface al mercado)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Satisfecha (es exactamente lo que requiere el mercado)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Saturada (demasiada producción del bien en el mercado)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No saturada (satisface el mercado y puede crecer en 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Bienes necesarios (alimentación, vivienda,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No necesarios (satisface gustos del consumidor como los perfumes)</a:t>
            </a:r>
            <a:endParaRPr lang="es-CO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02" y="1344557"/>
            <a:ext cx="3719644" cy="26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03926" y="998290"/>
            <a:ext cx="324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¿Cómo hacer un pronostico de la demanda? </a:t>
            </a:r>
            <a:endParaRPr lang="es-CO" sz="12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035104" y="1459684"/>
            <a:ext cx="4186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Determinar el objetivo del pronostico de la demanda.</a:t>
            </a:r>
          </a:p>
          <a:p>
            <a:pPr marL="342900" indent="-342900">
              <a:buFont typeface="+mj-lt"/>
              <a:buAutoNum type="arabicPeriod"/>
            </a:pPr>
            <a:endParaRPr lang="es-CO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Seleccionar los aspectos influyentes para el pronostico, ejemplo: cantidad de ventas, numero de ingresos.</a:t>
            </a:r>
          </a:p>
          <a:p>
            <a:pPr marL="342900" indent="-342900">
              <a:buFont typeface="+mj-lt"/>
              <a:buAutoNum type="arabicPeriod"/>
            </a:pPr>
            <a:endParaRPr lang="es-CO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Determinar el tiempo de pronostico: diario, semanal, quincenal, mensual o anual. </a:t>
            </a:r>
          </a:p>
          <a:p>
            <a:pPr marL="342900" indent="-342900">
              <a:buFont typeface="+mj-lt"/>
              <a:buAutoNum type="arabicPeriod"/>
            </a:pPr>
            <a:endParaRPr lang="es-CO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Seleccionar el modelo de pronostico: cuantitativo o cualitativo.</a:t>
            </a:r>
          </a:p>
          <a:p>
            <a:pPr marL="342900" indent="-342900">
              <a:buFont typeface="+mj-lt"/>
              <a:buAutoNum type="arabicPeriod"/>
            </a:pPr>
            <a:endParaRPr lang="es-CO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Recopilar datos: realizar encuestas, crear un registro de ventas, crear un registro de los ingresos.</a:t>
            </a:r>
          </a:p>
          <a:p>
            <a:endParaRPr lang="es-CO" sz="1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1136789"/>
            <a:ext cx="1023457" cy="10347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3140" t="7282" r="12313" b="10843"/>
          <a:stretch/>
        </p:blipFill>
        <p:spPr>
          <a:xfrm>
            <a:off x="2676088" y="2483141"/>
            <a:ext cx="1115736" cy="12254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37946"/>
          <a:stretch/>
        </p:blipFill>
        <p:spPr>
          <a:xfrm>
            <a:off x="1085165" y="2609309"/>
            <a:ext cx="1252378" cy="1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356</Words>
  <Application>Microsoft Office PowerPoint</Application>
  <PresentationFormat>Presentación en pantalla (16:9)</PresentationFormat>
  <Paragraphs>83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ＭＳ Ｐゴシック</vt:lpstr>
      <vt:lpstr>宋体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WILMAR</cp:lastModifiedBy>
  <cp:revision>14</cp:revision>
  <dcterms:created xsi:type="dcterms:W3CDTF">2019-11-27T03:16:21Z</dcterms:created>
  <dcterms:modified xsi:type="dcterms:W3CDTF">2023-03-26T20:52:16Z</dcterms:modified>
</cp:coreProperties>
</file>