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6" r:id="rId12"/>
    <p:sldId id="265"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8/15/2023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0918A-6587-275E-8E21-16FF05D3FCED}"/>
              </a:ext>
            </a:extLst>
          </p:cNvPr>
          <p:cNvSpPr>
            <a:spLocks noGrp="1"/>
          </p:cNvSpPr>
          <p:nvPr>
            <p:ph type="ctrTitle"/>
          </p:nvPr>
        </p:nvSpPr>
        <p:spPr/>
        <p:txBody>
          <a:bodyPr/>
          <a:lstStyle/>
          <a:p>
            <a:r>
              <a:rPr lang="es-CO" dirty="0"/>
              <a:t>Logística inversa</a:t>
            </a:r>
            <a:br>
              <a:rPr lang="es-CO" dirty="0"/>
            </a:br>
            <a:r>
              <a:rPr lang="es-CO" dirty="0"/>
              <a:t> empaques y embalajes </a:t>
            </a:r>
          </a:p>
        </p:txBody>
      </p:sp>
      <p:sp>
        <p:nvSpPr>
          <p:cNvPr id="3" name="Subtítulo 2">
            <a:extLst>
              <a:ext uri="{FF2B5EF4-FFF2-40B4-BE49-F238E27FC236}">
                <a16:creationId xmlns:a16="http://schemas.microsoft.com/office/drawing/2014/main" id="{B62A0A4C-F41B-2EAB-6AD9-7110794B1CAB}"/>
              </a:ext>
            </a:extLst>
          </p:cNvPr>
          <p:cNvSpPr>
            <a:spLocks noGrp="1"/>
          </p:cNvSpPr>
          <p:nvPr>
            <p:ph type="subTitle" idx="1"/>
          </p:nvPr>
        </p:nvSpPr>
        <p:spPr>
          <a:xfrm>
            <a:off x="3075966" y="3886200"/>
            <a:ext cx="5472712" cy="1671015"/>
          </a:xfrm>
        </p:spPr>
        <p:txBody>
          <a:bodyPr>
            <a:normAutofit/>
          </a:bodyPr>
          <a:lstStyle/>
          <a:p>
            <a:r>
              <a:rPr lang="es-CO" dirty="0" err="1"/>
              <a:t>Karoll</a:t>
            </a:r>
            <a:r>
              <a:rPr lang="es-CO" dirty="0"/>
              <a:t>  Oviedo </a:t>
            </a:r>
          </a:p>
          <a:p>
            <a:r>
              <a:rPr lang="es-CO" dirty="0"/>
              <a:t>Dayana Cabrera</a:t>
            </a:r>
          </a:p>
          <a:p>
            <a:r>
              <a:rPr lang="es-CO" dirty="0"/>
              <a:t>Dayana castro </a:t>
            </a:r>
          </a:p>
          <a:p>
            <a:endParaRPr lang="es-CO" dirty="0"/>
          </a:p>
        </p:txBody>
      </p:sp>
      <p:sp>
        <p:nvSpPr>
          <p:cNvPr id="4" name="CuadroTexto 3">
            <a:extLst>
              <a:ext uri="{FF2B5EF4-FFF2-40B4-BE49-F238E27FC236}">
                <a16:creationId xmlns:a16="http://schemas.microsoft.com/office/drawing/2014/main" id="{F7AE345B-05D8-0E71-D9B9-C111F13B90C1}"/>
              </a:ext>
            </a:extLst>
          </p:cNvPr>
          <p:cNvSpPr txBox="1"/>
          <p:nvPr/>
        </p:nvSpPr>
        <p:spPr>
          <a:xfrm>
            <a:off x="7216828" y="4537041"/>
            <a:ext cx="1828800" cy="369332"/>
          </a:xfrm>
          <a:prstGeom prst="rect">
            <a:avLst/>
          </a:prstGeom>
          <a:noFill/>
        </p:spPr>
        <p:txBody>
          <a:bodyPr wrap="square" rtlCol="0">
            <a:spAutoFit/>
          </a:bodyPr>
          <a:lstStyle/>
          <a:p>
            <a:pPr algn="l"/>
            <a:r>
              <a:rPr lang="es-CO"/>
              <a:t>2687540</a:t>
            </a:r>
          </a:p>
        </p:txBody>
      </p:sp>
    </p:spTree>
    <p:extLst>
      <p:ext uri="{BB962C8B-B14F-4D97-AF65-F5344CB8AC3E}">
        <p14:creationId xmlns:p14="http://schemas.microsoft.com/office/powerpoint/2010/main" val="4213708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CB37B8BB-699A-AB47-1530-669508C3DC14}"/>
              </a:ext>
            </a:extLst>
          </p:cNvPr>
          <p:cNvPicPr>
            <a:picLocks noChangeAspect="1"/>
          </p:cNvPicPr>
          <p:nvPr/>
        </p:nvPicPr>
        <p:blipFill>
          <a:blip r:embed="rId2"/>
          <a:stretch>
            <a:fillRect/>
          </a:stretch>
        </p:blipFill>
        <p:spPr>
          <a:xfrm>
            <a:off x="1585307" y="1199076"/>
            <a:ext cx="9021386" cy="4459848"/>
          </a:xfrm>
          <a:prstGeom prst="rect">
            <a:avLst/>
          </a:prstGeom>
        </p:spPr>
      </p:pic>
    </p:spTree>
    <p:extLst>
      <p:ext uri="{BB962C8B-B14F-4D97-AF65-F5344CB8AC3E}">
        <p14:creationId xmlns:p14="http://schemas.microsoft.com/office/powerpoint/2010/main" val="169401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5C64AC-8C95-8B5E-01E2-D2235A3CC4EA}"/>
              </a:ext>
            </a:extLst>
          </p:cNvPr>
          <p:cNvSpPr>
            <a:spLocks noGrp="1"/>
          </p:cNvSpPr>
          <p:nvPr>
            <p:ph sz="quarter" idx="13"/>
          </p:nvPr>
        </p:nvSpPr>
        <p:spPr>
          <a:xfrm>
            <a:off x="3962983" y="2367094"/>
            <a:ext cx="8070505" cy="2766266"/>
          </a:xfrm>
        </p:spPr>
        <p:txBody>
          <a:bodyPr>
            <a:normAutofit lnSpcReduction="10000"/>
          </a:bodyPr>
          <a:lstStyle/>
          <a:p>
            <a:pPr marL="0" indent="0">
              <a:buNone/>
            </a:pPr>
            <a:r>
              <a:rPr lang="es-CO" dirty="0"/>
              <a:t>Variables y recursos relevantes en la Unidad de Riego: 
los consumidores o usuarios de los plaguicidas tienen la obligación de devolver los residuos pos consumo de plaguicidas al mecanismo de devolución establecido. Asimismo, los fabricantes deben disponer del mecanismo necesario para la devolución de los envases o empaques vacíos por parte de los usuarios</a:t>
            </a:r>
          </a:p>
        </p:txBody>
      </p:sp>
      <p:sp>
        <p:nvSpPr>
          <p:cNvPr id="4" name="CuadroTexto 3">
            <a:extLst>
              <a:ext uri="{FF2B5EF4-FFF2-40B4-BE49-F238E27FC236}">
                <a16:creationId xmlns:a16="http://schemas.microsoft.com/office/drawing/2014/main" id="{0D887CE8-E298-7F15-494D-7C7ADB24E07C}"/>
              </a:ext>
            </a:extLst>
          </p:cNvPr>
          <p:cNvSpPr txBox="1"/>
          <p:nvPr/>
        </p:nvSpPr>
        <p:spPr>
          <a:xfrm>
            <a:off x="5184020" y="2515961"/>
            <a:ext cx="1828800" cy="1828800"/>
          </a:xfrm>
          <a:prstGeom prst="rect">
            <a:avLst/>
          </a:prstGeom>
          <a:noFill/>
        </p:spPr>
        <p:txBody>
          <a:bodyPr wrap="square" rtlCol="0">
            <a:spAutoFit/>
          </a:bodyPr>
          <a:lstStyle/>
          <a:p>
            <a:pPr algn="l"/>
            <a:endParaRPr lang="es-CO" dirty="0"/>
          </a:p>
        </p:txBody>
      </p:sp>
      <p:sp>
        <p:nvSpPr>
          <p:cNvPr id="6" name="Título 1">
            <a:extLst>
              <a:ext uri="{FF2B5EF4-FFF2-40B4-BE49-F238E27FC236}">
                <a16:creationId xmlns:a16="http://schemas.microsoft.com/office/drawing/2014/main" id="{B65B61C7-B212-1FC6-3EA8-0647ADBAC88D}"/>
              </a:ext>
            </a:extLst>
          </p:cNvPr>
          <p:cNvSpPr>
            <a:spLocks noGrp="1"/>
          </p:cNvSpPr>
          <p:nvPr>
            <p:ph type="title"/>
          </p:nvPr>
        </p:nvSpPr>
        <p:spPr>
          <a:xfrm>
            <a:off x="913775" y="618517"/>
            <a:ext cx="10364451" cy="1596177"/>
          </a:xfrm>
        </p:spPr>
        <p:txBody>
          <a:bodyPr/>
          <a:lstStyle/>
          <a:p>
            <a:r>
              <a:rPr lang="es-CO" dirty="0"/>
              <a:t>Productos De riego </a:t>
            </a:r>
          </a:p>
        </p:txBody>
      </p:sp>
      <p:pic>
        <p:nvPicPr>
          <p:cNvPr id="8" name="Imagen 8">
            <a:extLst>
              <a:ext uri="{FF2B5EF4-FFF2-40B4-BE49-F238E27FC236}">
                <a16:creationId xmlns:a16="http://schemas.microsoft.com/office/drawing/2014/main" id="{39D2D6FF-6A4F-3B4E-C4A1-03EBEEDECC9A}"/>
              </a:ext>
            </a:extLst>
          </p:cNvPr>
          <p:cNvPicPr>
            <a:picLocks noChangeAspect="1"/>
          </p:cNvPicPr>
          <p:nvPr/>
        </p:nvPicPr>
        <p:blipFill>
          <a:blip r:embed="rId2"/>
          <a:stretch>
            <a:fillRect/>
          </a:stretch>
        </p:blipFill>
        <p:spPr>
          <a:xfrm>
            <a:off x="603714" y="2697780"/>
            <a:ext cx="3080747" cy="2097278"/>
          </a:xfrm>
          <a:prstGeom prst="rect">
            <a:avLst/>
          </a:prstGeom>
        </p:spPr>
      </p:pic>
    </p:spTree>
    <p:extLst>
      <p:ext uri="{BB962C8B-B14F-4D97-AF65-F5344CB8AC3E}">
        <p14:creationId xmlns:p14="http://schemas.microsoft.com/office/powerpoint/2010/main" val="2602233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42DBC-0DD8-50A1-2608-12C904CB9927}"/>
              </a:ext>
            </a:extLst>
          </p:cNvPr>
          <p:cNvSpPr>
            <a:spLocks noGrp="1"/>
          </p:cNvSpPr>
          <p:nvPr>
            <p:ph type="title"/>
          </p:nvPr>
        </p:nvSpPr>
        <p:spPr/>
        <p:txBody>
          <a:bodyPr/>
          <a:lstStyle/>
          <a:p>
            <a:r>
              <a:rPr lang="es-CO" dirty="0"/>
              <a:t>Requisitos para las empresas </a:t>
            </a:r>
          </a:p>
        </p:txBody>
      </p:sp>
      <p:sp>
        <p:nvSpPr>
          <p:cNvPr id="3" name="Marcador de contenido 2">
            <a:extLst>
              <a:ext uri="{FF2B5EF4-FFF2-40B4-BE49-F238E27FC236}">
                <a16:creationId xmlns:a16="http://schemas.microsoft.com/office/drawing/2014/main" id="{0E389C54-DFE6-B9C2-F822-06338DC3FCEE}"/>
              </a:ext>
            </a:extLst>
          </p:cNvPr>
          <p:cNvSpPr>
            <a:spLocks noGrp="1"/>
          </p:cNvSpPr>
          <p:nvPr>
            <p:ph sz="quarter" idx="13"/>
          </p:nvPr>
        </p:nvSpPr>
        <p:spPr>
          <a:xfrm>
            <a:off x="671552" y="2421541"/>
            <a:ext cx="7495974" cy="3424107"/>
          </a:xfrm>
        </p:spPr>
        <p:txBody>
          <a:bodyPr>
            <a:normAutofit/>
          </a:bodyPr>
          <a:lstStyle/>
          <a:p>
            <a:r>
              <a:rPr lang="es-CO" dirty="0"/>
              <a:t>No se evidencia especificación de cantidades de otros residuos como plaguicidas en desuso y embalajes contaminados con plaguicidas (2,67% de las empresas).
No tienen determinado el indicador del nivel de racionalización en las características de diseño, selección de materiales para los envases y empaques (2,32% de las empresas), el cual favorece la prevención en la generación de residuos o desechos peligrosos.</a:t>
            </a:r>
          </a:p>
        </p:txBody>
      </p:sp>
      <p:pic>
        <p:nvPicPr>
          <p:cNvPr id="4" name="Imagen 4">
            <a:extLst>
              <a:ext uri="{FF2B5EF4-FFF2-40B4-BE49-F238E27FC236}">
                <a16:creationId xmlns:a16="http://schemas.microsoft.com/office/drawing/2014/main" id="{D5133AB5-C65E-CA99-0815-074FCCF46213}"/>
              </a:ext>
            </a:extLst>
          </p:cNvPr>
          <p:cNvPicPr>
            <a:picLocks noChangeAspect="1"/>
          </p:cNvPicPr>
          <p:nvPr/>
        </p:nvPicPr>
        <p:blipFill>
          <a:blip r:embed="rId2"/>
          <a:stretch>
            <a:fillRect/>
          </a:stretch>
        </p:blipFill>
        <p:spPr>
          <a:xfrm>
            <a:off x="8911679" y="2963099"/>
            <a:ext cx="3125345" cy="2340992"/>
          </a:xfrm>
          <a:prstGeom prst="rect">
            <a:avLst/>
          </a:prstGeom>
        </p:spPr>
      </p:pic>
    </p:spTree>
    <p:extLst>
      <p:ext uri="{BB962C8B-B14F-4D97-AF65-F5344CB8AC3E}">
        <p14:creationId xmlns:p14="http://schemas.microsoft.com/office/powerpoint/2010/main" val="4179870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8DA8D-1BBB-7AB2-1D0F-C7E9F72D5826}"/>
              </a:ext>
            </a:extLst>
          </p:cNvPr>
          <p:cNvSpPr>
            <a:spLocks noGrp="1"/>
          </p:cNvSpPr>
          <p:nvPr>
            <p:ph type="title"/>
          </p:nvPr>
        </p:nvSpPr>
        <p:spPr/>
        <p:txBody>
          <a:bodyPr/>
          <a:lstStyle/>
          <a:p>
            <a:r>
              <a:rPr lang="es-CO" dirty="0"/>
              <a:t>Variables y recursos </a:t>
            </a:r>
          </a:p>
        </p:txBody>
      </p:sp>
      <p:sp>
        <p:nvSpPr>
          <p:cNvPr id="3" name="Marcador de contenido 2">
            <a:extLst>
              <a:ext uri="{FF2B5EF4-FFF2-40B4-BE49-F238E27FC236}">
                <a16:creationId xmlns:a16="http://schemas.microsoft.com/office/drawing/2014/main" id="{59DC4995-BB69-0FA2-0490-A75DCE5F1D4D}"/>
              </a:ext>
            </a:extLst>
          </p:cNvPr>
          <p:cNvSpPr>
            <a:spLocks noGrp="1"/>
          </p:cNvSpPr>
          <p:nvPr>
            <p:ph sz="quarter" idx="13"/>
          </p:nvPr>
        </p:nvSpPr>
        <p:spPr>
          <a:xfrm>
            <a:off x="5070138" y="2421542"/>
            <a:ext cx="6073999" cy="3424107"/>
          </a:xfrm>
        </p:spPr>
        <p:txBody>
          <a:bodyPr/>
          <a:lstStyle/>
          <a:p>
            <a:pPr marL="0" indent="0">
              <a:buNone/>
            </a:pPr>
            <a:r>
              <a:rPr lang="es-CO" dirty="0"/>
              <a:t>Cantidades recogidas
Tipo de envases y empaques de plaguicidas 
Recursos asignados
Costos de la jornada
Acopio
Frecuencia de recolección
Actores de participación</a:t>
            </a:r>
          </a:p>
        </p:txBody>
      </p:sp>
      <p:pic>
        <p:nvPicPr>
          <p:cNvPr id="4" name="Imagen 4">
            <a:extLst>
              <a:ext uri="{FF2B5EF4-FFF2-40B4-BE49-F238E27FC236}">
                <a16:creationId xmlns:a16="http://schemas.microsoft.com/office/drawing/2014/main" id="{34A0E1E1-ADBB-8730-29CC-442921CC55DB}"/>
              </a:ext>
            </a:extLst>
          </p:cNvPr>
          <p:cNvPicPr>
            <a:picLocks noChangeAspect="1"/>
          </p:cNvPicPr>
          <p:nvPr/>
        </p:nvPicPr>
        <p:blipFill>
          <a:blip r:embed="rId2"/>
          <a:stretch>
            <a:fillRect/>
          </a:stretch>
        </p:blipFill>
        <p:spPr>
          <a:xfrm>
            <a:off x="217800" y="2581169"/>
            <a:ext cx="4419083" cy="3265507"/>
          </a:xfrm>
          <a:prstGeom prst="rect">
            <a:avLst/>
          </a:prstGeom>
        </p:spPr>
      </p:pic>
    </p:spTree>
    <p:extLst>
      <p:ext uri="{BB962C8B-B14F-4D97-AF65-F5344CB8AC3E}">
        <p14:creationId xmlns:p14="http://schemas.microsoft.com/office/powerpoint/2010/main" val="1262340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A65870F7-5245-C2BF-EBD7-4F0420EF610F}"/>
              </a:ext>
            </a:extLst>
          </p:cNvPr>
          <p:cNvPicPr>
            <a:picLocks noChangeAspect="1"/>
          </p:cNvPicPr>
          <p:nvPr/>
        </p:nvPicPr>
        <p:blipFill>
          <a:blip r:embed="rId2"/>
          <a:stretch>
            <a:fillRect/>
          </a:stretch>
        </p:blipFill>
        <p:spPr>
          <a:xfrm>
            <a:off x="2384312" y="204967"/>
            <a:ext cx="7423375" cy="6448065"/>
          </a:xfrm>
          <a:prstGeom prst="rect">
            <a:avLst/>
          </a:prstGeom>
        </p:spPr>
      </p:pic>
    </p:spTree>
    <p:extLst>
      <p:ext uri="{BB962C8B-B14F-4D97-AF65-F5344CB8AC3E}">
        <p14:creationId xmlns:p14="http://schemas.microsoft.com/office/powerpoint/2010/main" val="1114800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900934-9B0D-E9E5-8109-FDA24AF89FF7}"/>
              </a:ext>
            </a:extLst>
          </p:cNvPr>
          <p:cNvSpPr>
            <a:spLocks noGrp="1"/>
          </p:cNvSpPr>
          <p:nvPr>
            <p:ph type="title"/>
          </p:nvPr>
        </p:nvSpPr>
        <p:spPr/>
        <p:txBody>
          <a:bodyPr/>
          <a:lstStyle/>
          <a:p>
            <a:r>
              <a:rPr lang="es-CO"/>
              <a:t>Logística inversa </a:t>
            </a:r>
          </a:p>
        </p:txBody>
      </p:sp>
      <p:sp>
        <p:nvSpPr>
          <p:cNvPr id="3" name="Marcador de contenido 2">
            <a:extLst>
              <a:ext uri="{FF2B5EF4-FFF2-40B4-BE49-F238E27FC236}">
                <a16:creationId xmlns:a16="http://schemas.microsoft.com/office/drawing/2014/main" id="{FB21F5B3-9096-ECDD-1DA7-F72EDD42ACC9}"/>
              </a:ext>
            </a:extLst>
          </p:cNvPr>
          <p:cNvSpPr>
            <a:spLocks noGrp="1"/>
          </p:cNvSpPr>
          <p:nvPr>
            <p:ph sz="quarter" idx="13"/>
          </p:nvPr>
        </p:nvSpPr>
        <p:spPr>
          <a:xfrm>
            <a:off x="880111" y="2548593"/>
            <a:ext cx="6581576" cy="3386476"/>
          </a:xfrm>
        </p:spPr>
        <p:txBody>
          <a:bodyPr/>
          <a:lstStyle/>
          <a:p>
            <a:pPr marL="0" indent="0">
              <a:buNone/>
            </a:pPr>
            <a:r>
              <a:rPr lang="es-CO" dirty="0"/>
              <a:t>Es el proceso de recuperar y reciclar envases y embalajes retornables o productos según sea necesario, así mismo podemos dividirla en dos:</a:t>
            </a:r>
          </a:p>
          <a:p>
            <a:r>
              <a:rPr lang="es-CO" dirty="0"/>
              <a:t>Recepción de productos o pedidos devueltos por el cliente Y su disposición en el punto de venta para venderlos a un nuevo cliente </a:t>
            </a:r>
          </a:p>
          <a:p>
            <a:r>
              <a:rPr lang="es-CO" dirty="0"/>
              <a:t>Estrategias de retorno y recogida de empaques y embalajes retornables</a:t>
            </a:r>
          </a:p>
        </p:txBody>
      </p:sp>
      <p:pic>
        <p:nvPicPr>
          <p:cNvPr id="4" name="Imagen 4">
            <a:extLst>
              <a:ext uri="{FF2B5EF4-FFF2-40B4-BE49-F238E27FC236}">
                <a16:creationId xmlns:a16="http://schemas.microsoft.com/office/drawing/2014/main" id="{153842ED-E502-9C97-D456-259F3ED96230}"/>
              </a:ext>
            </a:extLst>
          </p:cNvPr>
          <p:cNvPicPr>
            <a:picLocks noChangeAspect="1"/>
          </p:cNvPicPr>
          <p:nvPr/>
        </p:nvPicPr>
        <p:blipFill>
          <a:blip r:embed="rId2"/>
          <a:stretch>
            <a:fillRect/>
          </a:stretch>
        </p:blipFill>
        <p:spPr>
          <a:xfrm>
            <a:off x="7988711" y="2548593"/>
            <a:ext cx="3510600" cy="2855288"/>
          </a:xfrm>
          <a:prstGeom prst="rect">
            <a:avLst/>
          </a:prstGeom>
        </p:spPr>
      </p:pic>
    </p:spTree>
    <p:extLst>
      <p:ext uri="{BB962C8B-B14F-4D97-AF65-F5344CB8AC3E}">
        <p14:creationId xmlns:p14="http://schemas.microsoft.com/office/powerpoint/2010/main" val="3008260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D0695A98-648F-8A0F-4AE8-50CEC58F5003}"/>
              </a:ext>
            </a:extLst>
          </p:cNvPr>
          <p:cNvPicPr>
            <a:picLocks noChangeAspect="1"/>
          </p:cNvPicPr>
          <p:nvPr/>
        </p:nvPicPr>
        <p:blipFill>
          <a:blip r:embed="rId2"/>
          <a:stretch>
            <a:fillRect/>
          </a:stretch>
        </p:blipFill>
        <p:spPr>
          <a:xfrm>
            <a:off x="3248862" y="539972"/>
            <a:ext cx="6025820" cy="5778055"/>
          </a:xfrm>
          <a:prstGeom prst="rect">
            <a:avLst/>
          </a:prstGeom>
        </p:spPr>
      </p:pic>
    </p:spTree>
    <p:extLst>
      <p:ext uri="{BB962C8B-B14F-4D97-AF65-F5344CB8AC3E}">
        <p14:creationId xmlns:p14="http://schemas.microsoft.com/office/powerpoint/2010/main" val="35284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531DD-C415-253F-3EBB-2FC81D39E36F}"/>
              </a:ext>
            </a:extLst>
          </p:cNvPr>
          <p:cNvSpPr>
            <a:spLocks noGrp="1"/>
          </p:cNvSpPr>
          <p:nvPr>
            <p:ph type="title"/>
          </p:nvPr>
        </p:nvSpPr>
        <p:spPr/>
        <p:txBody>
          <a:bodyPr/>
          <a:lstStyle/>
          <a:p>
            <a:r>
              <a:rPr lang="es-CO" dirty="0"/>
              <a:t>Tipos de logística inversa</a:t>
            </a:r>
          </a:p>
        </p:txBody>
      </p:sp>
      <p:sp>
        <p:nvSpPr>
          <p:cNvPr id="3" name="Marcador de contenido 2">
            <a:extLst>
              <a:ext uri="{FF2B5EF4-FFF2-40B4-BE49-F238E27FC236}">
                <a16:creationId xmlns:a16="http://schemas.microsoft.com/office/drawing/2014/main" id="{EFADDD49-966C-A689-5C5C-CDF2FDE7BFE0}"/>
              </a:ext>
            </a:extLst>
          </p:cNvPr>
          <p:cNvSpPr>
            <a:spLocks noGrp="1"/>
          </p:cNvSpPr>
          <p:nvPr>
            <p:ph sz="quarter" idx="13"/>
          </p:nvPr>
        </p:nvSpPr>
        <p:spPr>
          <a:xfrm>
            <a:off x="3884113" y="2367092"/>
            <a:ext cx="7393487" cy="4148779"/>
          </a:xfrm>
        </p:spPr>
        <p:txBody>
          <a:bodyPr/>
          <a:lstStyle/>
          <a:p>
            <a:r>
              <a:rPr lang="es-CO" dirty="0"/>
              <a:t>Cuando son desechos orgánicos para composta se almacenan dentro de un contenedor de plástico para ser donados al alimento de algunos animales.</a:t>
            </a:r>
          </a:p>
          <a:p>
            <a:r>
              <a:rPr lang="es-CO" dirty="0"/>
              <a:t>Para los desechos aprovechables y de reciclaje o reutilización se pone en disposición un contenedor determinando la separación de las basuras y plásticos.</a:t>
            </a:r>
          </a:p>
          <a:p>
            <a:r>
              <a:rPr lang="es-CO" dirty="0"/>
              <a:t>Para el retorno o devolución de algunos materiales estos deben ser clasificados y almacenados con el mismo empaque y embalaje.</a:t>
            </a:r>
          </a:p>
        </p:txBody>
      </p:sp>
      <p:pic>
        <p:nvPicPr>
          <p:cNvPr id="4" name="Imagen 4">
            <a:extLst>
              <a:ext uri="{FF2B5EF4-FFF2-40B4-BE49-F238E27FC236}">
                <a16:creationId xmlns:a16="http://schemas.microsoft.com/office/drawing/2014/main" id="{39676E63-AE25-6A3C-2E27-9AB96E56AAC6}"/>
              </a:ext>
            </a:extLst>
          </p:cNvPr>
          <p:cNvPicPr>
            <a:picLocks noChangeAspect="1"/>
          </p:cNvPicPr>
          <p:nvPr/>
        </p:nvPicPr>
        <p:blipFill>
          <a:blip r:embed="rId2"/>
          <a:stretch>
            <a:fillRect/>
          </a:stretch>
        </p:blipFill>
        <p:spPr>
          <a:xfrm>
            <a:off x="423722" y="2987785"/>
            <a:ext cx="2962637" cy="2221284"/>
          </a:xfrm>
          <a:prstGeom prst="rect">
            <a:avLst/>
          </a:prstGeom>
        </p:spPr>
      </p:pic>
    </p:spTree>
    <p:extLst>
      <p:ext uri="{BB962C8B-B14F-4D97-AF65-F5344CB8AC3E}">
        <p14:creationId xmlns:p14="http://schemas.microsoft.com/office/powerpoint/2010/main" val="3727739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59C08-95DE-50C0-74E1-DBDCA193AFB9}"/>
              </a:ext>
            </a:extLst>
          </p:cNvPr>
          <p:cNvSpPr>
            <a:spLocks noGrp="1"/>
          </p:cNvSpPr>
          <p:nvPr>
            <p:ph type="title"/>
          </p:nvPr>
        </p:nvSpPr>
        <p:spPr/>
        <p:txBody>
          <a:bodyPr/>
          <a:lstStyle/>
          <a:p>
            <a:r>
              <a:rPr lang="es-CO" dirty="0"/>
              <a:t>Logística inversa de empaques Y embalajes </a:t>
            </a:r>
          </a:p>
        </p:txBody>
      </p:sp>
      <p:sp>
        <p:nvSpPr>
          <p:cNvPr id="3" name="Marcador de contenido 2">
            <a:extLst>
              <a:ext uri="{FF2B5EF4-FFF2-40B4-BE49-F238E27FC236}">
                <a16:creationId xmlns:a16="http://schemas.microsoft.com/office/drawing/2014/main" id="{05156115-786D-8760-BC55-9E54BABC15DD}"/>
              </a:ext>
            </a:extLst>
          </p:cNvPr>
          <p:cNvSpPr>
            <a:spLocks noGrp="1"/>
          </p:cNvSpPr>
          <p:nvPr>
            <p:ph sz="quarter" idx="13"/>
          </p:nvPr>
        </p:nvSpPr>
        <p:spPr>
          <a:xfrm>
            <a:off x="913774" y="2367092"/>
            <a:ext cx="7689354" cy="3424107"/>
          </a:xfrm>
        </p:spPr>
        <p:txBody>
          <a:bodyPr>
            <a:normAutofit lnSpcReduction="10000"/>
          </a:bodyPr>
          <a:lstStyle/>
          <a:p>
            <a:pPr marL="0" indent="0">
              <a:buNone/>
            </a:pPr>
            <a:r>
              <a:rPr lang="es-CO" dirty="0"/>
              <a:t>La logística inversa permite recuperar el valor de los embalajes Eliminando la cultura empresarial de desechos y los embalajes de un solo uso, este proceso ofrece algunas ventajas:</a:t>
            </a:r>
          </a:p>
          <a:p>
            <a:r>
              <a:rPr lang="es-CO" dirty="0"/>
              <a:t>Menor gestión de residuos</a:t>
            </a:r>
          </a:p>
          <a:p>
            <a:r>
              <a:rPr lang="es-CO" dirty="0"/>
              <a:t>Reducción de la huella de carbono</a:t>
            </a:r>
          </a:p>
          <a:p>
            <a:r>
              <a:rPr lang="es-CO" dirty="0"/>
              <a:t>Promover la economía circular</a:t>
            </a:r>
          </a:p>
          <a:p>
            <a:r>
              <a:rPr lang="es-CO" dirty="0"/>
              <a:t>Optimización de costos </a:t>
            </a:r>
          </a:p>
        </p:txBody>
      </p:sp>
      <p:pic>
        <p:nvPicPr>
          <p:cNvPr id="4" name="Imagen 4">
            <a:extLst>
              <a:ext uri="{FF2B5EF4-FFF2-40B4-BE49-F238E27FC236}">
                <a16:creationId xmlns:a16="http://schemas.microsoft.com/office/drawing/2014/main" id="{5CEC29BB-CE61-FCD0-3FBA-6D39CD8BADA8}"/>
              </a:ext>
            </a:extLst>
          </p:cNvPr>
          <p:cNvPicPr>
            <a:picLocks noChangeAspect="1"/>
          </p:cNvPicPr>
          <p:nvPr/>
        </p:nvPicPr>
        <p:blipFill>
          <a:blip r:embed="rId2"/>
          <a:stretch>
            <a:fillRect/>
          </a:stretch>
        </p:blipFill>
        <p:spPr>
          <a:xfrm>
            <a:off x="8075971" y="3480219"/>
            <a:ext cx="3622676" cy="2759264"/>
          </a:xfrm>
          <a:prstGeom prst="rect">
            <a:avLst/>
          </a:prstGeom>
        </p:spPr>
      </p:pic>
    </p:spTree>
    <p:extLst>
      <p:ext uri="{BB962C8B-B14F-4D97-AF65-F5344CB8AC3E}">
        <p14:creationId xmlns:p14="http://schemas.microsoft.com/office/powerpoint/2010/main" val="103360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75EDF5A9-D2CE-402E-59C2-A948E20B51B2}"/>
              </a:ext>
            </a:extLst>
          </p:cNvPr>
          <p:cNvPicPr>
            <a:picLocks noChangeAspect="1"/>
          </p:cNvPicPr>
          <p:nvPr/>
        </p:nvPicPr>
        <p:blipFill>
          <a:blip r:embed="rId2"/>
          <a:stretch>
            <a:fillRect/>
          </a:stretch>
        </p:blipFill>
        <p:spPr>
          <a:xfrm>
            <a:off x="1991211" y="846716"/>
            <a:ext cx="8209578" cy="5418667"/>
          </a:xfrm>
          <a:prstGeom prst="rect">
            <a:avLst/>
          </a:prstGeom>
        </p:spPr>
      </p:pic>
    </p:spTree>
    <p:extLst>
      <p:ext uri="{BB962C8B-B14F-4D97-AF65-F5344CB8AC3E}">
        <p14:creationId xmlns:p14="http://schemas.microsoft.com/office/powerpoint/2010/main" val="2106155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7E757-5394-67BE-679B-BC2553CB4C56}"/>
              </a:ext>
            </a:extLst>
          </p:cNvPr>
          <p:cNvSpPr>
            <a:spLocks noGrp="1"/>
          </p:cNvSpPr>
          <p:nvPr>
            <p:ph type="title"/>
          </p:nvPr>
        </p:nvSpPr>
        <p:spPr/>
        <p:txBody>
          <a:bodyPr/>
          <a:lstStyle/>
          <a:p>
            <a:r>
              <a:rPr lang="es-CO" dirty="0"/>
              <a:t>Logística inversa de empaques </a:t>
            </a:r>
          </a:p>
        </p:txBody>
      </p:sp>
      <p:sp>
        <p:nvSpPr>
          <p:cNvPr id="3" name="Marcador de contenido 2">
            <a:extLst>
              <a:ext uri="{FF2B5EF4-FFF2-40B4-BE49-F238E27FC236}">
                <a16:creationId xmlns:a16="http://schemas.microsoft.com/office/drawing/2014/main" id="{34F17FAA-7FE4-761F-1F12-B19052591018}"/>
              </a:ext>
            </a:extLst>
          </p:cNvPr>
          <p:cNvSpPr>
            <a:spLocks noGrp="1"/>
          </p:cNvSpPr>
          <p:nvPr>
            <p:ph sz="quarter" idx="13"/>
          </p:nvPr>
        </p:nvSpPr>
        <p:spPr>
          <a:xfrm>
            <a:off x="387423" y="2137570"/>
            <a:ext cx="8179406" cy="4101913"/>
          </a:xfrm>
        </p:spPr>
        <p:txBody>
          <a:bodyPr>
            <a:normAutofit fontScale="70000" lnSpcReduction="20000"/>
          </a:bodyPr>
          <a:lstStyle/>
          <a:p>
            <a:r>
              <a:rPr lang="es-CO" dirty="0"/>
              <a:t>Devoluciones de productos caducados o dañados: La logística inversa también puede incluir el retorno de productos dañados o caducados desde los minoristas hasta el fabricante. </a:t>
            </a:r>
          </a:p>
          <a:p>
            <a:r>
              <a:rPr lang="es-CO" dirty="0"/>
              <a:t>Devoluciones de productos no vendidos: Los productos no vendidos en tiendas minoristas a menudo son devueltos al fabricante o al centro de distribución. La logística inversa se encarga de gestionar este proceso, que puede incluir la reutilización de los productos o su disposición adecuada</a:t>
            </a:r>
          </a:p>
          <a:p>
            <a:r>
              <a:rPr lang="es-CO" dirty="0"/>
              <a:t>Recogida de envases vacíos: Algunas empresas implementan programas de recogida de envases vacíos directamente de los consumidores. Esto puede ser especialmente común en la industria de productos de cuidado personal y limpieza, donde los envases pueden ser difíciles de reciclar en el sistema convencional</a:t>
            </a:r>
          </a:p>
          <a:p>
            <a:r>
              <a:rPr lang="es-CO" dirty="0"/>
              <a:t>Recolección de productos electrónicos: En la logística inversa de productos electrónicos, como dispositivos electrónicos o electrodomésticos, los fabricantes pueden ofrecer programas para recoger y reciclar estos productos al final de su vida útil, evitando su disposición incorrecta y promoviendo la recuperación de materiales valiosos.</a:t>
            </a:r>
          </a:p>
        </p:txBody>
      </p:sp>
      <p:pic>
        <p:nvPicPr>
          <p:cNvPr id="4" name="Imagen 4">
            <a:extLst>
              <a:ext uri="{FF2B5EF4-FFF2-40B4-BE49-F238E27FC236}">
                <a16:creationId xmlns:a16="http://schemas.microsoft.com/office/drawing/2014/main" id="{946517A1-1EF5-9A36-8071-600A78D5F049}"/>
              </a:ext>
            </a:extLst>
          </p:cNvPr>
          <p:cNvPicPr>
            <a:picLocks noChangeAspect="1"/>
          </p:cNvPicPr>
          <p:nvPr/>
        </p:nvPicPr>
        <p:blipFill>
          <a:blip r:embed="rId2"/>
          <a:stretch>
            <a:fillRect/>
          </a:stretch>
        </p:blipFill>
        <p:spPr>
          <a:xfrm>
            <a:off x="8566829" y="3172206"/>
            <a:ext cx="3054514" cy="2032640"/>
          </a:xfrm>
          <a:prstGeom prst="rect">
            <a:avLst/>
          </a:prstGeom>
        </p:spPr>
      </p:pic>
    </p:spTree>
    <p:extLst>
      <p:ext uri="{BB962C8B-B14F-4D97-AF65-F5344CB8AC3E}">
        <p14:creationId xmlns:p14="http://schemas.microsoft.com/office/powerpoint/2010/main" val="2014536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B1A9E4-1DCA-16E4-3811-EA51D933744D}"/>
              </a:ext>
            </a:extLst>
          </p:cNvPr>
          <p:cNvSpPr>
            <a:spLocks noGrp="1"/>
          </p:cNvSpPr>
          <p:nvPr>
            <p:ph sz="quarter" idx="13"/>
          </p:nvPr>
        </p:nvSpPr>
        <p:spPr>
          <a:xfrm>
            <a:off x="3618133" y="2629037"/>
            <a:ext cx="7907155" cy="3424107"/>
          </a:xfrm>
        </p:spPr>
        <p:txBody>
          <a:bodyPr>
            <a:normAutofit fontScale="70000" lnSpcReduction="20000"/>
          </a:bodyPr>
          <a:lstStyle/>
          <a:p>
            <a:r>
              <a:rPr lang="es-CO" dirty="0"/>
              <a:t>Logística de retorno de materiales peligrosos: En industrias que manejan materiales peligrosos, como productos químicos o baterías, la logística inversa se vuelve crucial para asegurar que estos materiales sean tratados, almacenados y eliminados de manera segura y de acuerdo con las regulaciones </a:t>
            </a:r>
            <a:r>
              <a:rPr lang="es-CO" dirty="0" smtClean="0"/>
              <a:t>ambientales</a:t>
            </a:r>
            <a:endParaRPr lang="es-CO" dirty="0"/>
          </a:p>
          <a:p>
            <a:r>
              <a:rPr lang="es-CO" dirty="0"/>
              <a:t>Recolección de envases en eventos especiales: En eventos temporales o lugares concurridos (conciertos, festivales, ferias), se pueden establecer sistemas de recolección de envases para minimizar los residuos y promover el reciclaje.</a:t>
            </a:r>
          </a:p>
          <a:p>
            <a:r>
              <a:rPr lang="es-CO" dirty="0"/>
              <a:t>cada tipo de logística inversa tiene sus propios desafíos y oportunidades, y la elección de qué enfoque adoptar dependerá de factores como el tipo de producto, los materiales de empaque utilizados y los objetivos de sostenibilidad de la empresa.</a:t>
            </a:r>
          </a:p>
        </p:txBody>
      </p:sp>
      <p:pic>
        <p:nvPicPr>
          <p:cNvPr id="4" name="Imagen 4">
            <a:extLst>
              <a:ext uri="{FF2B5EF4-FFF2-40B4-BE49-F238E27FC236}">
                <a16:creationId xmlns:a16="http://schemas.microsoft.com/office/drawing/2014/main" id="{BE27820D-7C40-1895-5AD5-138EC2BBB78B}"/>
              </a:ext>
            </a:extLst>
          </p:cNvPr>
          <p:cNvPicPr>
            <a:picLocks noChangeAspect="1"/>
          </p:cNvPicPr>
          <p:nvPr/>
        </p:nvPicPr>
        <p:blipFill>
          <a:blip r:embed="rId2"/>
          <a:stretch>
            <a:fillRect/>
          </a:stretch>
        </p:blipFill>
        <p:spPr>
          <a:xfrm>
            <a:off x="212497" y="2375447"/>
            <a:ext cx="3166412" cy="2107103"/>
          </a:xfrm>
          <a:prstGeom prst="rect">
            <a:avLst/>
          </a:prstGeom>
        </p:spPr>
      </p:pic>
      <p:sp>
        <p:nvSpPr>
          <p:cNvPr id="7" name="Marcador de contenido 2">
            <a:extLst>
              <a:ext uri="{FF2B5EF4-FFF2-40B4-BE49-F238E27FC236}">
                <a16:creationId xmlns:a16="http://schemas.microsoft.com/office/drawing/2014/main" id="{14BDE33C-9D79-7EA9-028D-67A57C2604D4}"/>
              </a:ext>
            </a:extLst>
          </p:cNvPr>
          <p:cNvSpPr>
            <a:spLocks noGrp="1"/>
          </p:cNvSpPr>
          <p:nvPr>
            <p:ph sz="quarter" idx="13"/>
          </p:nvPr>
        </p:nvSpPr>
        <p:spPr>
          <a:xfrm>
            <a:off x="3757062" y="1277607"/>
            <a:ext cx="7768226" cy="1463050"/>
          </a:xfrm>
        </p:spPr>
        <p:txBody>
          <a:bodyPr>
            <a:normAutofit/>
          </a:bodyPr>
          <a:lstStyle/>
          <a:p>
            <a:pPr marL="0" indent="0">
              <a:buNone/>
            </a:pPr>
            <a:r>
              <a:rPr lang="es-CO" sz="1400" dirty="0"/>
              <a:t>La logística inversa para un empaque implica una serie de procesos diseñados para recolectar, clasificar y tratar los envases utilizados de manera sostenible. Esto contribuye a la reducción de residuos y al aprovechamiento de materiales valiosos en la cadena de suministro.</a:t>
            </a:r>
          </a:p>
        </p:txBody>
      </p:sp>
    </p:spTree>
    <p:extLst>
      <p:ext uri="{BB962C8B-B14F-4D97-AF65-F5344CB8AC3E}">
        <p14:creationId xmlns:p14="http://schemas.microsoft.com/office/powerpoint/2010/main" val="32197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5AAAB-F09F-AD68-A226-572D64E14AF8}"/>
              </a:ext>
            </a:extLst>
          </p:cNvPr>
          <p:cNvSpPr>
            <a:spLocks noGrp="1"/>
          </p:cNvSpPr>
          <p:nvPr>
            <p:ph type="title"/>
          </p:nvPr>
        </p:nvSpPr>
        <p:spPr/>
        <p:txBody>
          <a:bodyPr/>
          <a:lstStyle/>
          <a:p>
            <a:r>
              <a:rPr lang="es-CO" dirty="0"/>
              <a:t>Logística inversa de embalajes </a:t>
            </a:r>
          </a:p>
        </p:txBody>
      </p:sp>
      <p:sp>
        <p:nvSpPr>
          <p:cNvPr id="3" name="Marcador de contenido 2">
            <a:extLst>
              <a:ext uri="{FF2B5EF4-FFF2-40B4-BE49-F238E27FC236}">
                <a16:creationId xmlns:a16="http://schemas.microsoft.com/office/drawing/2014/main" id="{BBC5358F-463A-1E09-2AE4-A41BFB14A3A4}"/>
              </a:ext>
            </a:extLst>
          </p:cNvPr>
          <p:cNvSpPr>
            <a:spLocks noGrp="1"/>
          </p:cNvSpPr>
          <p:nvPr>
            <p:ph sz="quarter" idx="13"/>
          </p:nvPr>
        </p:nvSpPr>
        <p:spPr>
          <a:xfrm>
            <a:off x="333856" y="2297862"/>
            <a:ext cx="8324607" cy="4024789"/>
          </a:xfrm>
        </p:spPr>
        <p:txBody>
          <a:bodyPr>
            <a:normAutofit fontScale="85000" lnSpcReduction="20000"/>
          </a:bodyPr>
          <a:lstStyle/>
          <a:p>
            <a:r>
              <a:rPr lang="es-CO" dirty="0"/>
              <a:t>Recuperación de Embalajes Usados: Después de que un producto es entregado al cliente, los materiales de embalaje, como cajas, bolsas o envoltorios, a menudo quedan en manos del consumidor.</a:t>
            </a:r>
          </a:p>
          <a:p>
            <a:r>
              <a:rPr lang="es-CO" dirty="0"/>
              <a:t>Reacondicionamiento y Reutilización: En lugar de desechar los materiales de embalaje, muchas empresas están optando por reacondicionarlos y reutilizarlos en su cadena de suministro.</a:t>
            </a:r>
          </a:p>
          <a:p>
            <a:r>
              <a:rPr lang="es-CO" dirty="0"/>
              <a:t>Reciclaje: La logística inversa también puede incluir el transporte de materiales de embalaje a instalaciones de reciclaje donde puedan ser procesados y convertidos en nuevos productos o materiales.</a:t>
            </a:r>
          </a:p>
          <a:p>
            <a:r>
              <a:rPr lang="es-CO" dirty="0"/>
              <a:t>Desecho Responsable: Cuando los materiales de embalaje no son adecuados para reutilización o reciclaje, es importante asegurarse de que sean desechados de manera responsable y sostenible, siguiendo las regulaciones y prácticas adecuadas.</a:t>
            </a:r>
          </a:p>
        </p:txBody>
      </p:sp>
      <p:pic>
        <p:nvPicPr>
          <p:cNvPr id="4" name="Imagen 4">
            <a:extLst>
              <a:ext uri="{FF2B5EF4-FFF2-40B4-BE49-F238E27FC236}">
                <a16:creationId xmlns:a16="http://schemas.microsoft.com/office/drawing/2014/main" id="{FACC333F-04A9-0F49-41A9-C373BB85016B}"/>
              </a:ext>
            </a:extLst>
          </p:cNvPr>
          <p:cNvPicPr>
            <a:picLocks noChangeAspect="1"/>
          </p:cNvPicPr>
          <p:nvPr/>
        </p:nvPicPr>
        <p:blipFill>
          <a:blip r:embed="rId2"/>
          <a:stretch>
            <a:fillRect/>
          </a:stretch>
        </p:blipFill>
        <p:spPr>
          <a:xfrm>
            <a:off x="8658463" y="3429000"/>
            <a:ext cx="3310089" cy="1762515"/>
          </a:xfrm>
          <a:prstGeom prst="rect">
            <a:avLst/>
          </a:prstGeom>
        </p:spPr>
      </p:pic>
    </p:spTree>
    <p:extLst>
      <p:ext uri="{BB962C8B-B14F-4D97-AF65-F5344CB8AC3E}">
        <p14:creationId xmlns:p14="http://schemas.microsoft.com/office/powerpoint/2010/main" val="3367247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16</TotalTime>
  <Words>716</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Tw Cen MT</vt:lpstr>
      <vt:lpstr>Gota</vt:lpstr>
      <vt:lpstr>Logística inversa  empaques y embalajes </vt:lpstr>
      <vt:lpstr>Logística inversa </vt:lpstr>
      <vt:lpstr>Presentación de PowerPoint</vt:lpstr>
      <vt:lpstr>Tipos de logística inversa</vt:lpstr>
      <vt:lpstr>Logística inversa de empaques Y embalajes </vt:lpstr>
      <vt:lpstr>Presentación de PowerPoint</vt:lpstr>
      <vt:lpstr>Logística inversa de empaques </vt:lpstr>
      <vt:lpstr>Presentación de PowerPoint</vt:lpstr>
      <vt:lpstr>Logística inversa de embalajes </vt:lpstr>
      <vt:lpstr>Presentación de PowerPoint</vt:lpstr>
      <vt:lpstr>Productos De riego </vt:lpstr>
      <vt:lpstr>Requisitos para las empresas </vt:lpstr>
      <vt:lpstr>Variables y recursos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Logística inversa  empaques y embalajes</dc:title>
  <dc:creator>Karoll Oviedo💥</dc:creator>
  <cp:lastModifiedBy>SENA</cp:lastModifiedBy>
  <cp:revision>5</cp:revision>
  <dcterms:created xsi:type="dcterms:W3CDTF">2023-08-14T15:38:05Z</dcterms:created>
  <dcterms:modified xsi:type="dcterms:W3CDTF">2023-08-15T18:24:05Z</dcterms:modified>
</cp:coreProperties>
</file>