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000000"/>
          </p15:clr>
        </p15:guide>
        <p15:guide id="2" pos="2880">
          <p15:clr>
            <a:srgbClr val="000000"/>
          </p15:clr>
        </p15:guide>
      </p15:sldGuideLst>
    </p:ext>
    <p:ext uri="http://customooxmlschemas.google.com/">
      <go:slidesCustomData xmlns:go="http://customooxmlschemas.google.com/" r:id="rId13" roundtripDataSignature="AMtx7mg3jvazoMG39VWa3BV62AwuSxRBz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customschemas.google.com/relationships/presentationmetadata" Target="metadata"/><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3" name="Google Shape;53;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1" name="Google Shape;61;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1dcf2f0dd88_0_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1dcf2f0dd88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dcf2f0dd88_7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dcf2f0dd88_7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8" name="Google Shape;88;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dcf2f0dd88_0_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dcf2f0dd88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7" name="Google Shape;117;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p:cSld name="Título y objetos">
    <p:spTree>
      <p:nvGrpSpPr>
        <p:cNvPr id="11" name="Shape 11"/>
        <p:cNvGrpSpPr/>
        <p:nvPr/>
      </p:nvGrpSpPr>
      <p:grpSpPr>
        <a:xfrm>
          <a:off x="0" y="0"/>
          <a:ext cx="0" cy="0"/>
          <a:chOff x="0" y="0"/>
          <a:chExt cx="0" cy="0"/>
        </a:xfrm>
      </p:grpSpPr>
      <p:pic>
        <p:nvPicPr>
          <p:cNvPr descr="portada.png" id="12" name="Google Shape;12;p18"/>
          <p:cNvPicPr preferRelativeResize="0"/>
          <p:nvPr/>
        </p:nvPicPr>
        <p:blipFill rotWithShape="1">
          <a:blip r:embed="rId2">
            <a:alphaModFix/>
          </a:blip>
          <a:srcRect b="0" l="0" r="0" t="0"/>
          <a:stretch/>
        </p:blipFill>
        <p:spPr>
          <a:xfrm>
            <a:off x="0" y="0"/>
            <a:ext cx="9144000" cy="51435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39" name="Shape 39"/>
        <p:cNvGrpSpPr/>
        <p:nvPr/>
      </p:nvGrpSpPr>
      <p:grpSpPr>
        <a:xfrm>
          <a:off x="0" y="0"/>
          <a:ext cx="0" cy="0"/>
          <a:chOff x="0" y="0"/>
          <a:chExt cx="0" cy="0"/>
        </a:xfrm>
      </p:grpSpPr>
      <p:sp>
        <p:nvSpPr>
          <p:cNvPr id="40" name="Google Shape;40;p26"/>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26"/>
          <p:cNvSpPr txBox="1"/>
          <p:nvPr>
            <p:ph idx="1" type="body"/>
          </p:nvPr>
        </p:nvSpPr>
        <p:spPr>
          <a:xfrm rot="5400000">
            <a:off x="2874764" y="-1217413"/>
            <a:ext cx="3394472" cy="82296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42" name="Google Shape;42;p26"/>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26"/>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26"/>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45" name="Shape 45"/>
        <p:cNvGrpSpPr/>
        <p:nvPr/>
      </p:nvGrpSpPr>
      <p:grpSpPr>
        <a:xfrm>
          <a:off x="0" y="0"/>
          <a:ext cx="0" cy="0"/>
          <a:chOff x="0" y="0"/>
          <a:chExt cx="0" cy="0"/>
        </a:xfrm>
      </p:grpSpPr>
      <p:sp>
        <p:nvSpPr>
          <p:cNvPr id="46" name="Google Shape;46;p27"/>
          <p:cNvSpPr txBox="1"/>
          <p:nvPr>
            <p:ph type="title"/>
          </p:nvPr>
        </p:nvSpPr>
        <p:spPr>
          <a:xfrm rot="5400000">
            <a:off x="5463778" y="1371601"/>
            <a:ext cx="4388644" cy="20574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27"/>
          <p:cNvSpPr txBox="1"/>
          <p:nvPr>
            <p:ph idx="1" type="body"/>
          </p:nvPr>
        </p:nvSpPr>
        <p:spPr>
          <a:xfrm rot="5400000">
            <a:off x="1272778" y="-609599"/>
            <a:ext cx="4388644" cy="60198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48" name="Google Shape;48;p27"/>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27"/>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27"/>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p:cSld name="Encabezado de sección">
    <p:spTree>
      <p:nvGrpSpPr>
        <p:cNvPr id="13" name="Shape 13"/>
        <p:cNvGrpSpPr/>
        <p:nvPr/>
      </p:nvGrpSpPr>
      <p:grpSpPr>
        <a:xfrm>
          <a:off x="0" y="0"/>
          <a:ext cx="0" cy="0"/>
          <a:chOff x="0" y="0"/>
          <a:chExt cx="0" cy="0"/>
        </a:xfrm>
      </p:grpSpPr>
      <p:pic>
        <p:nvPicPr>
          <p:cNvPr descr="interna.png" id="14" name="Google Shape;14;p19"/>
          <p:cNvPicPr preferRelativeResize="0"/>
          <p:nvPr/>
        </p:nvPicPr>
        <p:blipFill rotWithShape="1">
          <a:blip r:embed="rId2">
            <a:alphaModFix/>
          </a:blip>
          <a:srcRect b="0" l="0" r="0" t="0"/>
          <a:stretch/>
        </p:blipFill>
        <p:spPr>
          <a:xfrm>
            <a:off x="0" y="0"/>
            <a:ext cx="9144000" cy="51435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p:cSld name="Dos objetos">
    <p:spTree>
      <p:nvGrpSpPr>
        <p:cNvPr id="15" name="Shape 15"/>
        <p:cNvGrpSpPr/>
        <p:nvPr/>
      </p:nvGrpSpPr>
      <p:grpSpPr>
        <a:xfrm>
          <a:off x="0" y="0"/>
          <a:ext cx="0" cy="0"/>
          <a:chOff x="0" y="0"/>
          <a:chExt cx="0" cy="0"/>
        </a:xfrm>
      </p:grpSpPr>
      <p:pic>
        <p:nvPicPr>
          <p:cNvPr descr="interna+textura.png" id="16" name="Google Shape;16;p20"/>
          <p:cNvPicPr preferRelativeResize="0"/>
          <p:nvPr/>
        </p:nvPicPr>
        <p:blipFill rotWithShape="1">
          <a:blip r:embed="rId2">
            <a:alphaModFix/>
          </a:blip>
          <a:srcRect b="0" l="0" r="0" t="0"/>
          <a:stretch/>
        </p:blipFill>
        <p:spPr>
          <a:xfrm>
            <a:off x="0" y="0"/>
            <a:ext cx="9144000" cy="51435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17" name="Shape 17"/>
        <p:cNvGrpSpPr/>
        <p:nvPr/>
      </p:nvGrpSpPr>
      <p:grpSpPr>
        <a:xfrm>
          <a:off x="0" y="0"/>
          <a:ext cx="0" cy="0"/>
          <a:chOff x="0" y="0"/>
          <a:chExt cx="0" cy="0"/>
        </a:xfrm>
      </p:grpSpPr>
      <p:pic>
        <p:nvPicPr>
          <p:cNvPr descr="cierre.png" id="18" name="Google Shape;18;p23"/>
          <p:cNvPicPr preferRelativeResize="0"/>
          <p:nvPr/>
        </p:nvPicPr>
        <p:blipFill rotWithShape="1">
          <a:blip r:embed="rId2">
            <a:alphaModFix/>
          </a:blip>
          <a:srcRect b="0" l="0" r="0" t="0"/>
          <a:stretch/>
        </p:blipFill>
        <p:spPr>
          <a:xfrm>
            <a:off x="0" y="0"/>
            <a:ext cx="9144000" cy="514350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p:cSld name="Diapositiva de título">
    <p:spTree>
      <p:nvGrpSpPr>
        <p:cNvPr id="19" name="Shape 19"/>
        <p:cNvGrpSpPr/>
        <p:nvPr/>
      </p:nvGrpSpPr>
      <p:grpSpPr>
        <a:xfrm>
          <a:off x="0" y="0"/>
          <a:ext cx="0" cy="0"/>
          <a:chOff x="0" y="0"/>
          <a:chExt cx="0" cy="0"/>
        </a:xfrm>
      </p:grpSpPr>
      <p:pic>
        <p:nvPicPr>
          <p:cNvPr descr="portada-gobierno.png" id="20" name="Google Shape;20;p17"/>
          <p:cNvPicPr preferRelativeResize="0"/>
          <p:nvPr/>
        </p:nvPicPr>
        <p:blipFill rotWithShape="1">
          <a:blip r:embed="rId2">
            <a:alphaModFix/>
          </a:blip>
          <a:srcRect b="0" l="0" r="0" t="0"/>
          <a:stretch/>
        </p:blipFill>
        <p:spPr>
          <a:xfrm>
            <a:off x="0" y="0"/>
            <a:ext cx="9144000" cy="514350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p:cSld name="Comparación">
    <p:spTree>
      <p:nvGrpSpPr>
        <p:cNvPr id="21" name="Shape 21"/>
        <p:cNvGrpSpPr/>
        <p:nvPr/>
      </p:nvGrpSpPr>
      <p:grpSpPr>
        <a:xfrm>
          <a:off x="0" y="0"/>
          <a:ext cx="0" cy="0"/>
          <a:chOff x="0" y="0"/>
          <a:chExt cx="0" cy="0"/>
        </a:xfrm>
      </p:grpSpPr>
      <p:pic>
        <p:nvPicPr>
          <p:cNvPr descr="interna-con-franja.png" id="22" name="Google Shape;22;p21"/>
          <p:cNvPicPr preferRelativeResize="0"/>
          <p:nvPr/>
        </p:nvPicPr>
        <p:blipFill rotWithShape="1">
          <a:blip r:embed="rId2">
            <a:alphaModFix/>
          </a:blip>
          <a:srcRect b="0" l="0" r="0" t="0"/>
          <a:stretch/>
        </p:blipFill>
        <p:spPr>
          <a:xfrm>
            <a:off x="0" y="0"/>
            <a:ext cx="9144000" cy="514350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ólo el título">
  <p:cSld name="Sólo el título">
    <p:spTree>
      <p:nvGrpSpPr>
        <p:cNvPr id="23" name="Shape 23"/>
        <p:cNvGrpSpPr/>
        <p:nvPr/>
      </p:nvGrpSpPr>
      <p:grpSpPr>
        <a:xfrm>
          <a:off x="0" y="0"/>
          <a:ext cx="0" cy="0"/>
          <a:chOff x="0" y="0"/>
          <a:chExt cx="0" cy="0"/>
        </a:xfrm>
      </p:grpSpPr>
      <p:pic>
        <p:nvPicPr>
          <p:cNvPr descr="interna-naranja.png" id="24" name="Google Shape;24;p22"/>
          <p:cNvPicPr preferRelativeResize="0"/>
          <p:nvPr/>
        </p:nvPicPr>
        <p:blipFill rotWithShape="1">
          <a:blip r:embed="rId2">
            <a:alphaModFix/>
          </a:blip>
          <a:srcRect b="0" l="0" r="0" t="0"/>
          <a:stretch/>
        </p:blipFill>
        <p:spPr>
          <a:xfrm>
            <a:off x="0" y="0"/>
            <a:ext cx="9144000" cy="514350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25" name="Shape 25"/>
        <p:cNvGrpSpPr/>
        <p:nvPr/>
      </p:nvGrpSpPr>
      <p:grpSpPr>
        <a:xfrm>
          <a:off x="0" y="0"/>
          <a:ext cx="0" cy="0"/>
          <a:chOff x="0" y="0"/>
          <a:chExt cx="0" cy="0"/>
        </a:xfrm>
      </p:grpSpPr>
      <p:sp>
        <p:nvSpPr>
          <p:cNvPr id="26" name="Google Shape;26;p24"/>
          <p:cNvSpPr txBox="1"/>
          <p:nvPr>
            <p:ph type="title"/>
          </p:nvPr>
        </p:nvSpPr>
        <p:spPr>
          <a:xfrm>
            <a:off x="457201" y="204787"/>
            <a:ext cx="3008313" cy="8715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24"/>
          <p:cNvSpPr txBox="1"/>
          <p:nvPr>
            <p:ph idx="1" type="body"/>
          </p:nvPr>
        </p:nvSpPr>
        <p:spPr>
          <a:xfrm>
            <a:off x="3575050" y="204788"/>
            <a:ext cx="5111750" cy="4389835"/>
          </a:xfrm>
          <a:prstGeom prst="rect">
            <a:avLst/>
          </a:prstGeom>
          <a:noFill/>
          <a:ln>
            <a:noFill/>
          </a:ln>
        </p:spPr>
        <p:txBody>
          <a:bodyPr anchorCtr="0" anchor="t" bIns="45700" lIns="91425" spcFirstLastPara="1" rIns="91425" wrap="square" tIns="45700">
            <a:normAutofit/>
          </a:bodyPr>
          <a:lstStyle>
            <a:lvl1pPr indent="-431800" lvl="0" marL="457200" algn="l">
              <a:lnSpc>
                <a:spcPct val="100000"/>
              </a:lnSpc>
              <a:spcBef>
                <a:spcPts val="640"/>
              </a:spcBef>
              <a:spcAft>
                <a:spcPts val="0"/>
              </a:spcAft>
              <a:buClr>
                <a:schemeClr val="dk1"/>
              </a:buClr>
              <a:buSzPts val="3200"/>
              <a:buChar char="•"/>
              <a:defRPr sz="3200"/>
            </a:lvl1pPr>
            <a:lvl2pPr indent="-406400" lvl="1" marL="914400" algn="l">
              <a:lnSpc>
                <a:spcPct val="100000"/>
              </a:lnSpc>
              <a:spcBef>
                <a:spcPts val="560"/>
              </a:spcBef>
              <a:spcAft>
                <a:spcPts val="0"/>
              </a:spcAft>
              <a:buClr>
                <a:schemeClr val="dk1"/>
              </a:buClr>
              <a:buSzPts val="2800"/>
              <a:buChar char="–"/>
              <a:defRPr sz="2800"/>
            </a:lvl2pPr>
            <a:lvl3pPr indent="-381000" lvl="2" marL="1371600" algn="l">
              <a:lnSpc>
                <a:spcPct val="100000"/>
              </a:lnSpc>
              <a:spcBef>
                <a:spcPts val="480"/>
              </a:spcBef>
              <a:spcAft>
                <a:spcPts val="0"/>
              </a:spcAft>
              <a:buClr>
                <a:schemeClr val="dk1"/>
              </a:buClr>
              <a:buSzPts val="2400"/>
              <a:buChar char="•"/>
              <a:defRPr sz="24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28" name="Google Shape;28;p24"/>
          <p:cNvSpPr txBox="1"/>
          <p:nvPr>
            <p:ph idx="2" type="body"/>
          </p:nvPr>
        </p:nvSpPr>
        <p:spPr>
          <a:xfrm>
            <a:off x="457201" y="1076326"/>
            <a:ext cx="3008313" cy="3518297"/>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29" name="Google Shape;29;p24"/>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24"/>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24"/>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32" name="Shape 32"/>
        <p:cNvGrpSpPr/>
        <p:nvPr/>
      </p:nvGrpSpPr>
      <p:grpSpPr>
        <a:xfrm>
          <a:off x="0" y="0"/>
          <a:ext cx="0" cy="0"/>
          <a:chOff x="0" y="0"/>
          <a:chExt cx="0" cy="0"/>
        </a:xfrm>
      </p:grpSpPr>
      <p:sp>
        <p:nvSpPr>
          <p:cNvPr id="33" name="Google Shape;33;p25"/>
          <p:cNvSpPr txBox="1"/>
          <p:nvPr>
            <p:ph type="title"/>
          </p:nvPr>
        </p:nvSpPr>
        <p:spPr>
          <a:xfrm>
            <a:off x="1792288" y="3600450"/>
            <a:ext cx="5486400" cy="425054"/>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25"/>
          <p:cNvSpPr/>
          <p:nvPr>
            <p:ph idx="2" type="pic"/>
          </p:nvPr>
        </p:nvSpPr>
        <p:spPr>
          <a:xfrm>
            <a:off x="1792288" y="459581"/>
            <a:ext cx="5486400" cy="3086100"/>
          </a:xfrm>
          <a:prstGeom prst="rect">
            <a:avLst/>
          </a:prstGeom>
          <a:noFill/>
          <a:ln>
            <a:noFill/>
          </a:ln>
        </p:spPr>
      </p:sp>
      <p:sp>
        <p:nvSpPr>
          <p:cNvPr id="35" name="Google Shape;35;p25"/>
          <p:cNvSpPr txBox="1"/>
          <p:nvPr>
            <p:ph idx="1" type="body"/>
          </p:nvPr>
        </p:nvSpPr>
        <p:spPr>
          <a:xfrm>
            <a:off x="1792288" y="4025503"/>
            <a:ext cx="5486400" cy="603647"/>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36" name="Google Shape;36;p25"/>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25"/>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25"/>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6"/>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6"/>
          <p:cNvSpPr txBox="1"/>
          <p:nvPr>
            <p:ph idx="1" type="body"/>
          </p:nvPr>
        </p:nvSpPr>
        <p:spPr>
          <a:xfrm>
            <a:off x="457200" y="1200151"/>
            <a:ext cx="8229600" cy="3394472"/>
          </a:xfrm>
          <a:prstGeom prst="rect">
            <a:avLst/>
          </a:prstGeom>
          <a:noFill/>
          <a:ln>
            <a:noFill/>
          </a:ln>
        </p:spPr>
        <p:txBody>
          <a:bodyPr anchorCtr="0" anchor="t" bIns="45700" lIns="91425" spcFirstLastPara="1" rIns="91425" wrap="square" tIns="45700">
            <a:norm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6"/>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16"/>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16"/>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 name="Shape 54"/>
        <p:cNvGrpSpPr/>
        <p:nvPr/>
      </p:nvGrpSpPr>
      <p:grpSpPr>
        <a:xfrm>
          <a:off x="0" y="0"/>
          <a:ext cx="0" cy="0"/>
          <a:chOff x="0" y="0"/>
          <a:chExt cx="0" cy="0"/>
        </a:xfrm>
      </p:grpSpPr>
      <p:sp>
        <p:nvSpPr>
          <p:cNvPr id="55" name="Google Shape;55;p2"/>
          <p:cNvSpPr txBox="1"/>
          <p:nvPr/>
        </p:nvSpPr>
        <p:spPr>
          <a:xfrm>
            <a:off x="6387018" y="901908"/>
            <a:ext cx="2757000" cy="523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t/>
            </a:r>
            <a:endParaRPr b="1" i="0" sz="2800" u="none" cap="none" strike="noStrike">
              <a:solidFill>
                <a:srgbClr val="3F3F3F"/>
              </a:solidFill>
              <a:latin typeface="Calibri"/>
              <a:ea typeface="Calibri"/>
              <a:cs typeface="Calibri"/>
              <a:sym typeface="Calibri"/>
            </a:endParaRPr>
          </a:p>
        </p:txBody>
      </p:sp>
      <p:sp>
        <p:nvSpPr>
          <p:cNvPr id="56" name="Google Shape;56;p2"/>
          <p:cNvSpPr txBox="1"/>
          <p:nvPr/>
        </p:nvSpPr>
        <p:spPr>
          <a:xfrm flipH="1">
            <a:off x="2288655" y="2723256"/>
            <a:ext cx="4333500" cy="9543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s-ES" sz="1400" u="none" cap="none" strike="noStrike">
                <a:solidFill>
                  <a:srgbClr val="000000"/>
                </a:solidFill>
                <a:latin typeface="Arial"/>
                <a:ea typeface="Arial"/>
                <a:cs typeface="Arial"/>
                <a:sym typeface="Arial"/>
              </a:rPr>
              <a:t>KAROLL DANIELA OVIEDO CHAVARRIA</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None/>
            </a:pPr>
            <a:r>
              <a:rPr lang="es-ES"/>
              <a:t>EDDY NICOLAS SUESCUN RIVERA</a:t>
            </a:r>
            <a:endParaRPr/>
          </a:p>
          <a:p>
            <a:pPr indent="0" lvl="0" marL="0" marR="0" rtl="0" algn="ctr">
              <a:lnSpc>
                <a:spcPct val="100000"/>
              </a:lnSpc>
              <a:spcBef>
                <a:spcPts val="0"/>
              </a:spcBef>
              <a:spcAft>
                <a:spcPts val="0"/>
              </a:spcAft>
              <a:buNone/>
            </a:pPr>
            <a:r>
              <a:rPr b="0" i="0" lang="es-ES" sz="1400" u="none" cap="none" strike="noStrike">
                <a:solidFill>
                  <a:srgbClr val="000000"/>
                </a:solidFill>
                <a:latin typeface="Arial"/>
                <a:ea typeface="Arial"/>
                <a:cs typeface="Arial"/>
                <a:sym typeface="Arial"/>
              </a:rPr>
              <a:t> MAICO</a:t>
            </a:r>
            <a:r>
              <a:rPr lang="es-ES"/>
              <a:t>L PEÑA MORALES</a:t>
            </a:r>
            <a:endParaRPr/>
          </a:p>
          <a:p>
            <a:pPr indent="0" lvl="0" marL="0" marR="0" rtl="0" algn="ctr">
              <a:lnSpc>
                <a:spcPct val="100000"/>
              </a:lnSpc>
              <a:spcBef>
                <a:spcPts val="0"/>
              </a:spcBef>
              <a:spcAft>
                <a:spcPts val="0"/>
              </a:spcAft>
              <a:buNone/>
            </a:pPr>
            <a:r>
              <a:rPr lang="es-ES"/>
              <a:t>JUAN ESTEBAN </a:t>
            </a:r>
            <a:r>
              <a:rPr lang="es-ES"/>
              <a:t>GONZALEZ</a:t>
            </a:r>
            <a:r>
              <a:rPr lang="es-ES"/>
              <a:t> TORRES </a:t>
            </a:r>
            <a:endParaRPr/>
          </a:p>
        </p:txBody>
      </p:sp>
      <p:sp>
        <p:nvSpPr>
          <p:cNvPr id="57" name="Google Shape;57;p2"/>
          <p:cNvSpPr txBox="1"/>
          <p:nvPr/>
        </p:nvSpPr>
        <p:spPr>
          <a:xfrm>
            <a:off x="2405250" y="3728475"/>
            <a:ext cx="4333500" cy="3078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s-ES" sz="1400" u="none" cap="none" strike="noStrike">
                <a:solidFill>
                  <a:srgbClr val="000000"/>
                </a:solidFill>
                <a:latin typeface="Arial"/>
                <a:ea typeface="Arial"/>
                <a:cs typeface="Arial"/>
                <a:sym typeface="Arial"/>
              </a:rPr>
              <a:t>Ficha: 2687540</a:t>
            </a:r>
            <a:endParaRPr/>
          </a:p>
        </p:txBody>
      </p:sp>
      <p:sp>
        <p:nvSpPr>
          <p:cNvPr id="58" name="Google Shape;58;p2"/>
          <p:cNvSpPr txBox="1"/>
          <p:nvPr/>
        </p:nvSpPr>
        <p:spPr>
          <a:xfrm>
            <a:off x="2725900" y="994000"/>
            <a:ext cx="3781800" cy="800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ES" sz="2000">
                <a:latin typeface="Calibri"/>
                <a:ea typeface="Calibri"/>
                <a:cs typeface="Calibri"/>
                <a:sym typeface="Calibri"/>
              </a:rPr>
              <a:t>PROCESOS DE VENTA EN EL </a:t>
            </a:r>
            <a:r>
              <a:rPr lang="es-ES" sz="2000">
                <a:latin typeface="Calibri"/>
                <a:ea typeface="Calibri"/>
                <a:cs typeface="Calibri"/>
                <a:sym typeface="Calibri"/>
              </a:rPr>
              <a:t>ALMACÉN</a:t>
            </a:r>
            <a:endParaRPr sz="2000">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3"/>
          <p:cNvSpPr txBox="1"/>
          <p:nvPr/>
        </p:nvSpPr>
        <p:spPr>
          <a:xfrm>
            <a:off x="3094275" y="527275"/>
            <a:ext cx="2525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ES">
                <a:latin typeface="Calibri"/>
                <a:ea typeface="Calibri"/>
                <a:cs typeface="Calibri"/>
                <a:sym typeface="Calibri"/>
              </a:rPr>
              <a:t>QUE ES UN PROCESO </a:t>
            </a:r>
            <a:r>
              <a:rPr lang="es-ES">
                <a:latin typeface="Calibri"/>
                <a:ea typeface="Calibri"/>
                <a:cs typeface="Calibri"/>
                <a:sym typeface="Calibri"/>
              </a:rPr>
              <a:t>LOGÍSTICO</a:t>
            </a:r>
            <a:endParaRPr>
              <a:latin typeface="Calibri"/>
              <a:ea typeface="Calibri"/>
              <a:cs typeface="Calibri"/>
              <a:sym typeface="Calibri"/>
            </a:endParaRPr>
          </a:p>
        </p:txBody>
      </p:sp>
      <p:sp>
        <p:nvSpPr>
          <p:cNvPr id="64" name="Google Shape;64;p3"/>
          <p:cNvSpPr txBox="1"/>
          <p:nvPr/>
        </p:nvSpPr>
        <p:spPr>
          <a:xfrm>
            <a:off x="1953750" y="1375600"/>
            <a:ext cx="2729400" cy="255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ES">
                <a:latin typeface="Calibri"/>
                <a:ea typeface="Calibri"/>
                <a:cs typeface="Calibri"/>
                <a:sym typeface="Calibri"/>
              </a:rPr>
              <a:t>Los procesos </a:t>
            </a:r>
            <a:r>
              <a:rPr lang="es-ES">
                <a:latin typeface="Calibri"/>
                <a:ea typeface="Calibri"/>
                <a:cs typeface="Calibri"/>
                <a:sym typeface="Calibri"/>
              </a:rPr>
              <a:t>logísticos</a:t>
            </a:r>
            <a:r>
              <a:rPr lang="es-ES">
                <a:latin typeface="Calibri"/>
                <a:ea typeface="Calibri"/>
                <a:cs typeface="Calibri"/>
                <a:sym typeface="Calibri"/>
              </a:rPr>
              <a:t> son todas aquellas actividades que realizan para el control, la </a:t>
            </a:r>
            <a:r>
              <a:rPr lang="es-ES">
                <a:latin typeface="Calibri"/>
                <a:ea typeface="Calibri"/>
                <a:cs typeface="Calibri"/>
                <a:sym typeface="Calibri"/>
              </a:rPr>
              <a:t>organización, la manipulación y el traslado adecuado que requiere un producto. Estos procesos deben mantener una planificación adecuada para los productos a manejar ya que la manipulación y exigencias de los productos cambian según su origen. </a:t>
            </a:r>
            <a:endParaRPr>
              <a:latin typeface="Calibri"/>
              <a:ea typeface="Calibri"/>
              <a:cs typeface="Calibri"/>
              <a:sym typeface="Calibri"/>
            </a:endParaRPr>
          </a:p>
        </p:txBody>
      </p:sp>
      <p:pic>
        <p:nvPicPr>
          <p:cNvPr id="65" name="Google Shape;65;p3"/>
          <p:cNvPicPr preferRelativeResize="0"/>
          <p:nvPr/>
        </p:nvPicPr>
        <p:blipFill>
          <a:blip r:embed="rId3">
            <a:alphaModFix/>
          </a:blip>
          <a:stretch>
            <a:fillRect/>
          </a:stretch>
        </p:blipFill>
        <p:spPr>
          <a:xfrm>
            <a:off x="4739225" y="1256025"/>
            <a:ext cx="3436425" cy="30716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g1dcf2f0dd88_0_2"/>
          <p:cNvSpPr txBox="1"/>
          <p:nvPr/>
        </p:nvSpPr>
        <p:spPr>
          <a:xfrm>
            <a:off x="3274650" y="568900"/>
            <a:ext cx="4509600" cy="4002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None/>
            </a:pPr>
            <a:r>
              <a:rPr lang="es-ES">
                <a:latin typeface="Calibri"/>
                <a:ea typeface="Calibri"/>
                <a:cs typeface="Calibri"/>
                <a:sym typeface="Calibri"/>
              </a:rPr>
              <a:t>COMO SE HACE UN PROCESO </a:t>
            </a:r>
            <a:r>
              <a:rPr lang="es-ES">
                <a:latin typeface="Calibri"/>
                <a:ea typeface="Calibri"/>
                <a:cs typeface="Calibri"/>
                <a:sym typeface="Calibri"/>
              </a:rPr>
              <a:t>LOGÍSTICO</a:t>
            </a:r>
            <a:endParaRPr>
              <a:latin typeface="Calibri"/>
              <a:ea typeface="Calibri"/>
              <a:cs typeface="Calibri"/>
              <a:sym typeface="Calibri"/>
            </a:endParaRPr>
          </a:p>
        </p:txBody>
      </p:sp>
      <p:sp>
        <p:nvSpPr>
          <p:cNvPr id="71" name="Google Shape;71;g1dcf2f0dd88_0_2"/>
          <p:cNvSpPr txBox="1"/>
          <p:nvPr/>
        </p:nvSpPr>
        <p:spPr>
          <a:xfrm>
            <a:off x="1311150" y="1071725"/>
            <a:ext cx="6521700" cy="341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t/>
            </a:r>
            <a:endParaRPr>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s-ES">
                <a:latin typeface="Calibri"/>
                <a:ea typeface="Calibri"/>
                <a:cs typeface="Calibri"/>
                <a:sym typeface="Calibri"/>
              </a:rPr>
              <a:t>Un proceso logístico se ejecuta  desarrollado 5 cinco operaciones las cuales son:</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s-ES">
                <a:latin typeface="Calibri"/>
                <a:ea typeface="Calibri"/>
                <a:cs typeface="Calibri"/>
                <a:sym typeface="Calibri"/>
              </a:rPr>
              <a:t>Compras </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s-ES">
                <a:latin typeface="Calibri"/>
                <a:ea typeface="Calibri"/>
                <a:cs typeface="Calibri"/>
                <a:sym typeface="Calibri"/>
              </a:rPr>
              <a:t>Servicio al cliente</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s-ES">
                <a:latin typeface="Calibri"/>
                <a:ea typeface="Calibri"/>
                <a:cs typeface="Calibri"/>
                <a:sym typeface="Calibri"/>
              </a:rPr>
              <a:t>Gestión de inventarios</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s-ES">
                <a:latin typeface="Calibri"/>
                <a:ea typeface="Calibri"/>
                <a:cs typeface="Calibri"/>
                <a:sym typeface="Calibri"/>
              </a:rPr>
              <a:t>Almacenamiento </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s-ES">
                <a:latin typeface="Calibri"/>
                <a:ea typeface="Calibri"/>
                <a:cs typeface="Calibri"/>
                <a:sym typeface="Calibri"/>
              </a:rPr>
              <a:t>Transporte</a:t>
            </a:r>
            <a:endParaRPr>
              <a:latin typeface="Calibri"/>
              <a:ea typeface="Calibri"/>
              <a:cs typeface="Calibri"/>
              <a:sym typeface="Calibri"/>
            </a:endParaRPr>
          </a:p>
          <a:p>
            <a:pPr indent="0" lvl="0" marL="45720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rPr lang="es-ES">
                <a:latin typeface="Calibri"/>
                <a:ea typeface="Calibri"/>
                <a:cs typeface="Calibri"/>
                <a:sym typeface="Calibri"/>
              </a:rPr>
              <a:t>Para hacer un proceso logístico debemos de tener en cuenta estás 5 operaciones ya que son sumamente importantes para este desarrollo. </a:t>
            </a:r>
            <a:r>
              <a:rPr lang="es-ES">
                <a:solidFill>
                  <a:schemeClr val="dk1"/>
                </a:solidFill>
                <a:latin typeface="Calibri"/>
                <a:ea typeface="Calibri"/>
                <a:cs typeface="Calibri"/>
                <a:sym typeface="Calibri"/>
              </a:rPr>
              <a:t>Dentro de estas operaciones se encuentran varias actividades a realizar para su debido desarrollo</a:t>
            </a:r>
            <a:endParaRPr>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a:solidFill>
                <a:schemeClr val="dk1"/>
              </a:solidFill>
              <a:latin typeface="Calibri"/>
              <a:ea typeface="Calibri"/>
              <a:cs typeface="Calibri"/>
              <a:sym typeface="Calibri"/>
            </a:endParaRPr>
          </a:p>
        </p:txBody>
      </p:sp>
      <p:sp>
        <p:nvSpPr>
          <p:cNvPr id="72" name="Google Shape;72;g1dcf2f0dd88_0_2"/>
          <p:cNvSpPr txBox="1"/>
          <p:nvPr/>
        </p:nvSpPr>
        <p:spPr>
          <a:xfrm>
            <a:off x="6313375" y="1415300"/>
            <a:ext cx="2039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73" name="Google Shape;73;g1dcf2f0dd88_0_2"/>
          <p:cNvSpPr txBox="1"/>
          <p:nvPr/>
        </p:nvSpPr>
        <p:spPr>
          <a:xfrm>
            <a:off x="4447225" y="1954075"/>
            <a:ext cx="1572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pic>
        <p:nvPicPr>
          <p:cNvPr id="74" name="Google Shape;74;g1dcf2f0dd88_0_2"/>
          <p:cNvPicPr preferRelativeResize="0"/>
          <p:nvPr/>
        </p:nvPicPr>
        <p:blipFill>
          <a:blip r:embed="rId3">
            <a:alphaModFix/>
          </a:blip>
          <a:stretch>
            <a:fillRect/>
          </a:stretch>
        </p:blipFill>
        <p:spPr>
          <a:xfrm>
            <a:off x="4211375" y="1751650"/>
            <a:ext cx="2751450" cy="15489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g1dcf2f0dd88_7_10"/>
          <p:cNvSpPr txBox="1"/>
          <p:nvPr/>
        </p:nvSpPr>
        <p:spPr>
          <a:xfrm>
            <a:off x="3330150" y="568900"/>
            <a:ext cx="3485400" cy="4002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None/>
            </a:pPr>
            <a:r>
              <a:rPr lang="es-ES">
                <a:latin typeface="Calibri"/>
                <a:ea typeface="Calibri"/>
                <a:cs typeface="Calibri"/>
                <a:sym typeface="Calibri"/>
              </a:rPr>
              <a:t>OPERACIONES </a:t>
            </a:r>
            <a:r>
              <a:rPr lang="es-ES">
                <a:latin typeface="Calibri"/>
                <a:ea typeface="Calibri"/>
                <a:cs typeface="Calibri"/>
                <a:sym typeface="Calibri"/>
              </a:rPr>
              <a:t>LOGÍSTICAS </a:t>
            </a:r>
            <a:endParaRPr>
              <a:latin typeface="Calibri"/>
              <a:ea typeface="Calibri"/>
              <a:cs typeface="Calibri"/>
              <a:sym typeface="Calibri"/>
            </a:endParaRPr>
          </a:p>
        </p:txBody>
      </p:sp>
      <p:sp>
        <p:nvSpPr>
          <p:cNvPr id="80" name="Google Shape;80;g1dcf2f0dd88_7_10"/>
          <p:cNvSpPr txBox="1"/>
          <p:nvPr/>
        </p:nvSpPr>
        <p:spPr>
          <a:xfrm>
            <a:off x="6313375" y="1484700"/>
            <a:ext cx="2705700" cy="320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ES">
                <a:latin typeface="Calibri"/>
                <a:ea typeface="Calibri"/>
                <a:cs typeface="Calibri"/>
                <a:sym typeface="Calibri"/>
              </a:rPr>
              <a:t>LOGÍSTICA DE PRODUCCIÓN: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rPr lang="es-ES">
                <a:latin typeface="Calibri"/>
                <a:ea typeface="Calibri"/>
                <a:cs typeface="Calibri"/>
                <a:sym typeface="Calibri"/>
              </a:rPr>
              <a:t>La logística de producción o logística industrial engloba la gestión y optimización de los procesos de almacenamiento, así como el movimiento de materiales en las instalaciones ligadas a un centro de fabricación. En definitiva, abarca todos los procesos logísticos que se dan desde la compra de materias primas hasta la creación del producto.</a:t>
            </a:r>
            <a:endParaRPr>
              <a:latin typeface="Calibri"/>
              <a:ea typeface="Calibri"/>
              <a:cs typeface="Calibri"/>
              <a:sym typeface="Calibri"/>
            </a:endParaRPr>
          </a:p>
        </p:txBody>
      </p:sp>
      <p:sp>
        <p:nvSpPr>
          <p:cNvPr id="81" name="Google Shape;81;g1dcf2f0dd88_7_10"/>
          <p:cNvSpPr txBox="1"/>
          <p:nvPr/>
        </p:nvSpPr>
        <p:spPr>
          <a:xfrm>
            <a:off x="3330150" y="1484700"/>
            <a:ext cx="24837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ES">
                <a:latin typeface="Calibri"/>
                <a:ea typeface="Calibri"/>
                <a:cs typeface="Calibri"/>
                <a:sym typeface="Calibri"/>
              </a:rPr>
              <a:t>LOGÍSTICA DE TRANSPORTE: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rPr lang="es-ES">
                <a:latin typeface="Calibri"/>
                <a:ea typeface="Calibri"/>
                <a:cs typeface="Calibri"/>
                <a:sym typeface="Calibri"/>
              </a:rPr>
              <a:t>Este sistema de logística se puede entender por el orden cronológico para transportar la mercancía a sus diferentes puntos de entrega.  </a:t>
            </a:r>
            <a:endParaRPr>
              <a:latin typeface="Calibri"/>
              <a:ea typeface="Calibri"/>
              <a:cs typeface="Calibri"/>
              <a:sym typeface="Calibri"/>
            </a:endParaRPr>
          </a:p>
        </p:txBody>
      </p:sp>
      <p:sp>
        <p:nvSpPr>
          <p:cNvPr id="82" name="Google Shape;82;g1dcf2f0dd88_7_10"/>
          <p:cNvSpPr txBox="1"/>
          <p:nvPr/>
        </p:nvSpPr>
        <p:spPr>
          <a:xfrm>
            <a:off x="6313375" y="1415300"/>
            <a:ext cx="2039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83" name="Google Shape;83;g1dcf2f0dd88_7_10"/>
          <p:cNvSpPr txBox="1"/>
          <p:nvPr/>
        </p:nvSpPr>
        <p:spPr>
          <a:xfrm>
            <a:off x="610500" y="1484700"/>
            <a:ext cx="2386500" cy="233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ES">
                <a:latin typeface="Calibri"/>
                <a:ea typeface="Calibri"/>
                <a:cs typeface="Calibri"/>
                <a:sym typeface="Calibri"/>
              </a:rPr>
              <a:t>COMPRAS: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rPr lang="es-ES">
                <a:latin typeface="Calibri"/>
                <a:ea typeface="Calibri"/>
                <a:cs typeface="Calibri"/>
                <a:sym typeface="Calibri"/>
              </a:rPr>
              <a:t>Las compras son fundamentales para el proceso logístico ya que sin las compras el proceso no se puede hacer por qué sin compras no hay servicio al cliente,ni transporte, tampoco almacenamiento, etc.</a:t>
            </a:r>
            <a:endParaRPr>
              <a:latin typeface="Calibri"/>
              <a:ea typeface="Calibri"/>
              <a:cs typeface="Calibri"/>
              <a:sym typeface="Calibri"/>
            </a:endParaRPr>
          </a:p>
        </p:txBody>
      </p:sp>
      <p:sp>
        <p:nvSpPr>
          <p:cNvPr id="84" name="Google Shape;84;g1dcf2f0dd88_7_10"/>
          <p:cNvSpPr txBox="1"/>
          <p:nvPr/>
        </p:nvSpPr>
        <p:spPr>
          <a:xfrm>
            <a:off x="3458950" y="3481400"/>
            <a:ext cx="1830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pic>
        <p:nvPicPr>
          <p:cNvPr id="85" name="Google Shape;85;g1dcf2f0dd88_7_10"/>
          <p:cNvPicPr preferRelativeResize="0"/>
          <p:nvPr/>
        </p:nvPicPr>
        <p:blipFill>
          <a:blip r:embed="rId3">
            <a:alphaModFix/>
          </a:blip>
          <a:stretch>
            <a:fillRect/>
          </a:stretch>
        </p:blipFill>
        <p:spPr>
          <a:xfrm>
            <a:off x="3685850" y="3126221"/>
            <a:ext cx="1938675" cy="19386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5"/>
          <p:cNvSpPr txBox="1"/>
          <p:nvPr/>
        </p:nvSpPr>
        <p:spPr>
          <a:xfrm>
            <a:off x="713125" y="831050"/>
            <a:ext cx="2751300" cy="400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Calibri"/>
              <a:buAutoNum type="arabicPeriod"/>
            </a:pPr>
            <a:r>
              <a:rPr lang="es-ES">
                <a:latin typeface="Calibri"/>
                <a:ea typeface="Calibri"/>
                <a:cs typeface="Calibri"/>
                <a:sym typeface="Calibri"/>
              </a:rPr>
              <a:t>APROVISIONAMIENTO</a:t>
            </a:r>
            <a:r>
              <a:rPr lang="es-ES">
                <a:latin typeface="Calibri"/>
                <a:ea typeface="Calibri"/>
                <a:cs typeface="Calibri"/>
                <a:sym typeface="Calibri"/>
              </a:rPr>
              <a:t> </a:t>
            </a:r>
            <a:endParaRPr>
              <a:latin typeface="Calibri"/>
              <a:ea typeface="Calibri"/>
              <a:cs typeface="Calibri"/>
              <a:sym typeface="Calibri"/>
            </a:endParaRPr>
          </a:p>
        </p:txBody>
      </p:sp>
      <p:sp>
        <p:nvSpPr>
          <p:cNvPr id="91" name="Google Shape;91;p5"/>
          <p:cNvSpPr txBox="1"/>
          <p:nvPr/>
        </p:nvSpPr>
        <p:spPr>
          <a:xfrm>
            <a:off x="583975" y="1291500"/>
            <a:ext cx="30096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ES">
                <a:latin typeface="Calibri"/>
                <a:ea typeface="Calibri"/>
                <a:cs typeface="Calibri"/>
                <a:sym typeface="Calibri"/>
              </a:rPr>
              <a:t>El proceso de aprovisionamiento es el momento en el que una empresa o </a:t>
            </a:r>
            <a:r>
              <a:rPr lang="es-ES">
                <a:latin typeface="Calibri"/>
                <a:ea typeface="Calibri"/>
                <a:cs typeface="Calibri"/>
                <a:sym typeface="Calibri"/>
              </a:rPr>
              <a:t>fábrica</a:t>
            </a:r>
            <a:r>
              <a:rPr lang="es-ES">
                <a:latin typeface="Calibri"/>
                <a:ea typeface="Calibri"/>
                <a:cs typeface="Calibri"/>
                <a:sym typeface="Calibri"/>
              </a:rPr>
              <a:t> </a:t>
            </a:r>
            <a:r>
              <a:rPr lang="es-ES">
                <a:latin typeface="Calibri"/>
                <a:ea typeface="Calibri"/>
                <a:cs typeface="Calibri"/>
                <a:sym typeface="Calibri"/>
              </a:rPr>
              <a:t>adquiere, los materiales necesarios para transformar o crear un producto inicial.</a:t>
            </a:r>
            <a:r>
              <a:rPr lang="es-ES">
                <a:latin typeface="Calibri"/>
                <a:ea typeface="Calibri"/>
                <a:cs typeface="Calibri"/>
                <a:sym typeface="Calibri"/>
              </a:rPr>
              <a:t> </a:t>
            </a:r>
            <a:endParaRPr>
              <a:latin typeface="Calibri"/>
              <a:ea typeface="Calibri"/>
              <a:cs typeface="Calibri"/>
              <a:sym typeface="Calibri"/>
            </a:endParaRPr>
          </a:p>
        </p:txBody>
      </p:sp>
      <p:sp>
        <p:nvSpPr>
          <p:cNvPr id="92" name="Google Shape;92;p5"/>
          <p:cNvSpPr txBox="1"/>
          <p:nvPr/>
        </p:nvSpPr>
        <p:spPr>
          <a:xfrm>
            <a:off x="5481675" y="802975"/>
            <a:ext cx="2751300" cy="400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Calibri"/>
              <a:buAutoNum type="arabicPeriod" startAt="2"/>
            </a:pPr>
            <a:r>
              <a:rPr lang="es-ES">
                <a:latin typeface="Calibri"/>
                <a:ea typeface="Calibri"/>
                <a:cs typeface="Calibri"/>
                <a:sym typeface="Calibri"/>
              </a:rPr>
              <a:t> </a:t>
            </a:r>
            <a:r>
              <a:rPr lang="es-ES">
                <a:latin typeface="Calibri"/>
                <a:ea typeface="Calibri"/>
                <a:cs typeface="Calibri"/>
                <a:sym typeface="Calibri"/>
              </a:rPr>
              <a:t>COMPROBACIÓN</a:t>
            </a:r>
            <a:r>
              <a:rPr lang="es-ES">
                <a:latin typeface="Calibri"/>
                <a:ea typeface="Calibri"/>
                <a:cs typeface="Calibri"/>
                <a:sym typeface="Calibri"/>
              </a:rPr>
              <a:t> </a:t>
            </a:r>
            <a:r>
              <a:rPr lang="es-ES">
                <a:latin typeface="Calibri"/>
                <a:ea typeface="Calibri"/>
                <a:cs typeface="Calibri"/>
                <a:sym typeface="Calibri"/>
              </a:rPr>
              <a:t> </a:t>
            </a:r>
            <a:endParaRPr>
              <a:latin typeface="Calibri"/>
              <a:ea typeface="Calibri"/>
              <a:cs typeface="Calibri"/>
              <a:sym typeface="Calibri"/>
            </a:endParaRPr>
          </a:p>
        </p:txBody>
      </p:sp>
      <p:sp>
        <p:nvSpPr>
          <p:cNvPr id="93" name="Google Shape;93;p5"/>
          <p:cNvSpPr txBox="1"/>
          <p:nvPr/>
        </p:nvSpPr>
        <p:spPr>
          <a:xfrm>
            <a:off x="5352525" y="1291500"/>
            <a:ext cx="30096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ES">
                <a:latin typeface="Calibri"/>
                <a:ea typeface="Calibri"/>
                <a:cs typeface="Calibri"/>
                <a:sym typeface="Calibri"/>
              </a:rPr>
              <a:t>La </a:t>
            </a:r>
            <a:r>
              <a:rPr lang="es-ES">
                <a:latin typeface="Calibri"/>
                <a:ea typeface="Calibri"/>
                <a:cs typeface="Calibri"/>
                <a:sym typeface="Calibri"/>
              </a:rPr>
              <a:t>fábrica</a:t>
            </a:r>
            <a:r>
              <a:rPr lang="es-ES">
                <a:latin typeface="Calibri"/>
                <a:ea typeface="Calibri"/>
                <a:cs typeface="Calibri"/>
                <a:sym typeface="Calibri"/>
              </a:rPr>
              <a:t> o empresa no solo recibe el producto, </a:t>
            </a:r>
            <a:r>
              <a:rPr lang="es-ES">
                <a:latin typeface="Calibri"/>
                <a:ea typeface="Calibri"/>
                <a:cs typeface="Calibri"/>
                <a:sym typeface="Calibri"/>
              </a:rPr>
              <a:t>además</a:t>
            </a:r>
            <a:r>
              <a:rPr lang="es-ES">
                <a:latin typeface="Calibri"/>
                <a:ea typeface="Calibri"/>
                <a:cs typeface="Calibri"/>
                <a:sym typeface="Calibri"/>
              </a:rPr>
              <a:t> de esto los almacenes deben comprobar y revisar que la </a:t>
            </a:r>
            <a:r>
              <a:rPr lang="es-ES">
                <a:latin typeface="Calibri"/>
                <a:ea typeface="Calibri"/>
                <a:cs typeface="Calibri"/>
                <a:sym typeface="Calibri"/>
              </a:rPr>
              <a:t>mercancía</a:t>
            </a:r>
            <a:r>
              <a:rPr lang="es-ES">
                <a:latin typeface="Calibri"/>
                <a:ea typeface="Calibri"/>
                <a:cs typeface="Calibri"/>
                <a:sym typeface="Calibri"/>
              </a:rPr>
              <a:t> entrante es la necesaria y se </a:t>
            </a:r>
            <a:r>
              <a:rPr lang="es-ES">
                <a:latin typeface="Calibri"/>
                <a:ea typeface="Calibri"/>
                <a:cs typeface="Calibri"/>
                <a:sym typeface="Calibri"/>
              </a:rPr>
              <a:t>encuentre</a:t>
            </a:r>
            <a:r>
              <a:rPr lang="es-ES">
                <a:latin typeface="Calibri"/>
                <a:ea typeface="Calibri"/>
                <a:cs typeface="Calibri"/>
                <a:sym typeface="Calibri"/>
              </a:rPr>
              <a:t> en condiciones </a:t>
            </a:r>
            <a:r>
              <a:rPr lang="es-ES">
                <a:latin typeface="Calibri"/>
                <a:ea typeface="Calibri"/>
                <a:cs typeface="Calibri"/>
                <a:sym typeface="Calibri"/>
              </a:rPr>
              <a:t>óptimas.</a:t>
            </a:r>
            <a:r>
              <a:rPr lang="es-ES">
                <a:latin typeface="Calibri"/>
                <a:ea typeface="Calibri"/>
                <a:cs typeface="Calibri"/>
                <a:sym typeface="Calibri"/>
              </a:rPr>
              <a:t> </a:t>
            </a:r>
            <a:endParaRPr>
              <a:latin typeface="Calibri"/>
              <a:ea typeface="Calibri"/>
              <a:cs typeface="Calibri"/>
              <a:sym typeface="Calibri"/>
            </a:endParaRPr>
          </a:p>
        </p:txBody>
      </p:sp>
      <p:sp>
        <p:nvSpPr>
          <p:cNvPr id="94" name="Google Shape;94;p5"/>
          <p:cNvSpPr txBox="1"/>
          <p:nvPr/>
        </p:nvSpPr>
        <p:spPr>
          <a:xfrm>
            <a:off x="2279750" y="314450"/>
            <a:ext cx="3694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ES">
                <a:latin typeface="Calibri"/>
                <a:ea typeface="Calibri"/>
                <a:cs typeface="Calibri"/>
                <a:sym typeface="Calibri"/>
              </a:rPr>
              <a:t>EJEMPLO </a:t>
            </a:r>
            <a:endParaRPr>
              <a:latin typeface="Calibri"/>
              <a:ea typeface="Calibri"/>
              <a:cs typeface="Calibri"/>
              <a:sym typeface="Calibri"/>
            </a:endParaRPr>
          </a:p>
        </p:txBody>
      </p:sp>
      <p:sp>
        <p:nvSpPr>
          <p:cNvPr id="95" name="Google Shape;95;p5"/>
          <p:cNvSpPr txBox="1"/>
          <p:nvPr/>
        </p:nvSpPr>
        <p:spPr>
          <a:xfrm>
            <a:off x="797350" y="3335425"/>
            <a:ext cx="2594100" cy="400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Calibri"/>
              <a:buAutoNum type="arabicPeriod" startAt="3"/>
            </a:pPr>
            <a:r>
              <a:rPr lang="es-ES">
                <a:latin typeface="Calibri"/>
                <a:ea typeface="Calibri"/>
                <a:cs typeface="Calibri"/>
                <a:sym typeface="Calibri"/>
              </a:rPr>
              <a:t>INVENTARIO </a:t>
            </a:r>
            <a:endParaRPr>
              <a:latin typeface="Calibri"/>
              <a:ea typeface="Calibri"/>
              <a:cs typeface="Calibri"/>
              <a:sym typeface="Calibri"/>
            </a:endParaRPr>
          </a:p>
        </p:txBody>
      </p:sp>
      <p:sp>
        <p:nvSpPr>
          <p:cNvPr id="96" name="Google Shape;96;p5"/>
          <p:cNvSpPr txBox="1"/>
          <p:nvPr/>
        </p:nvSpPr>
        <p:spPr>
          <a:xfrm>
            <a:off x="713125" y="3735625"/>
            <a:ext cx="30096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ES">
                <a:latin typeface="Calibri"/>
                <a:ea typeface="Calibri"/>
                <a:cs typeface="Calibri"/>
                <a:sym typeface="Calibri"/>
              </a:rPr>
              <a:t>Una vez la </a:t>
            </a:r>
            <a:r>
              <a:rPr lang="es-ES">
                <a:latin typeface="Calibri"/>
                <a:ea typeface="Calibri"/>
                <a:cs typeface="Calibri"/>
                <a:sym typeface="Calibri"/>
              </a:rPr>
              <a:t>mercancía</a:t>
            </a:r>
            <a:r>
              <a:rPr lang="es-ES">
                <a:latin typeface="Calibri"/>
                <a:ea typeface="Calibri"/>
                <a:cs typeface="Calibri"/>
                <a:sym typeface="Calibri"/>
              </a:rPr>
              <a:t> es revisada y confirmada, se debe proceder a su </a:t>
            </a:r>
            <a:r>
              <a:rPr lang="es-ES">
                <a:latin typeface="Calibri"/>
                <a:ea typeface="Calibri"/>
                <a:cs typeface="Calibri"/>
                <a:sym typeface="Calibri"/>
              </a:rPr>
              <a:t>catalogación</a:t>
            </a:r>
            <a:r>
              <a:rPr lang="es-ES">
                <a:latin typeface="Calibri"/>
                <a:ea typeface="Calibri"/>
                <a:cs typeface="Calibri"/>
                <a:sym typeface="Calibri"/>
              </a:rPr>
              <a:t> e inventario dependiendo de la </a:t>
            </a:r>
            <a:r>
              <a:rPr lang="es-ES">
                <a:latin typeface="Calibri"/>
                <a:ea typeface="Calibri"/>
                <a:cs typeface="Calibri"/>
                <a:sym typeface="Calibri"/>
              </a:rPr>
              <a:t>metodología</a:t>
            </a:r>
            <a:r>
              <a:rPr lang="es-ES">
                <a:latin typeface="Calibri"/>
                <a:ea typeface="Calibri"/>
                <a:cs typeface="Calibri"/>
                <a:sym typeface="Calibri"/>
              </a:rPr>
              <a:t> utilizada en la empresa, </a:t>
            </a:r>
            <a:r>
              <a:rPr lang="es-ES">
                <a:latin typeface="Calibri"/>
                <a:ea typeface="Calibri"/>
                <a:cs typeface="Calibri"/>
                <a:sym typeface="Calibri"/>
              </a:rPr>
              <a:t>fábrica</a:t>
            </a:r>
            <a:r>
              <a:rPr lang="es-ES">
                <a:latin typeface="Calibri"/>
                <a:ea typeface="Calibri"/>
                <a:cs typeface="Calibri"/>
                <a:sym typeface="Calibri"/>
              </a:rPr>
              <a:t> o </a:t>
            </a:r>
            <a:r>
              <a:rPr lang="es-ES">
                <a:latin typeface="Calibri"/>
                <a:ea typeface="Calibri"/>
                <a:cs typeface="Calibri"/>
                <a:sym typeface="Calibri"/>
              </a:rPr>
              <a:t>almacén.</a:t>
            </a:r>
            <a:endParaRPr>
              <a:latin typeface="Calibri"/>
              <a:ea typeface="Calibri"/>
              <a:cs typeface="Calibri"/>
              <a:sym typeface="Calibri"/>
            </a:endParaRPr>
          </a:p>
        </p:txBody>
      </p:sp>
      <p:sp>
        <p:nvSpPr>
          <p:cNvPr id="97" name="Google Shape;97;p5"/>
          <p:cNvSpPr txBox="1"/>
          <p:nvPr/>
        </p:nvSpPr>
        <p:spPr>
          <a:xfrm>
            <a:off x="5560275" y="3345850"/>
            <a:ext cx="2594100" cy="400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Calibri"/>
              <a:buAutoNum type="arabicPeriod" startAt="4"/>
            </a:pPr>
            <a:r>
              <a:rPr lang="es-ES">
                <a:latin typeface="Calibri"/>
                <a:ea typeface="Calibri"/>
                <a:cs typeface="Calibri"/>
                <a:sym typeface="Calibri"/>
              </a:rPr>
              <a:t>ALMACENAJE </a:t>
            </a:r>
            <a:r>
              <a:rPr lang="es-ES">
                <a:latin typeface="Calibri"/>
                <a:ea typeface="Calibri"/>
                <a:cs typeface="Calibri"/>
                <a:sym typeface="Calibri"/>
              </a:rPr>
              <a:t> </a:t>
            </a:r>
            <a:endParaRPr>
              <a:latin typeface="Calibri"/>
              <a:ea typeface="Calibri"/>
              <a:cs typeface="Calibri"/>
              <a:sym typeface="Calibri"/>
            </a:endParaRPr>
          </a:p>
        </p:txBody>
      </p:sp>
      <p:sp>
        <p:nvSpPr>
          <p:cNvPr id="98" name="Google Shape;98;p5"/>
          <p:cNvSpPr txBox="1"/>
          <p:nvPr/>
        </p:nvSpPr>
        <p:spPr>
          <a:xfrm>
            <a:off x="5352525" y="3881400"/>
            <a:ext cx="30096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ES">
                <a:latin typeface="Calibri"/>
                <a:ea typeface="Calibri"/>
                <a:cs typeface="Calibri"/>
                <a:sym typeface="Calibri"/>
              </a:rPr>
              <a:t>En el tiempo en el que la mercancía se encuentra detenida en el almacén, este debe proporcionar los cuidados y recursos necesarios para la adecuada conservación del producto. </a:t>
            </a:r>
            <a:endParaRPr>
              <a:latin typeface="Calibri"/>
              <a:ea typeface="Calibri"/>
              <a:cs typeface="Calibri"/>
              <a:sym typeface="Calibri"/>
            </a:endParaRPr>
          </a:p>
        </p:txBody>
      </p:sp>
      <p:sp>
        <p:nvSpPr>
          <p:cNvPr id="99" name="Google Shape;99;p5"/>
          <p:cNvSpPr txBox="1"/>
          <p:nvPr/>
        </p:nvSpPr>
        <p:spPr>
          <a:xfrm>
            <a:off x="3964325" y="2212375"/>
            <a:ext cx="1596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pic>
        <p:nvPicPr>
          <p:cNvPr id="100" name="Google Shape;100;p5"/>
          <p:cNvPicPr preferRelativeResize="0"/>
          <p:nvPr/>
        </p:nvPicPr>
        <p:blipFill>
          <a:blip r:embed="rId3">
            <a:alphaModFix/>
          </a:blip>
          <a:stretch>
            <a:fillRect/>
          </a:stretch>
        </p:blipFill>
        <p:spPr>
          <a:xfrm>
            <a:off x="3722725" y="3517425"/>
            <a:ext cx="1238250" cy="1238250"/>
          </a:xfrm>
          <a:prstGeom prst="rect">
            <a:avLst/>
          </a:prstGeom>
          <a:noFill/>
          <a:ln>
            <a:noFill/>
          </a:ln>
        </p:spPr>
      </p:pic>
      <p:sp>
        <p:nvSpPr>
          <p:cNvPr id="101" name="Google Shape;101;p5"/>
          <p:cNvSpPr txBox="1"/>
          <p:nvPr/>
        </p:nvSpPr>
        <p:spPr>
          <a:xfrm>
            <a:off x="3829550" y="1504875"/>
            <a:ext cx="1033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pic>
        <p:nvPicPr>
          <p:cNvPr id="102" name="Google Shape;102;p5"/>
          <p:cNvPicPr preferRelativeResize="0"/>
          <p:nvPr/>
        </p:nvPicPr>
        <p:blipFill>
          <a:blip r:embed="rId4">
            <a:alphaModFix/>
          </a:blip>
          <a:stretch>
            <a:fillRect/>
          </a:stretch>
        </p:blipFill>
        <p:spPr>
          <a:xfrm>
            <a:off x="3640688" y="1291505"/>
            <a:ext cx="1402334" cy="12621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g1dcf2f0dd88_0_18"/>
          <p:cNvSpPr txBox="1"/>
          <p:nvPr/>
        </p:nvSpPr>
        <p:spPr>
          <a:xfrm>
            <a:off x="713125" y="831050"/>
            <a:ext cx="2751300" cy="400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Calibri"/>
              <a:buAutoNum type="arabicPeriod" startAt="5"/>
            </a:pPr>
            <a:r>
              <a:rPr lang="es-ES">
                <a:latin typeface="Calibri"/>
                <a:ea typeface="Calibri"/>
                <a:cs typeface="Calibri"/>
                <a:sym typeface="Calibri"/>
              </a:rPr>
              <a:t>PREPARACIÓN DE PEDIDOS </a:t>
            </a:r>
            <a:r>
              <a:rPr lang="es-ES">
                <a:latin typeface="Calibri"/>
                <a:ea typeface="Calibri"/>
                <a:cs typeface="Calibri"/>
                <a:sym typeface="Calibri"/>
              </a:rPr>
              <a:t> </a:t>
            </a:r>
            <a:endParaRPr>
              <a:latin typeface="Calibri"/>
              <a:ea typeface="Calibri"/>
              <a:cs typeface="Calibri"/>
              <a:sym typeface="Calibri"/>
            </a:endParaRPr>
          </a:p>
        </p:txBody>
      </p:sp>
      <p:sp>
        <p:nvSpPr>
          <p:cNvPr id="108" name="Google Shape;108;g1dcf2f0dd88_0_18"/>
          <p:cNvSpPr txBox="1"/>
          <p:nvPr/>
        </p:nvSpPr>
        <p:spPr>
          <a:xfrm>
            <a:off x="4492925" y="831050"/>
            <a:ext cx="2751300" cy="400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Calibri"/>
              <a:buAutoNum type="arabicPeriod" startAt="6"/>
            </a:pPr>
            <a:r>
              <a:rPr lang="es-ES">
                <a:latin typeface="Calibri"/>
                <a:ea typeface="Calibri"/>
                <a:cs typeface="Calibri"/>
                <a:sym typeface="Calibri"/>
              </a:rPr>
              <a:t>ENVÍO</a:t>
            </a:r>
            <a:r>
              <a:rPr lang="es-ES">
                <a:latin typeface="Calibri"/>
                <a:ea typeface="Calibri"/>
                <a:cs typeface="Calibri"/>
                <a:sym typeface="Calibri"/>
              </a:rPr>
              <a:t> DE PEDIDOS</a:t>
            </a:r>
            <a:r>
              <a:rPr lang="es-ES">
                <a:latin typeface="Calibri"/>
                <a:ea typeface="Calibri"/>
                <a:cs typeface="Calibri"/>
                <a:sym typeface="Calibri"/>
              </a:rPr>
              <a:t> </a:t>
            </a:r>
            <a:endParaRPr>
              <a:latin typeface="Calibri"/>
              <a:ea typeface="Calibri"/>
              <a:cs typeface="Calibri"/>
              <a:sym typeface="Calibri"/>
            </a:endParaRPr>
          </a:p>
        </p:txBody>
      </p:sp>
      <p:sp>
        <p:nvSpPr>
          <p:cNvPr id="109" name="Google Shape;109;g1dcf2f0dd88_0_18"/>
          <p:cNvSpPr txBox="1"/>
          <p:nvPr/>
        </p:nvSpPr>
        <p:spPr>
          <a:xfrm>
            <a:off x="628900" y="1415025"/>
            <a:ext cx="30096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ES">
                <a:latin typeface="Calibri"/>
                <a:ea typeface="Calibri"/>
                <a:cs typeface="Calibri"/>
                <a:sym typeface="Calibri"/>
              </a:rPr>
              <a:t>Este es un proceso del cual se encarga el </a:t>
            </a:r>
            <a:r>
              <a:rPr lang="es-ES">
                <a:latin typeface="Calibri"/>
                <a:ea typeface="Calibri"/>
                <a:cs typeface="Calibri"/>
                <a:sym typeface="Calibri"/>
              </a:rPr>
              <a:t>almacén</a:t>
            </a:r>
            <a:r>
              <a:rPr lang="es-ES">
                <a:latin typeface="Calibri"/>
                <a:ea typeface="Calibri"/>
                <a:cs typeface="Calibri"/>
                <a:sym typeface="Calibri"/>
              </a:rPr>
              <a:t>, luego de recibir una orden</a:t>
            </a:r>
            <a:r>
              <a:rPr lang="es-ES">
                <a:latin typeface="Calibri"/>
                <a:ea typeface="Calibri"/>
                <a:cs typeface="Calibri"/>
                <a:sym typeface="Calibri"/>
              </a:rPr>
              <a:t> </a:t>
            </a:r>
            <a:r>
              <a:rPr lang="es-ES">
                <a:latin typeface="Calibri"/>
                <a:ea typeface="Calibri"/>
                <a:cs typeface="Calibri"/>
                <a:sym typeface="Calibri"/>
              </a:rPr>
              <a:t>de compra, este constituye el punto </a:t>
            </a:r>
            <a:r>
              <a:rPr lang="es-ES">
                <a:latin typeface="Calibri"/>
                <a:ea typeface="Calibri"/>
                <a:cs typeface="Calibri"/>
                <a:sym typeface="Calibri"/>
              </a:rPr>
              <a:t>inicial</a:t>
            </a:r>
            <a:r>
              <a:rPr lang="es-ES">
                <a:latin typeface="Calibri"/>
                <a:ea typeface="Calibri"/>
                <a:cs typeface="Calibri"/>
                <a:sym typeface="Calibri"/>
              </a:rPr>
              <a:t> de la distribución del producto. </a:t>
            </a:r>
            <a:endParaRPr>
              <a:latin typeface="Calibri"/>
              <a:ea typeface="Calibri"/>
              <a:cs typeface="Calibri"/>
              <a:sym typeface="Calibri"/>
            </a:endParaRPr>
          </a:p>
        </p:txBody>
      </p:sp>
      <p:sp>
        <p:nvSpPr>
          <p:cNvPr id="110" name="Google Shape;110;g1dcf2f0dd88_0_18"/>
          <p:cNvSpPr txBox="1"/>
          <p:nvPr/>
        </p:nvSpPr>
        <p:spPr>
          <a:xfrm>
            <a:off x="4492925" y="1307325"/>
            <a:ext cx="30096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ES">
                <a:latin typeface="Calibri"/>
                <a:ea typeface="Calibri"/>
                <a:cs typeface="Calibri"/>
                <a:sym typeface="Calibri"/>
              </a:rPr>
              <a:t>Finalmente, otra de las funciones </a:t>
            </a:r>
            <a:r>
              <a:rPr lang="es-ES">
                <a:latin typeface="Calibri"/>
                <a:ea typeface="Calibri"/>
                <a:cs typeface="Calibri"/>
                <a:sym typeface="Calibri"/>
              </a:rPr>
              <a:t>esenciales de la logística de almacén es el envío de los productos ya preparados que se ponen en ruta desde el almacén al cliente final.</a:t>
            </a:r>
            <a:endParaRPr>
              <a:latin typeface="Calibri"/>
              <a:ea typeface="Calibri"/>
              <a:cs typeface="Calibri"/>
              <a:sym typeface="Calibri"/>
            </a:endParaRPr>
          </a:p>
        </p:txBody>
      </p:sp>
      <p:sp>
        <p:nvSpPr>
          <p:cNvPr id="111" name="Google Shape;111;g1dcf2f0dd88_0_18"/>
          <p:cNvSpPr txBox="1"/>
          <p:nvPr/>
        </p:nvSpPr>
        <p:spPr>
          <a:xfrm>
            <a:off x="1437475" y="3335425"/>
            <a:ext cx="144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pic>
        <p:nvPicPr>
          <p:cNvPr id="112" name="Google Shape;112;g1dcf2f0dd88_0_18"/>
          <p:cNvPicPr preferRelativeResize="0"/>
          <p:nvPr/>
        </p:nvPicPr>
        <p:blipFill>
          <a:blip r:embed="rId3">
            <a:alphaModFix/>
          </a:blip>
          <a:stretch>
            <a:fillRect/>
          </a:stretch>
        </p:blipFill>
        <p:spPr>
          <a:xfrm>
            <a:off x="713125" y="2867800"/>
            <a:ext cx="2751300" cy="1830461"/>
          </a:xfrm>
          <a:prstGeom prst="rect">
            <a:avLst/>
          </a:prstGeom>
          <a:noFill/>
          <a:ln>
            <a:noFill/>
          </a:ln>
        </p:spPr>
      </p:pic>
      <p:sp>
        <p:nvSpPr>
          <p:cNvPr id="113" name="Google Shape;113;g1dcf2f0dd88_0_18"/>
          <p:cNvSpPr txBox="1"/>
          <p:nvPr/>
        </p:nvSpPr>
        <p:spPr>
          <a:xfrm>
            <a:off x="4851500" y="2773900"/>
            <a:ext cx="216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pic>
        <p:nvPicPr>
          <p:cNvPr id="114" name="Google Shape;114;g1dcf2f0dd88_0_18"/>
          <p:cNvPicPr preferRelativeResize="0"/>
          <p:nvPr/>
        </p:nvPicPr>
        <p:blipFill>
          <a:blip r:embed="rId4">
            <a:alphaModFix/>
          </a:blip>
          <a:stretch>
            <a:fillRect/>
          </a:stretch>
        </p:blipFill>
        <p:spPr>
          <a:xfrm>
            <a:off x="4683050" y="2813875"/>
            <a:ext cx="2684051" cy="19383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Tree>
  </p:cSld>
  <p:clrMapOvr>
    <a:masterClrMapping/>
  </p:clrMapOvr>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2019-11-27T03:16:21Z</dcterms:created>
  <dc:creator>Leonardo Cantor</dc:creator>
</cp:coreProperties>
</file>