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20" roundtripDataSignature="AMtx7mgvtk5HpVdly27ws0zlqMJojWu7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edc7b3795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edc7b379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dee870dcd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dee870dc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dee870dcd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ee870dc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ee870dcd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ee870dcd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de87621f5a_5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de87621f5a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8ba3aa31feed52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8ba3aa31feed52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8ba3aa31feed52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8ba3aa31feed5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be2bf026d63039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be2bf026d6303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be2bf026d63039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be2bf026d6303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9b4b8545e26f4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9b4b8545e26f4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1" name="Shape 11"/>
        <p:cNvGrpSpPr/>
        <p:nvPr/>
      </p:nvGrpSpPr>
      <p:grpSpPr>
        <a:xfrm>
          <a:off x="0" y="0"/>
          <a:ext cx="0" cy="0"/>
          <a:chOff x="0" y="0"/>
          <a:chExt cx="0" cy="0"/>
        </a:xfrm>
      </p:grpSpPr>
      <p:pic>
        <p:nvPicPr>
          <p:cNvPr descr="portada.png" id="12" name="Google Shape;12;p1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6"/>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27"/>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3" name="Shape 13"/>
        <p:cNvGrpSpPr/>
        <p:nvPr/>
      </p:nvGrpSpPr>
      <p:grpSpPr>
        <a:xfrm>
          <a:off x="0" y="0"/>
          <a:ext cx="0" cy="0"/>
          <a:chOff x="0" y="0"/>
          <a:chExt cx="0" cy="0"/>
        </a:xfrm>
      </p:grpSpPr>
      <p:pic>
        <p:nvPicPr>
          <p:cNvPr descr="interna.png" id="14" name="Google Shape;14;p1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5" name="Shape 15"/>
        <p:cNvGrpSpPr/>
        <p:nvPr/>
      </p:nvGrpSpPr>
      <p:grpSpPr>
        <a:xfrm>
          <a:off x="0" y="0"/>
          <a:ext cx="0" cy="0"/>
          <a:chOff x="0" y="0"/>
          <a:chExt cx="0" cy="0"/>
        </a:xfrm>
      </p:grpSpPr>
      <p:pic>
        <p:nvPicPr>
          <p:cNvPr descr="interna+textura.png" id="16" name="Google Shape;16;p2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pic>
        <p:nvPicPr>
          <p:cNvPr descr="cierre.png" id="18" name="Google Shape;18;p2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9" name="Shape 19"/>
        <p:cNvGrpSpPr/>
        <p:nvPr/>
      </p:nvGrpSpPr>
      <p:grpSpPr>
        <a:xfrm>
          <a:off x="0" y="0"/>
          <a:ext cx="0" cy="0"/>
          <a:chOff x="0" y="0"/>
          <a:chExt cx="0" cy="0"/>
        </a:xfrm>
      </p:grpSpPr>
      <p:pic>
        <p:nvPicPr>
          <p:cNvPr descr="portada-gobierno.png" id="20" name="Google Shape;20;p1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21" name="Shape 21"/>
        <p:cNvGrpSpPr/>
        <p:nvPr/>
      </p:nvGrpSpPr>
      <p:grpSpPr>
        <a:xfrm>
          <a:off x="0" y="0"/>
          <a:ext cx="0" cy="0"/>
          <a:chOff x="0" y="0"/>
          <a:chExt cx="0" cy="0"/>
        </a:xfrm>
      </p:grpSpPr>
      <p:pic>
        <p:nvPicPr>
          <p:cNvPr descr="interna-con-franja.png" id="22" name="Google Shape;22;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2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24"/>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24"/>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2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5"/>
          <p:cNvSpPr/>
          <p:nvPr>
            <p:ph idx="2" type="pic"/>
          </p:nvPr>
        </p:nvSpPr>
        <p:spPr>
          <a:xfrm>
            <a:off x="1792288" y="459581"/>
            <a:ext cx="5486400" cy="3086100"/>
          </a:xfrm>
          <a:prstGeom prst="rect">
            <a:avLst/>
          </a:prstGeom>
          <a:noFill/>
          <a:ln>
            <a:noFill/>
          </a:ln>
        </p:spPr>
      </p:sp>
      <p:sp>
        <p:nvSpPr>
          <p:cNvPr id="35" name="Google Shape;35;p2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jp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nvSpPr>
        <p:spPr>
          <a:xfrm>
            <a:off x="6387018" y="901908"/>
            <a:ext cx="2757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3F3F3F"/>
              </a:solidFill>
              <a:latin typeface="Calibri"/>
              <a:ea typeface="Calibri"/>
              <a:cs typeface="Calibri"/>
              <a:sym typeface="Calibri"/>
            </a:endParaRPr>
          </a:p>
        </p:txBody>
      </p:sp>
      <p:sp>
        <p:nvSpPr>
          <p:cNvPr id="56" name="Google Shape;56;p2"/>
          <p:cNvSpPr txBox="1"/>
          <p:nvPr/>
        </p:nvSpPr>
        <p:spPr>
          <a:xfrm flipH="1">
            <a:off x="2405255" y="2303406"/>
            <a:ext cx="43335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KAROLL DANIELA OVIEDO CHAVARRIA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lang="es-ES"/>
              <a:t>ZULAY NATALIA ROJAS</a:t>
            </a:r>
            <a:endParaRPr/>
          </a:p>
          <a:p>
            <a:pPr indent="0" lvl="0" marL="0" marR="0" rtl="0" algn="ctr">
              <a:lnSpc>
                <a:spcPct val="100000"/>
              </a:lnSpc>
              <a:spcBef>
                <a:spcPts val="0"/>
              </a:spcBef>
              <a:spcAft>
                <a:spcPts val="0"/>
              </a:spcAft>
              <a:buNone/>
            </a:pPr>
            <a:r>
              <a:rPr lang="es-ES"/>
              <a:t>EDDY NICOLAS SUESCUN RIVERA</a:t>
            </a:r>
            <a:endParaRPr/>
          </a:p>
          <a:p>
            <a:pPr indent="0" lvl="0" marL="0" marR="0" rtl="0" algn="ctr">
              <a:lnSpc>
                <a:spcPct val="100000"/>
              </a:lnSpc>
              <a:spcBef>
                <a:spcPts val="0"/>
              </a:spcBef>
              <a:spcAft>
                <a:spcPts val="0"/>
              </a:spcAft>
              <a:buNone/>
            </a:pPr>
            <a:r>
              <a:rPr lang="es-ES"/>
              <a:t>MAICOL PEÑA MORALES </a:t>
            </a:r>
            <a:endParaRPr/>
          </a:p>
        </p:txBody>
      </p:sp>
      <p:sp>
        <p:nvSpPr>
          <p:cNvPr id="57" name="Google Shape;57;p2"/>
          <p:cNvSpPr txBox="1"/>
          <p:nvPr/>
        </p:nvSpPr>
        <p:spPr>
          <a:xfrm>
            <a:off x="2405268" y="3456782"/>
            <a:ext cx="433346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Coordinación de operaciones logísticas</a:t>
            </a:r>
            <a:endParaRPr/>
          </a:p>
          <a:p>
            <a:pPr indent="0" lvl="0" marL="0" marR="0" rtl="0" algn="ctr">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Ficha: 2687540</a:t>
            </a:r>
            <a:endParaRPr/>
          </a:p>
        </p:txBody>
      </p:sp>
      <p:sp>
        <p:nvSpPr>
          <p:cNvPr id="58" name="Google Shape;58;p2"/>
          <p:cNvSpPr txBox="1"/>
          <p:nvPr/>
        </p:nvSpPr>
        <p:spPr>
          <a:xfrm>
            <a:off x="2885375" y="1197500"/>
            <a:ext cx="35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HABILIDADES PARA SATISFACER AL CLIENTE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dedc7b3795_2_0"/>
          <p:cNvSpPr txBox="1"/>
          <p:nvPr/>
        </p:nvSpPr>
        <p:spPr>
          <a:xfrm>
            <a:off x="374625" y="445500"/>
            <a:ext cx="4657500" cy="472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ES" sz="1500">
                <a:latin typeface="Calibri"/>
                <a:ea typeface="Calibri"/>
                <a:cs typeface="Calibri"/>
                <a:sym typeface="Calibri"/>
              </a:rPr>
              <a:t>crear un </a:t>
            </a:r>
            <a:r>
              <a:rPr lang="es-ES" sz="1500">
                <a:latin typeface="Calibri"/>
                <a:ea typeface="Calibri"/>
                <a:cs typeface="Calibri"/>
                <a:sym typeface="Calibri"/>
              </a:rPr>
              <a:t>vínculo</a:t>
            </a:r>
            <a:r>
              <a:rPr lang="es-ES" sz="1500">
                <a:latin typeface="Calibri"/>
                <a:ea typeface="Calibri"/>
                <a:cs typeface="Calibri"/>
                <a:sym typeface="Calibri"/>
              </a:rPr>
              <a:t> con el cliente </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ES">
                <a:latin typeface="Calibri"/>
                <a:ea typeface="Calibri"/>
                <a:cs typeface="Calibri"/>
                <a:sym typeface="Calibri"/>
              </a:rPr>
              <a:t>Para esto se dan a conocer unos puntos importantes para lograrlo los cuales son: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ES">
                <a:latin typeface="Calibri"/>
                <a:ea typeface="Calibri"/>
                <a:cs typeface="Calibri"/>
                <a:sym typeface="Calibri"/>
              </a:rPr>
              <a:t>1. Crear un ambiente de bienvenida, con una sonrisa incluida: para lograr esto demuestra una actitud positiva al cliente una actitud activa y colaboradora incluyendo una sonrisa.</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ES">
                <a:latin typeface="Calibri"/>
                <a:ea typeface="Calibri"/>
                <a:cs typeface="Calibri"/>
                <a:sym typeface="Calibri"/>
              </a:rPr>
              <a:t>2. Brindar un servicio excepcional:  para lograr esto se </a:t>
            </a:r>
            <a:r>
              <a:rPr lang="es-ES">
                <a:latin typeface="Calibri"/>
                <a:ea typeface="Calibri"/>
                <a:cs typeface="Calibri"/>
                <a:sym typeface="Calibri"/>
              </a:rPr>
              <a:t>tendrá</a:t>
            </a:r>
            <a:r>
              <a:rPr lang="es-ES">
                <a:latin typeface="Calibri"/>
                <a:ea typeface="Calibri"/>
                <a:cs typeface="Calibri"/>
                <a:sym typeface="Calibri"/>
              </a:rPr>
              <a:t> en cuenta la necesidad que tiene el cliente sea de satisfacer un servicio como de adquirir un producto y </a:t>
            </a:r>
            <a:r>
              <a:rPr lang="es-ES">
                <a:latin typeface="Calibri"/>
                <a:ea typeface="Calibri"/>
                <a:cs typeface="Calibri"/>
                <a:sym typeface="Calibri"/>
              </a:rPr>
              <a:t>así</a:t>
            </a:r>
            <a:r>
              <a:rPr lang="es-ES">
                <a:latin typeface="Calibri"/>
                <a:ea typeface="Calibri"/>
                <a:cs typeface="Calibri"/>
                <a:sym typeface="Calibri"/>
              </a:rPr>
              <a:t> mantener unas buenas </a:t>
            </a:r>
            <a:r>
              <a:rPr lang="es-ES">
                <a:latin typeface="Calibri"/>
                <a:ea typeface="Calibri"/>
                <a:cs typeface="Calibri"/>
                <a:sym typeface="Calibri"/>
              </a:rPr>
              <a:t>políticas</a:t>
            </a:r>
            <a:r>
              <a:rPr lang="es-ES">
                <a:latin typeface="Calibri"/>
                <a:ea typeface="Calibri"/>
                <a:cs typeface="Calibri"/>
                <a:sym typeface="Calibri"/>
              </a:rPr>
              <a:t> de </a:t>
            </a:r>
            <a:r>
              <a:rPr lang="es-ES">
                <a:latin typeface="Calibri"/>
                <a:ea typeface="Calibri"/>
                <a:cs typeface="Calibri"/>
                <a:sym typeface="Calibri"/>
              </a:rPr>
              <a:t>reembolso</a:t>
            </a:r>
            <a:r>
              <a:rPr lang="es-ES">
                <a:latin typeface="Calibri"/>
                <a:ea typeface="Calibri"/>
                <a:cs typeface="Calibri"/>
                <a:sym typeface="Calibri"/>
              </a:rPr>
              <a:t>  una </a:t>
            </a:r>
            <a:r>
              <a:rPr lang="es-ES">
                <a:latin typeface="Calibri"/>
                <a:ea typeface="Calibri"/>
                <a:cs typeface="Calibri"/>
                <a:sym typeface="Calibri"/>
              </a:rPr>
              <a:t>entrega</a:t>
            </a:r>
            <a:r>
              <a:rPr lang="es-ES">
                <a:latin typeface="Calibri"/>
                <a:ea typeface="Calibri"/>
                <a:cs typeface="Calibri"/>
                <a:sym typeface="Calibri"/>
              </a:rPr>
              <a:t> </a:t>
            </a:r>
            <a:r>
              <a:rPr lang="es-ES">
                <a:latin typeface="Calibri"/>
                <a:ea typeface="Calibri"/>
                <a:cs typeface="Calibri"/>
                <a:sym typeface="Calibri"/>
              </a:rPr>
              <a:t>rápida</a:t>
            </a:r>
            <a:r>
              <a:rPr lang="es-ES">
                <a:latin typeface="Calibri"/>
                <a:ea typeface="Calibri"/>
                <a:cs typeface="Calibri"/>
                <a:sym typeface="Calibri"/>
              </a:rPr>
              <a:t> etc</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3. Demuestre </a:t>
            </a:r>
            <a:r>
              <a:rPr lang="es-ES">
                <a:latin typeface="Calibri"/>
                <a:ea typeface="Calibri"/>
                <a:cs typeface="Calibri"/>
                <a:sym typeface="Calibri"/>
              </a:rPr>
              <a:t>atención</a:t>
            </a:r>
            <a:r>
              <a:rPr lang="es-ES">
                <a:latin typeface="Calibri"/>
                <a:ea typeface="Calibri"/>
                <a:cs typeface="Calibri"/>
                <a:sym typeface="Calibri"/>
              </a:rPr>
              <a:t> e </a:t>
            </a:r>
            <a:r>
              <a:rPr lang="es-ES">
                <a:latin typeface="Calibri"/>
                <a:ea typeface="Calibri"/>
                <a:cs typeface="Calibri"/>
                <a:sym typeface="Calibri"/>
              </a:rPr>
              <a:t>interés</a:t>
            </a:r>
            <a:r>
              <a:rPr lang="es-ES">
                <a:latin typeface="Calibri"/>
                <a:ea typeface="Calibri"/>
                <a:cs typeface="Calibri"/>
                <a:sym typeface="Calibri"/>
              </a:rPr>
              <a:t>: para esto se emplea la estrategia de preguntar al cliente la calidad del producto como puede ser  la comodidad con la que siente un zapato.</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ES">
                <a:latin typeface="Calibri"/>
                <a:ea typeface="Calibri"/>
                <a:cs typeface="Calibri"/>
                <a:sym typeface="Calibri"/>
              </a:rPr>
              <a:t>4.haga sentir bien al comprador: para esto se puede acceder a mantener cumplidos para el cliente ejemplo su aspecto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20" name="Google Shape;120;g1dedc7b3795_2_0"/>
          <p:cNvSpPr txBox="1"/>
          <p:nvPr/>
        </p:nvSpPr>
        <p:spPr>
          <a:xfrm>
            <a:off x="5103000" y="860625"/>
            <a:ext cx="3837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5. Construir una relación personal: para esto la mejor forma </a:t>
            </a:r>
            <a:r>
              <a:rPr lang="es-ES">
                <a:latin typeface="Calibri"/>
                <a:ea typeface="Calibri"/>
                <a:cs typeface="Calibri"/>
                <a:sym typeface="Calibri"/>
              </a:rPr>
              <a:t>será</a:t>
            </a:r>
            <a:r>
              <a:rPr lang="es-ES">
                <a:latin typeface="Calibri"/>
                <a:ea typeface="Calibri"/>
                <a:cs typeface="Calibri"/>
                <a:sym typeface="Calibri"/>
              </a:rPr>
              <a:t> interactuando con el cliente preguntando sobre sus intereses y satisfaciendo estos apelar </a:t>
            </a:r>
            <a:r>
              <a:rPr lang="es-ES">
                <a:latin typeface="Calibri"/>
                <a:ea typeface="Calibri"/>
                <a:cs typeface="Calibri"/>
                <a:sym typeface="Calibri"/>
              </a:rPr>
              <a:t>información</a:t>
            </a:r>
            <a:r>
              <a:rPr lang="es-ES">
                <a:latin typeface="Calibri"/>
                <a:ea typeface="Calibri"/>
                <a:cs typeface="Calibri"/>
                <a:sym typeface="Calibri"/>
              </a:rPr>
              <a:t> sobre el cliente y </a:t>
            </a:r>
            <a:r>
              <a:rPr lang="es-ES">
                <a:latin typeface="Calibri"/>
                <a:ea typeface="Calibri"/>
                <a:cs typeface="Calibri"/>
                <a:sym typeface="Calibri"/>
              </a:rPr>
              <a:t>así</a:t>
            </a:r>
            <a:r>
              <a:rPr lang="es-ES">
                <a:latin typeface="Calibri"/>
                <a:ea typeface="Calibri"/>
                <a:cs typeface="Calibri"/>
                <a:sym typeface="Calibri"/>
              </a:rPr>
              <a:t> con esta brindarle una </a:t>
            </a:r>
            <a:r>
              <a:rPr lang="es-ES">
                <a:latin typeface="Calibri"/>
                <a:ea typeface="Calibri"/>
                <a:cs typeface="Calibri"/>
                <a:sym typeface="Calibri"/>
              </a:rPr>
              <a:t>atención</a:t>
            </a:r>
            <a:r>
              <a:rPr lang="es-ES">
                <a:latin typeface="Calibri"/>
                <a:ea typeface="Calibri"/>
                <a:cs typeface="Calibri"/>
                <a:sym typeface="Calibri"/>
              </a:rPr>
              <a:t> </a:t>
            </a:r>
            <a:r>
              <a:rPr lang="es-ES">
                <a:latin typeface="Calibri"/>
                <a:ea typeface="Calibri"/>
                <a:cs typeface="Calibri"/>
                <a:sym typeface="Calibri"/>
              </a:rPr>
              <a:t>más</a:t>
            </a:r>
            <a:r>
              <a:rPr lang="es-ES">
                <a:latin typeface="Calibri"/>
                <a:ea typeface="Calibri"/>
                <a:cs typeface="Calibri"/>
                <a:sym typeface="Calibri"/>
              </a:rPr>
              <a:t> </a:t>
            </a:r>
            <a:r>
              <a:rPr lang="es-ES">
                <a:latin typeface="Calibri"/>
                <a:ea typeface="Calibri"/>
                <a:cs typeface="Calibri"/>
                <a:sym typeface="Calibri"/>
              </a:rPr>
              <a:t>íntima</a:t>
            </a:r>
            <a:r>
              <a:rPr lang="es-ES">
                <a:latin typeface="Calibri"/>
                <a:ea typeface="Calibri"/>
                <a:cs typeface="Calibri"/>
                <a:sym typeface="Calibri"/>
              </a:rPr>
              <a:t> y </a:t>
            </a:r>
            <a:r>
              <a:rPr lang="es-ES">
                <a:latin typeface="Calibri"/>
                <a:ea typeface="Calibri"/>
                <a:cs typeface="Calibri"/>
                <a:sym typeface="Calibri"/>
              </a:rPr>
              <a:t>cómoda</a:t>
            </a:r>
            <a:r>
              <a:rPr lang="es-ES">
                <a:latin typeface="Calibri"/>
                <a:ea typeface="Calibri"/>
                <a:cs typeface="Calibri"/>
                <a:sym typeface="Calibri"/>
              </a:rPr>
              <a:t> con el cliente.</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6.invite al cliente a regresar: esto es de una forma sencilla y se puede plantear </a:t>
            </a:r>
            <a:r>
              <a:rPr lang="es-ES">
                <a:latin typeface="Calibri"/>
                <a:ea typeface="Calibri"/>
                <a:cs typeface="Calibri"/>
                <a:sym typeface="Calibri"/>
              </a:rPr>
              <a:t>preguntándole</a:t>
            </a:r>
            <a:r>
              <a:rPr lang="es-ES">
                <a:latin typeface="Calibri"/>
                <a:ea typeface="Calibri"/>
                <a:cs typeface="Calibri"/>
                <a:sym typeface="Calibri"/>
              </a:rPr>
              <a:t> al cliente si regresara, esto le </a:t>
            </a:r>
            <a:r>
              <a:rPr lang="es-ES">
                <a:latin typeface="Calibri"/>
                <a:ea typeface="Calibri"/>
                <a:cs typeface="Calibri"/>
                <a:sym typeface="Calibri"/>
              </a:rPr>
              <a:t>hará</a:t>
            </a:r>
            <a:r>
              <a:rPr lang="es-ES">
                <a:latin typeface="Calibri"/>
                <a:ea typeface="Calibri"/>
                <a:cs typeface="Calibri"/>
                <a:sym typeface="Calibri"/>
              </a:rPr>
              <a:t> entender al cliente que usted </a:t>
            </a:r>
            <a:r>
              <a:rPr lang="es-ES">
                <a:latin typeface="Calibri"/>
                <a:ea typeface="Calibri"/>
                <a:cs typeface="Calibri"/>
                <a:sym typeface="Calibri"/>
              </a:rPr>
              <a:t>está</a:t>
            </a:r>
            <a:r>
              <a:rPr lang="es-ES">
                <a:latin typeface="Calibri"/>
                <a:ea typeface="Calibri"/>
                <a:cs typeface="Calibri"/>
                <a:sym typeface="Calibri"/>
              </a:rPr>
              <a:t> interesado en volver atenderlo y que </a:t>
            </a:r>
            <a:r>
              <a:rPr lang="es-ES">
                <a:latin typeface="Calibri"/>
                <a:ea typeface="Calibri"/>
                <a:cs typeface="Calibri"/>
                <a:sym typeface="Calibri"/>
              </a:rPr>
              <a:t>podrá</a:t>
            </a:r>
            <a:r>
              <a:rPr lang="es-ES">
                <a:latin typeface="Calibri"/>
                <a:ea typeface="Calibri"/>
                <a:cs typeface="Calibri"/>
                <a:sym typeface="Calibri"/>
              </a:rPr>
              <a:t> </a:t>
            </a:r>
            <a:r>
              <a:rPr lang="es-ES">
                <a:latin typeface="Calibri"/>
                <a:ea typeface="Calibri"/>
                <a:cs typeface="Calibri"/>
                <a:sym typeface="Calibri"/>
              </a:rPr>
              <a:t>volverá</a:t>
            </a:r>
            <a:r>
              <a:rPr lang="es-ES">
                <a:latin typeface="Calibri"/>
                <a:ea typeface="Calibri"/>
                <a:cs typeface="Calibri"/>
                <a:sym typeface="Calibri"/>
              </a:rPr>
              <a:t> a ayudarle en su necesidad.</a:t>
            </a:r>
            <a:endParaRPr>
              <a:latin typeface="Calibri"/>
              <a:ea typeface="Calibri"/>
              <a:cs typeface="Calibri"/>
              <a:sym typeface="Calibri"/>
            </a:endParaRPr>
          </a:p>
        </p:txBody>
      </p:sp>
      <p:pic>
        <p:nvPicPr>
          <p:cNvPr id="121" name="Google Shape;121;g1dedc7b3795_2_0"/>
          <p:cNvPicPr preferRelativeResize="0"/>
          <p:nvPr/>
        </p:nvPicPr>
        <p:blipFill rotWithShape="1">
          <a:blip r:embed="rId3">
            <a:alphaModFix/>
          </a:blip>
          <a:srcRect b="0" l="2873" r="3230" t="11103"/>
          <a:stretch/>
        </p:blipFill>
        <p:spPr>
          <a:xfrm>
            <a:off x="6054750" y="3629825"/>
            <a:ext cx="2703375" cy="142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dee870dcdc_0_0"/>
          <p:cNvSpPr txBox="1"/>
          <p:nvPr/>
        </p:nvSpPr>
        <p:spPr>
          <a:xfrm>
            <a:off x="151275" y="453875"/>
            <a:ext cx="5168700" cy="343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150">
                <a:solidFill>
                  <a:srgbClr val="222222"/>
                </a:solidFill>
                <a:highlight>
                  <a:srgbClr val="FFFFFF"/>
                </a:highlight>
              </a:rPr>
              <a:t>	     </a:t>
            </a:r>
            <a:r>
              <a:rPr lang="es-ES" sz="1150">
                <a:solidFill>
                  <a:srgbClr val="222222"/>
                </a:solidFill>
                <a:highlight>
                  <a:srgbClr val="FFFFFF"/>
                </a:highlight>
              </a:rPr>
              <a:t> </a:t>
            </a:r>
            <a:r>
              <a:rPr b="1" lang="es-ES" sz="1600">
                <a:solidFill>
                  <a:schemeClr val="dk1"/>
                </a:solidFill>
                <a:latin typeface="Calibri"/>
                <a:ea typeface="Calibri"/>
                <a:cs typeface="Calibri"/>
                <a:sym typeface="Calibri"/>
              </a:rPr>
              <a:t>CO</a:t>
            </a:r>
            <a:r>
              <a:rPr b="1" lang="es-ES" sz="1600">
                <a:solidFill>
                  <a:schemeClr val="dk1"/>
                </a:solidFill>
                <a:latin typeface="Calibri"/>
                <a:ea typeface="Calibri"/>
                <a:cs typeface="Calibri"/>
                <a:sym typeface="Calibri"/>
              </a:rPr>
              <a:t>N</a:t>
            </a:r>
            <a:r>
              <a:rPr b="1" lang="es-ES" sz="1600">
                <a:solidFill>
                  <a:schemeClr val="dk1"/>
                </a:solidFill>
                <a:latin typeface="Calibri"/>
                <a:ea typeface="Calibri"/>
                <a:cs typeface="Calibri"/>
                <a:sym typeface="Calibri"/>
              </a:rPr>
              <a:t>OCER LAS </a:t>
            </a:r>
            <a:r>
              <a:rPr b="1" lang="es-ES" sz="1600">
                <a:solidFill>
                  <a:schemeClr val="dk1"/>
                </a:solidFill>
                <a:latin typeface="Calibri"/>
                <a:ea typeface="Calibri"/>
                <a:cs typeface="Calibri"/>
                <a:sym typeface="Calibri"/>
              </a:rPr>
              <a:t>NECESIDADES</a:t>
            </a:r>
            <a:r>
              <a:rPr b="1" lang="es-ES" sz="1600">
                <a:solidFill>
                  <a:schemeClr val="dk1"/>
                </a:solidFill>
                <a:latin typeface="Calibri"/>
                <a:ea typeface="Calibri"/>
                <a:cs typeface="Calibri"/>
                <a:sym typeface="Calibri"/>
              </a:rPr>
              <a:t> DEL CLIENTE Y    </a:t>
            </a:r>
            <a:r>
              <a:rPr b="1" lang="es-ES" sz="1600">
                <a:solidFill>
                  <a:schemeClr val="dk1"/>
                </a:solidFill>
                <a:latin typeface="Calibri"/>
                <a:ea typeface="Calibri"/>
                <a:cs typeface="Calibri"/>
                <a:sym typeface="Calibri"/>
              </a:rPr>
              <a:t>ANTEPONERLAS</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s-ES" sz="1200">
                <a:solidFill>
                  <a:schemeClr val="dk1"/>
                </a:solidFill>
                <a:latin typeface="Calibri"/>
                <a:ea typeface="Calibri"/>
                <a:cs typeface="Calibri"/>
                <a:sym typeface="Calibri"/>
              </a:rPr>
              <a:t>Es fundamental identificar y satisfacer las necesidades del cliente, uno de los muchos problemas al atender una venta es que el cliente no se sepa expresar con claridad por ende no vamos a poder satisfacer las necesidades del cliente lo que nos conlleva a una mala </a:t>
            </a:r>
            <a:r>
              <a:rPr lang="es-ES" sz="1200">
                <a:solidFill>
                  <a:schemeClr val="dk1"/>
                </a:solidFill>
                <a:latin typeface="Calibri"/>
                <a:ea typeface="Calibri"/>
                <a:cs typeface="Calibri"/>
                <a:sym typeface="Calibri"/>
              </a:rPr>
              <a:t>atención</a:t>
            </a:r>
            <a:r>
              <a:rPr lang="es-ES" sz="1200">
                <a:solidFill>
                  <a:schemeClr val="dk1"/>
                </a:solidFill>
                <a:latin typeface="Calibri"/>
                <a:ea typeface="Calibri"/>
                <a:cs typeface="Calibri"/>
                <a:sym typeface="Calibri"/>
              </a:rPr>
              <a:t> al cliente. Para evitar estos inconvenientes podemos hacerle preguntas al cliente, de esta manera </a:t>
            </a:r>
            <a:r>
              <a:rPr lang="es-ES" sz="1200">
                <a:solidFill>
                  <a:schemeClr val="dk1"/>
                </a:solidFill>
                <a:latin typeface="Calibri"/>
                <a:ea typeface="Calibri"/>
                <a:cs typeface="Calibri"/>
                <a:sym typeface="Calibri"/>
              </a:rPr>
              <a:t>recolectamos</a:t>
            </a:r>
            <a:r>
              <a:rPr lang="es-ES" sz="1200">
                <a:solidFill>
                  <a:schemeClr val="dk1"/>
                </a:solidFill>
                <a:latin typeface="Calibri"/>
                <a:ea typeface="Calibri"/>
                <a:cs typeface="Calibri"/>
                <a:sym typeface="Calibri"/>
              </a:rPr>
              <a:t> </a:t>
            </a:r>
            <a:r>
              <a:rPr lang="es-ES" sz="1200">
                <a:solidFill>
                  <a:schemeClr val="dk1"/>
                </a:solidFill>
                <a:latin typeface="Calibri"/>
                <a:ea typeface="Calibri"/>
                <a:cs typeface="Calibri"/>
                <a:sym typeface="Calibri"/>
              </a:rPr>
              <a:t>información</a:t>
            </a:r>
            <a:r>
              <a:rPr lang="es-ES" sz="1200">
                <a:solidFill>
                  <a:schemeClr val="dk1"/>
                </a:solidFill>
                <a:latin typeface="Calibri"/>
                <a:ea typeface="Calibri"/>
                <a:cs typeface="Calibri"/>
                <a:sym typeface="Calibri"/>
              </a:rPr>
              <a:t> para </a:t>
            </a:r>
            <a:r>
              <a:rPr lang="es-ES" sz="1200">
                <a:solidFill>
                  <a:schemeClr val="dk1"/>
                </a:solidFill>
                <a:latin typeface="Calibri"/>
                <a:ea typeface="Calibri"/>
                <a:cs typeface="Calibri"/>
                <a:sym typeface="Calibri"/>
              </a:rPr>
              <a:t>así</a:t>
            </a:r>
            <a:r>
              <a:rPr lang="es-ES" sz="1200">
                <a:solidFill>
                  <a:schemeClr val="dk1"/>
                </a:solidFill>
                <a:latin typeface="Calibri"/>
                <a:ea typeface="Calibri"/>
                <a:cs typeface="Calibri"/>
                <a:sym typeface="Calibri"/>
              </a:rPr>
              <a:t> mismo brindarle una buena </a:t>
            </a:r>
            <a:r>
              <a:rPr lang="es-ES" sz="1200">
                <a:solidFill>
                  <a:schemeClr val="dk1"/>
                </a:solidFill>
                <a:latin typeface="Calibri"/>
                <a:ea typeface="Calibri"/>
                <a:cs typeface="Calibri"/>
                <a:sym typeface="Calibri"/>
              </a:rPr>
              <a:t>atención</a:t>
            </a:r>
            <a:r>
              <a:rPr lang="es-ES" sz="1200">
                <a:solidFill>
                  <a:schemeClr val="dk1"/>
                </a:solidFill>
                <a:latin typeface="Calibri"/>
                <a:ea typeface="Calibri"/>
                <a:cs typeface="Calibri"/>
                <a:sym typeface="Calibri"/>
              </a:rPr>
              <a:t> al cliente y ofrecerle lo que en verdad </a:t>
            </a:r>
            <a:r>
              <a:rPr lang="es-ES" sz="1200">
                <a:solidFill>
                  <a:schemeClr val="dk1"/>
                </a:solidFill>
                <a:latin typeface="Calibri"/>
                <a:ea typeface="Calibri"/>
                <a:cs typeface="Calibri"/>
                <a:sym typeface="Calibri"/>
              </a:rPr>
              <a:t>necesita.</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s-ES" sz="1200">
                <a:solidFill>
                  <a:schemeClr val="dk1"/>
                </a:solidFill>
                <a:latin typeface="Calibri"/>
                <a:ea typeface="Calibri"/>
                <a:cs typeface="Calibri"/>
                <a:sym typeface="Calibri"/>
              </a:rPr>
              <a:t>Es necesario que a la hora de atender al cliente no le respondamos con “no podemos tal día, no se puede, NO” lo que debemos de hacer es tratar de adaptarnos a las necesidades del cliente.</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150">
              <a:solidFill>
                <a:srgbClr val="222222"/>
              </a:solidFill>
              <a:highlight>
                <a:srgbClr val="FFFFFF"/>
              </a:highlight>
            </a:endParaRPr>
          </a:p>
        </p:txBody>
      </p:sp>
      <p:pic>
        <p:nvPicPr>
          <p:cNvPr id="127" name="Google Shape;127;g1dee870dcdc_0_0"/>
          <p:cNvPicPr preferRelativeResize="0"/>
          <p:nvPr/>
        </p:nvPicPr>
        <p:blipFill>
          <a:blip r:embed="rId3">
            <a:alphaModFix/>
          </a:blip>
          <a:stretch>
            <a:fillRect/>
          </a:stretch>
        </p:blipFill>
        <p:spPr>
          <a:xfrm>
            <a:off x="5534300" y="1245475"/>
            <a:ext cx="3353375" cy="273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dee870dcdc_0_7"/>
          <p:cNvSpPr txBox="1"/>
          <p:nvPr/>
        </p:nvSpPr>
        <p:spPr>
          <a:xfrm>
            <a:off x="302425" y="693750"/>
            <a:ext cx="5232000" cy="284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500">
                <a:latin typeface="Calibri"/>
                <a:ea typeface="Calibri"/>
                <a:cs typeface="Calibri"/>
                <a:sym typeface="Calibri"/>
              </a:rPr>
              <a:t>DISPOSICIÓN</a:t>
            </a:r>
            <a:r>
              <a:rPr b="1" lang="es-ES" sz="1500">
                <a:latin typeface="Calibri"/>
                <a:ea typeface="Calibri"/>
                <a:cs typeface="Calibri"/>
                <a:sym typeface="Calibri"/>
              </a:rPr>
              <a:t> DE </a:t>
            </a:r>
            <a:r>
              <a:rPr b="1" lang="es-ES" sz="1500">
                <a:latin typeface="Calibri"/>
                <a:ea typeface="Calibri"/>
                <a:cs typeface="Calibri"/>
                <a:sym typeface="Calibri"/>
              </a:rPr>
              <a:t>ACEPTAR EL EMPOWERMENT</a:t>
            </a:r>
            <a:r>
              <a:rPr b="1" lang="es-ES">
                <a:latin typeface="Calibri"/>
                <a:ea typeface="Calibri"/>
                <a:cs typeface="Calibri"/>
                <a:sym typeface="Calibri"/>
              </a:rPr>
              <a:t> </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lang="es-ES" sz="1200">
                <a:latin typeface="Calibri"/>
                <a:ea typeface="Calibri"/>
                <a:cs typeface="Calibri"/>
                <a:sym typeface="Calibri"/>
              </a:rPr>
              <a:t>Consiste en darle el poder al empleado que tiene una mayor </a:t>
            </a:r>
            <a:r>
              <a:rPr lang="es-ES" sz="1200">
                <a:latin typeface="Calibri"/>
                <a:ea typeface="Calibri"/>
                <a:cs typeface="Calibri"/>
                <a:sym typeface="Calibri"/>
              </a:rPr>
              <a:t>interacción</a:t>
            </a:r>
            <a:r>
              <a:rPr lang="es-ES" sz="1200">
                <a:latin typeface="Calibri"/>
                <a:ea typeface="Calibri"/>
                <a:cs typeface="Calibri"/>
                <a:sym typeface="Calibri"/>
              </a:rPr>
              <a:t> con el cliente para que en los casos en los que se presentan problemas los empleados tengan el </a:t>
            </a:r>
            <a:r>
              <a:rPr lang="es-ES" sz="1200">
                <a:latin typeface="Calibri"/>
                <a:ea typeface="Calibri"/>
                <a:cs typeface="Calibri"/>
                <a:sym typeface="Calibri"/>
              </a:rPr>
              <a:t>poder</a:t>
            </a:r>
            <a:r>
              <a:rPr lang="es-ES" sz="1200">
                <a:latin typeface="Calibri"/>
                <a:ea typeface="Calibri"/>
                <a:cs typeface="Calibri"/>
                <a:sym typeface="Calibri"/>
              </a:rPr>
              <a:t> y la capacidad de resolverlos de manera </a:t>
            </a:r>
            <a:r>
              <a:rPr lang="es-ES" sz="1200">
                <a:latin typeface="Calibri"/>
                <a:ea typeface="Calibri"/>
                <a:cs typeface="Calibri"/>
                <a:sym typeface="Calibri"/>
              </a:rPr>
              <a:t>autónoma</a:t>
            </a:r>
            <a:r>
              <a:rPr lang="es-ES" sz="1200">
                <a:latin typeface="Calibri"/>
                <a:ea typeface="Calibri"/>
                <a:cs typeface="Calibri"/>
                <a:sym typeface="Calibri"/>
              </a:rPr>
              <a:t> sin que el empleado tenga que consultar cada movimiento con el gerente, esto genera confianza en el cliente.</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s-ES" sz="1200">
                <a:latin typeface="Calibri"/>
                <a:ea typeface="Calibri"/>
                <a:cs typeface="Calibri"/>
                <a:sym typeface="Calibri"/>
              </a:rPr>
              <a:t>En cuanto a darle el poder al empleado no significa que  el pueda regalar los productos o dejar los productos muy baratos NO, consiste en que el empleado   tenga la capacidad y las </a:t>
            </a:r>
            <a:r>
              <a:rPr lang="es-ES" sz="1200">
                <a:latin typeface="Calibri"/>
                <a:ea typeface="Calibri"/>
                <a:cs typeface="Calibri"/>
                <a:sym typeface="Calibri"/>
              </a:rPr>
              <a:t>habilidades de solucionar cualquier tipo de problema de la manera más eficaz. Para que la empresa funcione de la mejor manera debemos darle a los empleados la libertad de solucionar un problema sin tener que discutirlo con los gerentes. </a:t>
            </a:r>
            <a:endParaRPr sz="1200">
              <a:latin typeface="Calibri"/>
              <a:ea typeface="Calibri"/>
              <a:cs typeface="Calibri"/>
              <a:sym typeface="Calibri"/>
            </a:endParaRPr>
          </a:p>
        </p:txBody>
      </p:sp>
      <p:pic>
        <p:nvPicPr>
          <p:cNvPr id="133" name="Google Shape;133;g1dee870dcdc_0_7"/>
          <p:cNvPicPr preferRelativeResize="0"/>
          <p:nvPr/>
        </p:nvPicPr>
        <p:blipFill>
          <a:blip r:embed="rId3">
            <a:alphaModFix/>
          </a:blip>
          <a:stretch>
            <a:fillRect/>
          </a:stretch>
        </p:blipFill>
        <p:spPr>
          <a:xfrm>
            <a:off x="5761225" y="1110725"/>
            <a:ext cx="3165101" cy="243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dee870dcdc_0_12"/>
          <p:cNvSpPr txBox="1"/>
          <p:nvPr/>
        </p:nvSpPr>
        <p:spPr>
          <a:xfrm>
            <a:off x="327775" y="945500"/>
            <a:ext cx="5231700" cy="221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600">
                <a:latin typeface="Calibri"/>
                <a:ea typeface="Calibri"/>
                <a:cs typeface="Calibri"/>
                <a:sym typeface="Calibri"/>
              </a:rPr>
              <a:t>LA FORTALEZA QUE HAY ENTRE EL </a:t>
            </a:r>
            <a:r>
              <a:rPr b="1" lang="es-ES" sz="1600">
                <a:latin typeface="Calibri"/>
                <a:ea typeface="Calibri"/>
                <a:cs typeface="Calibri"/>
                <a:sym typeface="Calibri"/>
              </a:rPr>
              <a:t>EMPLEADO</a:t>
            </a:r>
            <a:r>
              <a:rPr b="1" lang="es-ES" sz="1600">
                <a:latin typeface="Calibri"/>
                <a:ea typeface="Calibri"/>
                <a:cs typeface="Calibri"/>
                <a:sym typeface="Calibri"/>
              </a:rPr>
              <a:t> Y EL CLIENTE POR MEDIO DE LA </a:t>
            </a:r>
            <a:r>
              <a:rPr b="1" lang="es-ES" sz="1600">
                <a:latin typeface="Calibri"/>
                <a:ea typeface="Calibri"/>
                <a:cs typeface="Calibri"/>
                <a:sym typeface="Calibri"/>
              </a:rPr>
              <a:t>TECNOLOGÍA</a:t>
            </a:r>
            <a:r>
              <a:rPr b="1" lang="es-ES" sz="1600">
                <a:latin typeface="Calibri"/>
                <a:ea typeface="Calibri"/>
                <a:cs typeface="Calibri"/>
                <a:sym typeface="Calibri"/>
              </a:rPr>
              <a:t> </a:t>
            </a:r>
            <a:endParaRPr b="1" sz="1600">
              <a:latin typeface="Calibri"/>
              <a:ea typeface="Calibri"/>
              <a:cs typeface="Calibri"/>
              <a:sym typeface="Calibri"/>
            </a:endParaRPr>
          </a:p>
          <a:p>
            <a:pPr indent="0" lvl="0" marL="0" rtl="0" algn="ctr">
              <a:spcBef>
                <a:spcPts val="0"/>
              </a:spcBef>
              <a:spcAft>
                <a:spcPts val="0"/>
              </a:spcAft>
              <a:buNone/>
            </a:pPr>
            <a:r>
              <a:t/>
            </a:r>
            <a:endParaRPr b="1" sz="1600">
              <a:latin typeface="Calibri"/>
              <a:ea typeface="Calibri"/>
              <a:cs typeface="Calibri"/>
              <a:sym typeface="Calibri"/>
            </a:endParaRPr>
          </a:p>
          <a:p>
            <a:pPr indent="0" lvl="0" marL="0" rtl="0" algn="l">
              <a:spcBef>
                <a:spcPts val="0"/>
              </a:spcBef>
              <a:spcAft>
                <a:spcPts val="0"/>
              </a:spcAft>
              <a:buNone/>
            </a:pPr>
            <a:r>
              <a:rPr lang="es-ES" sz="1200">
                <a:latin typeface="Calibri"/>
                <a:ea typeface="Calibri"/>
                <a:cs typeface="Calibri"/>
                <a:sym typeface="Calibri"/>
              </a:rPr>
              <a:t>La </a:t>
            </a:r>
            <a:r>
              <a:rPr lang="es-ES" sz="1200">
                <a:latin typeface="Calibri"/>
                <a:ea typeface="Calibri"/>
                <a:cs typeface="Calibri"/>
                <a:sym typeface="Calibri"/>
              </a:rPr>
              <a:t>tecnología nos facilita el tema del servicio al cliente ya que los clientes pueden averiguar lo que necesitan por sí solos y a la hora de hacer el pedido expresarse con claridad y tener claras sus necesidades facilitando el servicio al cliente.</a:t>
            </a:r>
            <a:endParaRPr sz="1200">
              <a:latin typeface="Calibri"/>
              <a:ea typeface="Calibri"/>
              <a:cs typeface="Calibri"/>
              <a:sym typeface="Calibri"/>
            </a:endParaRPr>
          </a:p>
          <a:p>
            <a:pPr indent="0" lvl="0" marL="0" rtl="0" algn="l">
              <a:spcBef>
                <a:spcPts val="0"/>
              </a:spcBef>
              <a:spcAft>
                <a:spcPts val="0"/>
              </a:spcAft>
              <a:buNone/>
            </a:pPr>
            <a:r>
              <a:rPr lang="es-ES" sz="1200">
                <a:latin typeface="Calibri"/>
                <a:ea typeface="Calibri"/>
                <a:cs typeface="Calibri"/>
                <a:sym typeface="Calibri"/>
              </a:rPr>
              <a:t>Una de las razones por las que hay mala atención al cliente es por la mala comunicación esta puede ser por varios factores como que el cliente tenga afán, la actitud del cliente o la del empleado, el desinterés del empleado a la hora de atender, etc. Unos de estos factores son solucionados gracias a la tecnología.</a:t>
            </a:r>
            <a:endParaRPr sz="1200">
              <a:latin typeface="Calibri"/>
              <a:ea typeface="Calibri"/>
              <a:cs typeface="Calibri"/>
              <a:sym typeface="Calibri"/>
            </a:endParaRPr>
          </a:p>
        </p:txBody>
      </p:sp>
      <p:pic>
        <p:nvPicPr>
          <p:cNvPr id="139" name="Google Shape;139;g1dee870dcdc_0_12"/>
          <p:cNvPicPr preferRelativeResize="0"/>
          <p:nvPr/>
        </p:nvPicPr>
        <p:blipFill>
          <a:blip r:embed="rId3">
            <a:alphaModFix/>
          </a:blip>
          <a:stretch>
            <a:fillRect/>
          </a:stretch>
        </p:blipFill>
        <p:spPr>
          <a:xfrm>
            <a:off x="5799050" y="1273275"/>
            <a:ext cx="2984975" cy="215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4"/>
          <p:cNvSpPr txBox="1"/>
          <p:nvPr/>
        </p:nvSpPr>
        <p:spPr>
          <a:xfrm>
            <a:off x="3603300" y="502400"/>
            <a:ext cx="173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TIPOS DE CLIENTES </a:t>
            </a:r>
            <a:endParaRPr>
              <a:latin typeface="Calibri"/>
              <a:ea typeface="Calibri"/>
              <a:cs typeface="Calibri"/>
              <a:sym typeface="Calibri"/>
            </a:endParaRPr>
          </a:p>
        </p:txBody>
      </p:sp>
      <p:sp>
        <p:nvSpPr>
          <p:cNvPr id="64" name="Google Shape;64;p4"/>
          <p:cNvSpPr txBox="1"/>
          <p:nvPr/>
        </p:nvSpPr>
        <p:spPr>
          <a:xfrm>
            <a:off x="4854600" y="980975"/>
            <a:ext cx="34545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es-ES" sz="1600">
                <a:latin typeface="Calibri"/>
                <a:ea typeface="Calibri"/>
                <a:cs typeface="Calibri"/>
                <a:sym typeface="Calibri"/>
              </a:rPr>
              <a:t>CLIENTE INTERNO: Es el cliente que tiene contacto directo con la empresa, </a:t>
            </a:r>
            <a:r>
              <a:rPr lang="es-ES" sz="1600">
                <a:latin typeface="Calibri"/>
                <a:ea typeface="Calibri"/>
                <a:cs typeface="Calibri"/>
                <a:sym typeface="Calibri"/>
              </a:rPr>
              <a:t>así</a:t>
            </a:r>
            <a:r>
              <a:rPr lang="es-ES" sz="1600">
                <a:latin typeface="Calibri"/>
                <a:ea typeface="Calibri"/>
                <a:cs typeface="Calibri"/>
                <a:sym typeface="Calibri"/>
              </a:rPr>
              <a:t> </a:t>
            </a:r>
            <a:r>
              <a:rPr lang="es-ES" sz="1600">
                <a:latin typeface="Calibri"/>
                <a:ea typeface="Calibri"/>
                <a:cs typeface="Calibri"/>
                <a:sym typeface="Calibri"/>
              </a:rPr>
              <a:t>también</a:t>
            </a:r>
            <a:r>
              <a:rPr lang="es-ES" sz="1600">
                <a:latin typeface="Calibri"/>
                <a:ea typeface="Calibri"/>
                <a:cs typeface="Calibri"/>
                <a:sym typeface="Calibri"/>
              </a:rPr>
              <a:t> como las empresas asociadas a la suya o empresas de las que usted como empresa depende son clientes </a:t>
            </a:r>
            <a:r>
              <a:rPr lang="es-ES" sz="1600">
                <a:latin typeface="Calibri"/>
                <a:ea typeface="Calibri"/>
                <a:cs typeface="Calibri"/>
                <a:sym typeface="Calibri"/>
              </a:rPr>
              <a:t>internos.</a:t>
            </a:r>
            <a:endParaRPr sz="1600">
              <a:latin typeface="Calibri"/>
              <a:ea typeface="Calibri"/>
              <a:cs typeface="Calibri"/>
              <a:sym typeface="Calibri"/>
            </a:endParaRPr>
          </a:p>
        </p:txBody>
      </p:sp>
      <p:sp>
        <p:nvSpPr>
          <p:cNvPr id="65" name="Google Shape;65;p4"/>
          <p:cNvSpPr txBox="1"/>
          <p:nvPr/>
        </p:nvSpPr>
        <p:spPr>
          <a:xfrm>
            <a:off x="4854600" y="2889575"/>
            <a:ext cx="3454500" cy="2124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Calibri"/>
              <a:buChar char="●"/>
            </a:pPr>
            <a:r>
              <a:rPr lang="es-ES" sz="1600">
                <a:solidFill>
                  <a:schemeClr val="dk1"/>
                </a:solidFill>
                <a:latin typeface="Calibri"/>
                <a:ea typeface="Calibri"/>
                <a:cs typeface="Calibri"/>
                <a:sym typeface="Calibri"/>
              </a:rPr>
              <a:t>CLIENTE EXTERNO: Los clientes externos  son personas que consumen el producto o servicio, estos clientes pueden ser minoristas o industriales (empresas que le compran su servicio a otra empresa)</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66" name="Google Shape;66;p4"/>
          <p:cNvPicPr preferRelativeResize="0"/>
          <p:nvPr/>
        </p:nvPicPr>
        <p:blipFill>
          <a:blip r:embed="rId3">
            <a:alphaModFix/>
          </a:blip>
          <a:stretch>
            <a:fillRect/>
          </a:stretch>
        </p:blipFill>
        <p:spPr>
          <a:xfrm>
            <a:off x="650625" y="1478075"/>
            <a:ext cx="4143226" cy="2916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5"/>
          <p:cNvSpPr txBox="1"/>
          <p:nvPr/>
        </p:nvSpPr>
        <p:spPr>
          <a:xfrm>
            <a:off x="178200" y="1000000"/>
            <a:ext cx="4393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Cuando </a:t>
            </a:r>
            <a:r>
              <a:rPr lang="es-ES">
                <a:latin typeface="Calibri"/>
                <a:ea typeface="Calibri"/>
                <a:cs typeface="Calibri"/>
                <a:sym typeface="Calibri"/>
              </a:rPr>
              <a:t>nuestros</a:t>
            </a:r>
            <a:r>
              <a:rPr lang="es-ES">
                <a:latin typeface="Calibri"/>
                <a:ea typeface="Calibri"/>
                <a:cs typeface="Calibri"/>
                <a:sym typeface="Calibri"/>
              </a:rPr>
              <a:t> empleados de la empresa se sientes satisfechos con su trabajo, </a:t>
            </a:r>
            <a:r>
              <a:rPr lang="es-ES">
                <a:latin typeface="Calibri"/>
                <a:ea typeface="Calibri"/>
                <a:cs typeface="Calibri"/>
                <a:sym typeface="Calibri"/>
              </a:rPr>
              <a:t>estará</a:t>
            </a:r>
            <a:r>
              <a:rPr lang="es-ES">
                <a:latin typeface="Calibri"/>
                <a:ea typeface="Calibri"/>
                <a:cs typeface="Calibri"/>
                <a:sym typeface="Calibri"/>
              </a:rPr>
              <a:t> </a:t>
            </a:r>
            <a:r>
              <a:rPr lang="es-ES">
                <a:latin typeface="Calibri"/>
                <a:ea typeface="Calibri"/>
                <a:cs typeface="Calibri"/>
                <a:sym typeface="Calibri"/>
              </a:rPr>
              <a:t>más</a:t>
            </a:r>
            <a:r>
              <a:rPr lang="es-ES">
                <a:latin typeface="Calibri"/>
                <a:ea typeface="Calibri"/>
                <a:cs typeface="Calibri"/>
                <a:sym typeface="Calibri"/>
              </a:rPr>
              <a:t> </a:t>
            </a:r>
            <a:r>
              <a:rPr lang="es-ES">
                <a:latin typeface="Calibri"/>
                <a:ea typeface="Calibri"/>
                <a:cs typeface="Calibri"/>
                <a:sym typeface="Calibri"/>
              </a:rPr>
              <a:t>dispuesto</a:t>
            </a:r>
            <a:r>
              <a:rPr lang="es-ES">
                <a:latin typeface="Calibri"/>
                <a:ea typeface="Calibri"/>
                <a:cs typeface="Calibri"/>
                <a:sym typeface="Calibri"/>
              </a:rPr>
              <a:t> y </a:t>
            </a:r>
            <a:r>
              <a:rPr lang="es-ES">
                <a:latin typeface="Calibri"/>
                <a:ea typeface="Calibri"/>
                <a:cs typeface="Calibri"/>
                <a:sym typeface="Calibri"/>
              </a:rPr>
              <a:t>tendrá</a:t>
            </a:r>
            <a:r>
              <a:rPr lang="es-ES">
                <a:latin typeface="Calibri"/>
                <a:ea typeface="Calibri"/>
                <a:cs typeface="Calibri"/>
                <a:sym typeface="Calibri"/>
              </a:rPr>
              <a:t> una mejor actitud con los clientes, esto quiere decir que :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un empleado feliz con su </a:t>
            </a:r>
            <a:r>
              <a:rPr lang="es-ES">
                <a:latin typeface="Calibri"/>
                <a:ea typeface="Calibri"/>
                <a:cs typeface="Calibri"/>
                <a:sym typeface="Calibri"/>
              </a:rPr>
              <a:t>función</a:t>
            </a:r>
            <a:r>
              <a:rPr lang="es-ES">
                <a:latin typeface="Calibri"/>
                <a:ea typeface="Calibri"/>
                <a:cs typeface="Calibri"/>
                <a:sym typeface="Calibri"/>
              </a:rPr>
              <a:t> dentro de nuestra empresa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será</a:t>
            </a:r>
            <a:r>
              <a:rPr lang="es-ES">
                <a:latin typeface="Calibri"/>
                <a:ea typeface="Calibri"/>
                <a:cs typeface="Calibri"/>
                <a:sym typeface="Calibri"/>
              </a:rPr>
              <a:t> cortés y amable con el cliente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el cliente se </a:t>
            </a:r>
            <a:r>
              <a:rPr lang="es-ES">
                <a:latin typeface="Calibri"/>
                <a:ea typeface="Calibri"/>
                <a:cs typeface="Calibri"/>
                <a:sym typeface="Calibri"/>
              </a:rPr>
              <a:t>sentirá</a:t>
            </a:r>
            <a:r>
              <a:rPr lang="es-ES">
                <a:latin typeface="Calibri"/>
                <a:ea typeface="Calibri"/>
                <a:cs typeface="Calibri"/>
                <a:sym typeface="Calibri"/>
              </a:rPr>
              <a:t> feliz y </a:t>
            </a:r>
            <a:r>
              <a:rPr lang="es-ES">
                <a:latin typeface="Calibri"/>
                <a:ea typeface="Calibri"/>
                <a:cs typeface="Calibri"/>
                <a:sym typeface="Calibri"/>
              </a:rPr>
              <a:t>tendrá</a:t>
            </a:r>
            <a:r>
              <a:rPr lang="es-ES">
                <a:latin typeface="Calibri"/>
                <a:ea typeface="Calibri"/>
                <a:cs typeface="Calibri"/>
                <a:sym typeface="Calibri"/>
              </a:rPr>
              <a:t> una actitud positiva hacia nuestra empresa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generamos</a:t>
            </a:r>
            <a:r>
              <a:rPr lang="es-ES">
                <a:latin typeface="Calibri"/>
                <a:ea typeface="Calibri"/>
                <a:cs typeface="Calibri"/>
                <a:sym typeface="Calibri"/>
              </a:rPr>
              <a:t> </a:t>
            </a:r>
            <a:r>
              <a:rPr lang="es-ES">
                <a:latin typeface="Calibri"/>
                <a:ea typeface="Calibri"/>
                <a:cs typeface="Calibri"/>
                <a:sym typeface="Calibri"/>
              </a:rPr>
              <a:t>más</a:t>
            </a:r>
            <a:r>
              <a:rPr lang="es-ES">
                <a:latin typeface="Calibri"/>
                <a:ea typeface="Calibri"/>
                <a:cs typeface="Calibri"/>
                <a:sym typeface="Calibri"/>
              </a:rPr>
              <a:t> ventas </a:t>
            </a:r>
            <a:endParaRPr>
              <a:latin typeface="Calibri"/>
              <a:ea typeface="Calibri"/>
              <a:cs typeface="Calibri"/>
              <a:sym typeface="Calibri"/>
            </a:endParaRPr>
          </a:p>
        </p:txBody>
      </p:sp>
      <p:sp>
        <p:nvSpPr>
          <p:cNvPr id="72" name="Google Shape;72;p5"/>
          <p:cNvSpPr txBox="1"/>
          <p:nvPr/>
        </p:nvSpPr>
        <p:spPr>
          <a:xfrm>
            <a:off x="2711850" y="255225"/>
            <a:ext cx="372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a:latin typeface="Calibri"/>
                <a:ea typeface="Calibri"/>
                <a:cs typeface="Calibri"/>
                <a:sym typeface="Calibri"/>
              </a:rPr>
              <a:t>CÓMO</a:t>
            </a:r>
            <a:r>
              <a:rPr lang="es-ES">
                <a:latin typeface="Calibri"/>
                <a:ea typeface="Calibri"/>
                <a:cs typeface="Calibri"/>
                <a:sym typeface="Calibri"/>
              </a:rPr>
              <a:t> DAR UN MEJOR SERVICIO AL CLIENTE </a:t>
            </a:r>
            <a:endParaRPr>
              <a:latin typeface="Calibri"/>
              <a:ea typeface="Calibri"/>
              <a:cs typeface="Calibri"/>
              <a:sym typeface="Calibri"/>
            </a:endParaRPr>
          </a:p>
        </p:txBody>
      </p:sp>
      <p:sp>
        <p:nvSpPr>
          <p:cNvPr id="73" name="Google Shape;73;p5"/>
          <p:cNvSpPr txBox="1"/>
          <p:nvPr/>
        </p:nvSpPr>
        <p:spPr>
          <a:xfrm>
            <a:off x="4659325" y="1045750"/>
            <a:ext cx="39264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Para tener trabajadores satisfechos debemos como jefes transmitir: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interés</a:t>
            </a:r>
            <a:r>
              <a:rPr lang="es-ES">
                <a:latin typeface="Calibri"/>
                <a:ea typeface="Calibri"/>
                <a:cs typeface="Calibri"/>
                <a:sym typeface="Calibri"/>
              </a:rPr>
              <a:t> en el </a:t>
            </a:r>
            <a:r>
              <a:rPr lang="es-ES">
                <a:latin typeface="Calibri"/>
                <a:ea typeface="Calibri"/>
                <a:cs typeface="Calibri"/>
                <a:sym typeface="Calibri"/>
              </a:rPr>
              <a:t>trabajo</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sensación de autoestima</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optimismo y flexibilidad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imagen positiva de uno mismo “tiene que gustarse usted mismo antes de que le guste su trabajo”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expectativas positivas en torno al empleo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manejo eficaz de las diferentes actitudes de los clientes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Con este tipo de conductas reflejadas en usted como jefe, se espera que sus trabajadores tomen en cuenta o </a:t>
            </a:r>
            <a:r>
              <a:rPr lang="es-ES">
                <a:latin typeface="Calibri"/>
                <a:ea typeface="Calibri"/>
                <a:cs typeface="Calibri"/>
                <a:sym typeface="Calibri"/>
              </a:rPr>
              <a:t>compartan</a:t>
            </a:r>
            <a:r>
              <a:rPr lang="es-ES">
                <a:latin typeface="Calibri"/>
                <a:ea typeface="Calibri"/>
                <a:cs typeface="Calibri"/>
                <a:sym typeface="Calibri"/>
              </a:rPr>
              <a:t> dichas conductas.</a:t>
            </a:r>
            <a:endParaRPr>
              <a:latin typeface="Calibri"/>
              <a:ea typeface="Calibri"/>
              <a:cs typeface="Calibri"/>
              <a:sym typeface="Calibri"/>
            </a:endParaRPr>
          </a:p>
        </p:txBody>
      </p:sp>
      <p:pic>
        <p:nvPicPr>
          <p:cNvPr id="74" name="Google Shape;74;p5"/>
          <p:cNvPicPr preferRelativeResize="0"/>
          <p:nvPr/>
        </p:nvPicPr>
        <p:blipFill>
          <a:blip r:embed="rId3">
            <a:alphaModFix/>
          </a:blip>
          <a:stretch>
            <a:fillRect/>
          </a:stretch>
        </p:blipFill>
        <p:spPr>
          <a:xfrm>
            <a:off x="902475" y="3194875"/>
            <a:ext cx="3175275" cy="1786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de87621f5a_5_8"/>
          <p:cNvSpPr txBox="1"/>
          <p:nvPr/>
        </p:nvSpPr>
        <p:spPr>
          <a:xfrm>
            <a:off x="2374700" y="696025"/>
            <a:ext cx="39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80" name="Google Shape;80;g1de87621f5a_5_8"/>
          <p:cNvSpPr txBox="1"/>
          <p:nvPr/>
        </p:nvSpPr>
        <p:spPr>
          <a:xfrm>
            <a:off x="190548" y="493525"/>
            <a:ext cx="4122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Otra forma de generar un mejor servicio al cliente es identificar y satisfacer las necesidades de nuestros clientes, para ello muchas veces </a:t>
            </a:r>
            <a:r>
              <a:rPr lang="es-ES">
                <a:latin typeface="Calibri"/>
                <a:ea typeface="Calibri"/>
                <a:cs typeface="Calibri"/>
                <a:sym typeface="Calibri"/>
              </a:rPr>
              <a:t>es necesario</a:t>
            </a:r>
            <a:r>
              <a:rPr lang="es-ES">
                <a:latin typeface="Calibri"/>
                <a:ea typeface="Calibri"/>
                <a:cs typeface="Calibri"/>
                <a:sym typeface="Calibri"/>
              </a:rPr>
              <a:t> conseguir información de </a:t>
            </a:r>
            <a:r>
              <a:rPr lang="es-ES">
                <a:latin typeface="Calibri"/>
                <a:ea typeface="Calibri"/>
                <a:cs typeface="Calibri"/>
                <a:sym typeface="Calibri"/>
              </a:rPr>
              <a:t>lo</a:t>
            </a:r>
            <a:r>
              <a:rPr lang="es-ES">
                <a:latin typeface="Calibri"/>
                <a:ea typeface="Calibri"/>
                <a:cs typeface="Calibri"/>
                <a:sym typeface="Calibri"/>
              </a:rPr>
              <a:t> que necesita o desea el cliente.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Para</a:t>
            </a:r>
            <a:r>
              <a:rPr lang="es-ES">
                <a:latin typeface="Calibri"/>
                <a:ea typeface="Calibri"/>
                <a:cs typeface="Calibri"/>
                <a:sym typeface="Calibri"/>
              </a:rPr>
              <a:t> ello es indispensable aprender a escuchar a los clientes esto significa </a:t>
            </a:r>
            <a:r>
              <a:rPr lang="es-ES">
                <a:latin typeface="Calibri"/>
                <a:ea typeface="Calibri"/>
                <a:cs typeface="Calibri"/>
                <a:sym typeface="Calibri"/>
              </a:rPr>
              <a:t>también</a:t>
            </a:r>
            <a:r>
              <a:rPr lang="es-ES">
                <a:latin typeface="Calibri"/>
                <a:ea typeface="Calibri"/>
                <a:cs typeface="Calibri"/>
                <a:sym typeface="Calibri"/>
              </a:rPr>
              <a:t> absorber la información que nos </a:t>
            </a:r>
            <a:r>
              <a:rPr lang="es-ES">
                <a:latin typeface="Calibri"/>
                <a:ea typeface="Calibri"/>
                <a:cs typeface="Calibri"/>
                <a:sym typeface="Calibri"/>
              </a:rPr>
              <a:t>envían</a:t>
            </a:r>
            <a:r>
              <a:rPr lang="es-ES">
                <a:latin typeface="Calibri"/>
                <a:ea typeface="Calibri"/>
                <a:cs typeface="Calibri"/>
                <a:sym typeface="Calibri"/>
              </a:rPr>
              <a:t> por correo mensaje u otro medio.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también</a:t>
            </a:r>
            <a:r>
              <a:rPr lang="es-ES">
                <a:latin typeface="Calibri"/>
                <a:ea typeface="Calibri"/>
                <a:cs typeface="Calibri"/>
                <a:sym typeface="Calibri"/>
              </a:rPr>
              <a:t> identificar clientes rentables e identificar sus necesidades agregara </a:t>
            </a:r>
            <a:r>
              <a:rPr lang="es-ES">
                <a:latin typeface="Calibri"/>
                <a:ea typeface="Calibri"/>
                <a:cs typeface="Calibri"/>
                <a:sym typeface="Calibri"/>
              </a:rPr>
              <a:t>valor</a:t>
            </a:r>
            <a:r>
              <a:rPr lang="es-ES">
                <a:latin typeface="Calibri"/>
                <a:ea typeface="Calibri"/>
                <a:cs typeface="Calibri"/>
                <a:sym typeface="Calibri"/>
              </a:rPr>
              <a:t> a nuestro producto o servicio que le estamos </a:t>
            </a:r>
            <a:r>
              <a:rPr lang="es-ES">
                <a:latin typeface="Calibri"/>
                <a:ea typeface="Calibri"/>
                <a:cs typeface="Calibri"/>
                <a:sym typeface="Calibri"/>
              </a:rPr>
              <a:t>ofreciendo.</a:t>
            </a:r>
            <a:r>
              <a:rPr lang="es-ES">
                <a:latin typeface="Calibri"/>
                <a:ea typeface="Calibri"/>
                <a:cs typeface="Calibri"/>
                <a:sym typeface="Calibri"/>
              </a:rPr>
              <a:t> </a:t>
            </a:r>
            <a:endParaRPr>
              <a:latin typeface="Calibri"/>
              <a:ea typeface="Calibri"/>
              <a:cs typeface="Calibri"/>
              <a:sym typeface="Calibri"/>
            </a:endParaRPr>
          </a:p>
        </p:txBody>
      </p:sp>
      <p:sp>
        <p:nvSpPr>
          <p:cNvPr id="81" name="Google Shape;81;g1de87621f5a_5_8"/>
          <p:cNvSpPr txBox="1"/>
          <p:nvPr/>
        </p:nvSpPr>
        <p:spPr>
          <a:xfrm>
            <a:off x="4754250" y="493525"/>
            <a:ext cx="3684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por ejemplo: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Nuestro</a:t>
            </a:r>
            <a:r>
              <a:rPr lang="es-ES">
                <a:latin typeface="Calibri"/>
                <a:ea typeface="Calibri"/>
                <a:cs typeface="Calibri"/>
                <a:sym typeface="Calibri"/>
              </a:rPr>
              <a:t> cliente no puede </a:t>
            </a:r>
            <a:r>
              <a:rPr lang="es-ES">
                <a:latin typeface="Calibri"/>
                <a:ea typeface="Calibri"/>
                <a:cs typeface="Calibri"/>
                <a:sym typeface="Calibri"/>
              </a:rPr>
              <a:t>recibir</a:t>
            </a:r>
            <a:r>
              <a:rPr lang="es-ES">
                <a:latin typeface="Calibri"/>
                <a:ea typeface="Calibri"/>
                <a:cs typeface="Calibri"/>
                <a:sym typeface="Calibri"/>
              </a:rPr>
              <a:t> a los transportistas en horas de la mañana y nos lo hace </a:t>
            </a:r>
            <a:r>
              <a:rPr lang="es-ES">
                <a:latin typeface="Calibri"/>
                <a:ea typeface="Calibri"/>
                <a:cs typeface="Calibri"/>
                <a:sym typeface="Calibri"/>
              </a:rPr>
              <a:t>saber.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una respuesta </a:t>
            </a:r>
            <a:r>
              <a:rPr lang="es-ES">
                <a:latin typeface="Calibri"/>
                <a:ea typeface="Calibri"/>
                <a:cs typeface="Calibri"/>
                <a:sym typeface="Calibri"/>
              </a:rPr>
              <a:t> inadecuada por parte de nuestra empresa </a:t>
            </a:r>
            <a:r>
              <a:rPr lang="es-ES">
                <a:latin typeface="Calibri"/>
                <a:ea typeface="Calibri"/>
                <a:cs typeface="Calibri"/>
                <a:sym typeface="Calibri"/>
              </a:rPr>
              <a:t>sería</a:t>
            </a:r>
            <a:r>
              <a:rPr lang="es-ES">
                <a:latin typeface="Calibri"/>
                <a:ea typeface="Calibri"/>
                <a:cs typeface="Calibri"/>
                <a:sym typeface="Calibri"/>
              </a:rPr>
              <a:t> “entonces tendremos que cancelar el envio porque mis distribuidores solo </a:t>
            </a:r>
            <a:r>
              <a:rPr lang="es-ES">
                <a:latin typeface="Calibri"/>
                <a:ea typeface="Calibri"/>
                <a:cs typeface="Calibri"/>
                <a:sym typeface="Calibri"/>
              </a:rPr>
              <a:t>están</a:t>
            </a:r>
            <a:r>
              <a:rPr lang="es-ES">
                <a:latin typeface="Calibri"/>
                <a:ea typeface="Calibri"/>
                <a:cs typeface="Calibri"/>
                <a:sym typeface="Calibri"/>
              </a:rPr>
              <a:t> disponibles en la mañana”</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una </a:t>
            </a:r>
            <a:r>
              <a:rPr lang="es-ES">
                <a:latin typeface="Calibri"/>
                <a:ea typeface="Calibri"/>
                <a:cs typeface="Calibri"/>
                <a:sym typeface="Calibri"/>
              </a:rPr>
              <a:t>respuesta</a:t>
            </a:r>
            <a:r>
              <a:rPr lang="es-ES">
                <a:latin typeface="Calibri"/>
                <a:ea typeface="Calibri"/>
                <a:cs typeface="Calibri"/>
                <a:sym typeface="Calibri"/>
              </a:rPr>
              <a:t> adecuada </a:t>
            </a:r>
            <a:r>
              <a:rPr lang="es-ES">
                <a:latin typeface="Calibri"/>
                <a:ea typeface="Calibri"/>
                <a:cs typeface="Calibri"/>
                <a:sym typeface="Calibri"/>
              </a:rPr>
              <a:t>sería</a:t>
            </a:r>
            <a:r>
              <a:rPr lang="es-ES">
                <a:latin typeface="Calibri"/>
                <a:ea typeface="Calibri"/>
                <a:cs typeface="Calibri"/>
                <a:sym typeface="Calibri"/>
              </a:rPr>
              <a:t> “</a:t>
            </a:r>
            <a:r>
              <a:rPr lang="es-ES">
                <a:latin typeface="Calibri"/>
                <a:ea typeface="Calibri"/>
                <a:cs typeface="Calibri"/>
                <a:sym typeface="Calibri"/>
              </a:rPr>
              <a:t>haremos todo lo posible para su pedido llegue en horas de la tarde como lo solicitó”</a:t>
            </a:r>
            <a:r>
              <a:rPr lang="es-ES">
                <a:latin typeface="Calibri"/>
                <a:ea typeface="Calibri"/>
                <a:cs typeface="Calibri"/>
                <a:sym typeface="Calibri"/>
              </a:rPr>
              <a:t> </a:t>
            </a:r>
            <a:endParaRPr>
              <a:latin typeface="Calibri"/>
              <a:ea typeface="Calibri"/>
              <a:cs typeface="Calibri"/>
              <a:sym typeface="Calibri"/>
            </a:endParaRPr>
          </a:p>
        </p:txBody>
      </p:sp>
      <p:sp>
        <p:nvSpPr>
          <p:cNvPr id="82" name="Google Shape;82;g1de87621f5a_5_8"/>
          <p:cNvSpPr txBox="1"/>
          <p:nvPr/>
        </p:nvSpPr>
        <p:spPr>
          <a:xfrm>
            <a:off x="4754250" y="3479725"/>
            <a:ext cx="390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Como un buen asesor al cliente es bueno saber cual es problema que el cliente espera </a:t>
            </a:r>
            <a:r>
              <a:rPr lang="es-ES">
                <a:latin typeface="Calibri"/>
                <a:ea typeface="Calibri"/>
                <a:cs typeface="Calibri"/>
                <a:sym typeface="Calibri"/>
              </a:rPr>
              <a:t>resolver</a:t>
            </a:r>
            <a:r>
              <a:rPr lang="es-ES">
                <a:latin typeface="Calibri"/>
                <a:ea typeface="Calibri"/>
                <a:cs typeface="Calibri"/>
                <a:sym typeface="Calibri"/>
              </a:rPr>
              <a:t> con el producto o servicio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83" name="Google Shape;83;g1de87621f5a_5_8"/>
          <p:cNvPicPr preferRelativeResize="0"/>
          <p:nvPr/>
        </p:nvPicPr>
        <p:blipFill>
          <a:blip r:embed="rId3">
            <a:alphaModFix/>
          </a:blip>
          <a:stretch>
            <a:fillRect/>
          </a:stretch>
        </p:blipFill>
        <p:spPr>
          <a:xfrm>
            <a:off x="1765800" y="3598488"/>
            <a:ext cx="2806200" cy="147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78ba3aa31feed520_3"/>
          <p:cNvSpPr txBox="1"/>
          <p:nvPr/>
        </p:nvSpPr>
        <p:spPr>
          <a:xfrm>
            <a:off x="254825" y="437100"/>
            <a:ext cx="8014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a:latin typeface="Calibri"/>
                <a:ea typeface="Calibri"/>
                <a:cs typeface="Calibri"/>
                <a:sym typeface="Calibri"/>
              </a:rPr>
              <a:t>MANTENGA UNA ACTITUD REALISTA PARA MANTENER AL CLIENTE</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Es mejor tener clientes realista y conscientes para una mejor compra ya que eso hace que las dos partes sean entendidas.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Cuando hay un cliente irracional lo mejor es poner límites y mirar si cambian de actitud si no cambian lo mejor es no esforzarse en este cliente y darle paso a un cliente más racional al cual se le sabe dar más importancia y así llegar a </a:t>
            </a:r>
            <a:r>
              <a:rPr lang="es-ES">
                <a:latin typeface="Calibri"/>
                <a:ea typeface="Calibri"/>
                <a:cs typeface="Calibri"/>
                <a:sym typeface="Calibri"/>
              </a:rPr>
              <a:t>fidelizar</a:t>
            </a:r>
            <a:r>
              <a:rPr lang="es-ES">
                <a:latin typeface="Calibri"/>
                <a:ea typeface="Calibri"/>
                <a:cs typeface="Calibri"/>
                <a:sym typeface="Calibri"/>
              </a:rPr>
              <a:t> al cliente.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Ejemplo de un cliente irracional en una aerolínea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 No se pone el </a:t>
            </a:r>
            <a:r>
              <a:rPr lang="es-ES">
                <a:latin typeface="Calibri"/>
                <a:ea typeface="Calibri"/>
                <a:cs typeface="Calibri"/>
                <a:sym typeface="Calibri"/>
              </a:rPr>
              <a:t>cinturón</a:t>
            </a:r>
            <a:r>
              <a:rPr lang="es-ES">
                <a:latin typeface="Calibri"/>
                <a:ea typeface="Calibri"/>
                <a:cs typeface="Calibri"/>
                <a:sym typeface="Calibri"/>
              </a:rPr>
              <a:t> de seguridad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Pide más bebidas de las que tiene permitido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Acosar o tratar mal a los otros pasajeros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Utilizar elementos electrónicos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ES">
                <a:latin typeface="Calibri"/>
                <a:ea typeface="Calibri"/>
                <a:cs typeface="Calibri"/>
                <a:sym typeface="Calibri"/>
              </a:rPr>
              <a:t>Fumar en los baños </a:t>
            </a:r>
            <a:endParaRPr>
              <a:latin typeface="Calibri"/>
              <a:ea typeface="Calibri"/>
              <a:cs typeface="Calibri"/>
              <a:sym typeface="Calibri"/>
            </a:endParaRPr>
          </a:p>
        </p:txBody>
      </p:sp>
      <p:pic>
        <p:nvPicPr>
          <p:cNvPr id="89" name="Google Shape;89;g78ba3aa31feed520_3"/>
          <p:cNvPicPr preferRelativeResize="0"/>
          <p:nvPr/>
        </p:nvPicPr>
        <p:blipFill rotWithShape="1">
          <a:blip r:embed="rId3">
            <a:alphaModFix/>
          </a:blip>
          <a:srcRect b="0" l="18621" r="18615" t="0"/>
          <a:stretch/>
        </p:blipFill>
        <p:spPr>
          <a:xfrm>
            <a:off x="4798150" y="2272193"/>
            <a:ext cx="3531924" cy="2344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78ba3aa31feed520_0"/>
          <p:cNvSpPr txBox="1"/>
          <p:nvPr/>
        </p:nvSpPr>
        <p:spPr>
          <a:xfrm>
            <a:off x="205650" y="778275"/>
            <a:ext cx="6099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a:latin typeface="Calibri"/>
                <a:ea typeface="Calibri"/>
                <a:cs typeface="Calibri"/>
                <a:sym typeface="Calibri"/>
              </a:rPr>
              <a:t>CAPACITACIÓN DE SERVICIO AL CLIENTE EN UNA CADENA DE HOTELES DE LUJO</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En este caso se presenta la entrevista con Leonardo Inghilleri, vicepresidente de recursos humanos de Ritz-Carlton Hotel Company. En una serie de preguntas que se le hacen al señor Leonardo, </a:t>
            </a:r>
            <a:r>
              <a:rPr lang="es-ES">
                <a:latin typeface="Calibri"/>
                <a:ea typeface="Calibri"/>
                <a:cs typeface="Calibri"/>
                <a:sym typeface="Calibri"/>
              </a:rPr>
              <a:t>él se</a:t>
            </a:r>
            <a:r>
              <a:rPr lang="es-ES">
                <a:latin typeface="Calibri"/>
                <a:ea typeface="Calibri"/>
                <a:cs typeface="Calibri"/>
                <a:sym typeface="Calibri"/>
              </a:rPr>
              <a:t> enfoca </a:t>
            </a:r>
            <a:r>
              <a:rPr lang="es-ES">
                <a:latin typeface="Calibri"/>
                <a:ea typeface="Calibri"/>
                <a:cs typeface="Calibri"/>
                <a:sym typeface="Calibri"/>
              </a:rPr>
              <a:t>en la</a:t>
            </a:r>
            <a:r>
              <a:rPr lang="es-ES">
                <a:latin typeface="Calibri"/>
                <a:ea typeface="Calibri"/>
                <a:cs typeface="Calibri"/>
                <a:sym typeface="Calibri"/>
              </a:rPr>
              <a:t> buena capacitación de los empleados en servicio al cliente.</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Sus empleados son sometidos a un examen psicológico donde se busca identificar sus habilidades y determinar un perfil, y de acuerdo con ello se les da el mejor puesto de trabajo para que ellos puedan ejercer sus talentos y habilidades.</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El sistema de capacitación es una combinación de dos elementos claves: las habilidades técnicas y la filosofía de servicio al cliente de Ritz-Carlton.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Esta capacitación es de 120 horas intensivas para un buen servicio al cliente. </a:t>
            </a:r>
            <a:endParaRPr>
              <a:latin typeface="Calibri"/>
              <a:ea typeface="Calibri"/>
              <a:cs typeface="Calibri"/>
              <a:sym typeface="Calibri"/>
            </a:endParaRPr>
          </a:p>
        </p:txBody>
      </p:sp>
      <p:pic>
        <p:nvPicPr>
          <p:cNvPr id="95" name="Google Shape;95;g78ba3aa31feed520_0"/>
          <p:cNvPicPr preferRelativeResize="0"/>
          <p:nvPr/>
        </p:nvPicPr>
        <p:blipFill>
          <a:blip r:embed="rId3">
            <a:alphaModFix/>
          </a:blip>
          <a:stretch>
            <a:fillRect/>
          </a:stretch>
        </p:blipFill>
        <p:spPr>
          <a:xfrm rot="814541">
            <a:off x="6571829" y="718732"/>
            <a:ext cx="2091219" cy="1537459"/>
          </a:xfrm>
          <a:prstGeom prst="rect">
            <a:avLst/>
          </a:prstGeom>
          <a:noFill/>
          <a:ln>
            <a:noFill/>
          </a:ln>
        </p:spPr>
      </p:pic>
      <p:pic>
        <p:nvPicPr>
          <p:cNvPr id="96" name="Google Shape;96;g78ba3aa31feed520_0"/>
          <p:cNvPicPr preferRelativeResize="0"/>
          <p:nvPr/>
        </p:nvPicPr>
        <p:blipFill>
          <a:blip r:embed="rId4">
            <a:alphaModFix/>
          </a:blip>
          <a:stretch>
            <a:fillRect/>
          </a:stretch>
        </p:blipFill>
        <p:spPr>
          <a:xfrm rot="495005">
            <a:off x="6135576" y="2992784"/>
            <a:ext cx="2569604" cy="17059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3be2bf026d63039_3"/>
          <p:cNvSpPr txBox="1"/>
          <p:nvPr/>
        </p:nvSpPr>
        <p:spPr>
          <a:xfrm>
            <a:off x="280250" y="372175"/>
            <a:ext cx="63438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a:latin typeface="Calibri"/>
                <a:ea typeface="Calibri"/>
                <a:cs typeface="Calibri"/>
                <a:sym typeface="Calibri"/>
              </a:rPr>
              <a:t>ocho principios fundamentales para satisfacer y complacer al cliente</a:t>
            </a:r>
            <a:r>
              <a:rPr lang="es-ES">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1. Esté satisfecho para que pueda ofrecer un mejor servicio al cliente. (Algunas de sus propias actitudes, como optimismo y flexibilidad, influyen en la satisfacción</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que usted obtiene del trabajo.)</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2. Reciba el apoyo emocional de sus compañeros de trabajo para poder ofrecer un mejor servicio al cliente.</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3. Conozca las necesidades de los clientes y </a:t>
            </a:r>
            <a:r>
              <a:rPr lang="es-ES">
                <a:latin typeface="Calibri"/>
                <a:ea typeface="Calibri"/>
                <a:cs typeface="Calibri"/>
                <a:sym typeface="Calibri"/>
              </a:rPr>
              <a:t>coloquelas</a:t>
            </a:r>
            <a:r>
              <a:rPr lang="es-ES">
                <a:latin typeface="Calibri"/>
                <a:ea typeface="Calibri"/>
                <a:cs typeface="Calibri"/>
                <a:sym typeface="Calibri"/>
              </a:rPr>
              <a:t> en primer lugar.</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4. Céntrese en resolver los problemas y no sólo en tomar pedidos.</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5. Responda en forma positiva a los momentos de la verdad (que son los puntos cruciales en los que el cliente se forma una impresión del servicio de la empresa).</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6. Esté dispuesto a aceptar el empoderamiento. (Tener empoderamiento le permite resolver los problemas de los clientes.)</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7. </a:t>
            </a:r>
            <a:r>
              <a:rPr lang="es-ES">
                <a:latin typeface="Calibri"/>
                <a:ea typeface="Calibri"/>
                <a:cs typeface="Calibri"/>
                <a:sym typeface="Calibri"/>
              </a:rPr>
              <a:t>Mejorar</a:t>
            </a:r>
            <a:r>
              <a:rPr lang="es-ES">
                <a:latin typeface="Calibri"/>
                <a:ea typeface="Calibri"/>
                <a:cs typeface="Calibri"/>
                <a:sym typeface="Calibri"/>
              </a:rPr>
              <a:t> el servicio al cliente mediante la tecnología de la información.</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8. Evite actitudes groseras y hostiles con el cliente. (El trato grosero y hostil hacia los clientes provoca pérdidas de negocios.)</a:t>
            </a:r>
            <a:endParaRPr>
              <a:latin typeface="Calibri"/>
              <a:ea typeface="Calibri"/>
              <a:cs typeface="Calibri"/>
              <a:sym typeface="Calibri"/>
            </a:endParaRPr>
          </a:p>
        </p:txBody>
      </p:sp>
      <p:pic>
        <p:nvPicPr>
          <p:cNvPr id="102" name="Google Shape;102;g13be2bf026d63039_3"/>
          <p:cNvPicPr preferRelativeResize="0"/>
          <p:nvPr/>
        </p:nvPicPr>
        <p:blipFill rotWithShape="1">
          <a:blip r:embed="rId3">
            <a:alphaModFix/>
          </a:blip>
          <a:srcRect b="0" l="14357" r="14356" t="0"/>
          <a:stretch/>
        </p:blipFill>
        <p:spPr>
          <a:xfrm rot="371562">
            <a:off x="6719590" y="2005707"/>
            <a:ext cx="2138996" cy="18893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3be2bf026d63039_7"/>
          <p:cNvSpPr txBox="1"/>
          <p:nvPr/>
        </p:nvSpPr>
        <p:spPr>
          <a:xfrm>
            <a:off x="159525" y="601625"/>
            <a:ext cx="7462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MÉTODO PARA MANEJAR UN CLIENTE INSATISFECHO: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1. Tome en consideración el punto de vista del cliente.</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2. Evite culpar al cliente.</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3. Utilice las palabras mágicas para calmar el enfado.</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4. </a:t>
            </a:r>
            <a:r>
              <a:rPr lang="es-ES">
                <a:latin typeface="Calibri"/>
                <a:ea typeface="Calibri"/>
                <a:cs typeface="Calibri"/>
                <a:sym typeface="Calibri"/>
              </a:rPr>
              <a:t>Discúlpese</a:t>
            </a:r>
            <a:r>
              <a:rPr lang="es-ES">
                <a:latin typeface="Calibri"/>
                <a:ea typeface="Calibri"/>
                <a:cs typeface="Calibri"/>
                <a:sym typeface="Calibri"/>
              </a:rPr>
              <a:t> por el problema que usted o la empresa provocó.</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5. Asuma la responsabilidad, actúe rápido y sea minucioso.</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6. Dígale al cliente difícil lo mucho que lo valora.</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7. Haga un seguimiento de la resolución del problema.</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Otro método es hacer una </a:t>
            </a:r>
            <a:r>
              <a:rPr lang="es-ES">
                <a:latin typeface="Calibri"/>
                <a:ea typeface="Calibri"/>
                <a:cs typeface="Calibri"/>
                <a:sym typeface="Calibri"/>
              </a:rPr>
              <a:t>conversación</a:t>
            </a:r>
            <a:r>
              <a:rPr lang="es-ES">
                <a:latin typeface="Calibri"/>
                <a:ea typeface="Calibri"/>
                <a:cs typeface="Calibri"/>
                <a:sym typeface="Calibri"/>
              </a:rPr>
              <a:t> amena con el cliente, donde el pueda crear una solución racional a sus quejas o reclamos, dando nosotros una orientación para que lleguen a un acuerdo donde los dos puedan llegar a estar satisfechos con la solución acordada, pero si el cliente no es racional no discuta intente darle una solución definitiva y no vuelva a insistir con ese cliente.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08" name="Google Shape;108;g13be2bf026d63039_7"/>
          <p:cNvPicPr preferRelativeResize="0"/>
          <p:nvPr/>
        </p:nvPicPr>
        <p:blipFill>
          <a:blip r:embed="rId3">
            <a:alphaModFix/>
          </a:blip>
          <a:stretch>
            <a:fillRect/>
          </a:stretch>
        </p:blipFill>
        <p:spPr>
          <a:xfrm rot="599146">
            <a:off x="6078937" y="391926"/>
            <a:ext cx="2006352" cy="20211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99b4b8545e26f40_0"/>
          <p:cNvSpPr txBox="1"/>
          <p:nvPr/>
        </p:nvSpPr>
        <p:spPr>
          <a:xfrm>
            <a:off x="428947" y="946653"/>
            <a:ext cx="4902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Una dificultad en el servicio al cliente por medio de correo electrónico  es que muchas empresas se dirigen con el nombre de pila al cliente y esto suele provocar que el cliente se sienta insatisfecho con el servicio.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Si se evitan actitudes groseras y hostiles el reconocimiento de la empresa </a:t>
            </a:r>
            <a:r>
              <a:rPr lang="es-ES">
                <a:latin typeface="Calibri"/>
                <a:ea typeface="Calibri"/>
                <a:cs typeface="Calibri"/>
                <a:sym typeface="Calibri"/>
              </a:rPr>
              <a:t>subirá</a:t>
            </a:r>
            <a:r>
              <a:rPr lang="es-ES">
                <a:latin typeface="Calibri"/>
                <a:ea typeface="Calibri"/>
                <a:cs typeface="Calibri"/>
                <a:sym typeface="Calibri"/>
              </a:rPr>
              <a:t> notablemente por una buena imagen al darle una buena </a:t>
            </a:r>
            <a:r>
              <a:rPr lang="es-ES">
                <a:latin typeface="Calibri"/>
                <a:ea typeface="Calibri"/>
                <a:cs typeface="Calibri"/>
                <a:sym typeface="Calibri"/>
              </a:rPr>
              <a:t>atención</a:t>
            </a:r>
            <a:r>
              <a:rPr lang="es-ES">
                <a:latin typeface="Calibri"/>
                <a:ea typeface="Calibri"/>
                <a:cs typeface="Calibri"/>
                <a:sym typeface="Calibri"/>
              </a:rPr>
              <a:t> al cliente siendo </a:t>
            </a:r>
            <a:r>
              <a:rPr lang="es-ES">
                <a:latin typeface="Calibri"/>
                <a:ea typeface="Calibri"/>
                <a:cs typeface="Calibri"/>
                <a:sym typeface="Calibri"/>
              </a:rPr>
              <a:t>cortés</a:t>
            </a:r>
            <a:r>
              <a:rPr lang="es-ES">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 Uno de los principales dilemas que </a:t>
            </a:r>
            <a:r>
              <a:rPr lang="es-ES">
                <a:latin typeface="Calibri"/>
                <a:ea typeface="Calibri"/>
                <a:cs typeface="Calibri"/>
                <a:sym typeface="Calibri"/>
              </a:rPr>
              <a:t>presenta</a:t>
            </a:r>
            <a:r>
              <a:rPr lang="es-ES">
                <a:latin typeface="Calibri"/>
                <a:ea typeface="Calibri"/>
                <a:cs typeface="Calibri"/>
                <a:sym typeface="Calibri"/>
              </a:rPr>
              <a:t> </a:t>
            </a:r>
            <a:r>
              <a:rPr lang="es-ES">
                <a:latin typeface="Calibri"/>
                <a:ea typeface="Calibri"/>
                <a:cs typeface="Calibri"/>
                <a:sym typeface="Calibri"/>
              </a:rPr>
              <a:t>McDonald 's</a:t>
            </a:r>
            <a:r>
              <a:rPr lang="es-ES">
                <a:latin typeface="Calibri"/>
                <a:ea typeface="Calibri"/>
                <a:cs typeface="Calibri"/>
                <a:sym typeface="Calibri"/>
              </a:rPr>
              <a:t> era la conducta que </a:t>
            </a:r>
            <a:r>
              <a:rPr lang="es-ES">
                <a:latin typeface="Calibri"/>
                <a:ea typeface="Calibri"/>
                <a:cs typeface="Calibri"/>
                <a:sym typeface="Calibri"/>
              </a:rPr>
              <a:t>tenía</a:t>
            </a:r>
            <a:r>
              <a:rPr lang="es-ES">
                <a:latin typeface="Calibri"/>
                <a:ea typeface="Calibri"/>
                <a:cs typeface="Calibri"/>
                <a:sym typeface="Calibri"/>
              </a:rPr>
              <a:t> el trabajador hacia el cliente, para hacer mejora de esto la empresa decide alargar la </a:t>
            </a:r>
            <a:r>
              <a:rPr lang="es-ES">
                <a:latin typeface="Calibri"/>
                <a:ea typeface="Calibri"/>
                <a:cs typeface="Calibri"/>
                <a:sym typeface="Calibri"/>
              </a:rPr>
              <a:t>capacitación</a:t>
            </a:r>
            <a:r>
              <a:rPr lang="es-ES">
                <a:latin typeface="Calibri"/>
                <a:ea typeface="Calibri"/>
                <a:cs typeface="Calibri"/>
                <a:sym typeface="Calibri"/>
              </a:rPr>
              <a:t> a los trabajadores y con esto se </a:t>
            </a:r>
            <a:r>
              <a:rPr lang="es-ES">
                <a:latin typeface="Calibri"/>
                <a:ea typeface="Calibri"/>
                <a:cs typeface="Calibri"/>
                <a:sym typeface="Calibri"/>
              </a:rPr>
              <a:t>marcaría</a:t>
            </a:r>
            <a:r>
              <a:rPr lang="es-ES">
                <a:latin typeface="Calibri"/>
                <a:ea typeface="Calibri"/>
                <a:cs typeface="Calibri"/>
                <a:sym typeface="Calibri"/>
              </a:rPr>
              <a:t> una mejora en su servicio </a:t>
            </a:r>
            <a:r>
              <a:rPr lang="es-ES">
                <a:latin typeface="Calibri"/>
                <a:ea typeface="Calibri"/>
                <a:cs typeface="Calibri"/>
                <a:sym typeface="Calibri"/>
              </a:rPr>
              <a:t>atrayendo</a:t>
            </a:r>
            <a:r>
              <a:rPr lang="es-ES">
                <a:latin typeface="Calibri"/>
                <a:ea typeface="Calibri"/>
                <a:cs typeface="Calibri"/>
                <a:sym typeface="Calibri"/>
              </a:rPr>
              <a:t> </a:t>
            </a:r>
            <a:r>
              <a:rPr lang="es-ES">
                <a:latin typeface="Calibri"/>
                <a:ea typeface="Calibri"/>
                <a:cs typeface="Calibri"/>
                <a:sym typeface="Calibri"/>
              </a:rPr>
              <a:t>más</a:t>
            </a:r>
            <a:r>
              <a:rPr lang="es-ES">
                <a:latin typeface="Calibri"/>
                <a:ea typeface="Calibri"/>
                <a:cs typeface="Calibri"/>
                <a:sym typeface="Calibri"/>
              </a:rPr>
              <a:t> clientes.</a:t>
            </a:r>
            <a:endParaRPr>
              <a:latin typeface="Calibri"/>
              <a:ea typeface="Calibri"/>
              <a:cs typeface="Calibri"/>
              <a:sym typeface="Calibri"/>
            </a:endParaRPr>
          </a:p>
          <a:p>
            <a:pPr indent="0" lvl="0" marL="0" rtl="0" algn="l">
              <a:spcBef>
                <a:spcPts val="0"/>
              </a:spcBef>
              <a:spcAft>
                <a:spcPts val="0"/>
              </a:spcAft>
              <a:buNone/>
            </a:pPr>
            <a:r>
              <a:rPr lang="es-ES">
                <a:latin typeface="Calibri"/>
                <a:ea typeface="Calibri"/>
                <a:cs typeface="Calibri"/>
                <a:sym typeface="Calibri"/>
              </a:rPr>
              <a:t>Para evaluar al trabajador existe el examen de autovaloración.</a:t>
            </a:r>
            <a:endParaRPr>
              <a:latin typeface="Calibri"/>
              <a:ea typeface="Calibri"/>
              <a:cs typeface="Calibri"/>
              <a:sym typeface="Calibri"/>
            </a:endParaRPr>
          </a:p>
        </p:txBody>
      </p:sp>
      <p:pic>
        <p:nvPicPr>
          <p:cNvPr id="114" name="Google Shape;114;g99b4b8545e26f40_0"/>
          <p:cNvPicPr preferRelativeResize="0"/>
          <p:nvPr/>
        </p:nvPicPr>
        <p:blipFill rotWithShape="1">
          <a:blip r:embed="rId3">
            <a:alphaModFix/>
          </a:blip>
          <a:srcRect b="20942" l="0" r="0" t="27927"/>
          <a:stretch/>
        </p:blipFill>
        <p:spPr>
          <a:xfrm>
            <a:off x="5396625" y="892050"/>
            <a:ext cx="3415100" cy="3552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