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66" r:id="rId3"/>
    <p:sldId id="267" r:id="rId4"/>
    <p:sldId id="268" r:id="rId5"/>
    <p:sldId id="257" r:id="rId6"/>
    <p:sldId id="258" r:id="rId7"/>
    <p:sldId id="259" r:id="rId8"/>
    <p:sldId id="265" r:id="rId9"/>
    <p:sldId id="260" r:id="rId10"/>
    <p:sldId id="261" r:id="rId11"/>
    <p:sldId id="262" r:id="rId12"/>
    <p:sldId id="263" r:id="rId13"/>
    <p:sldId id="26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o+b/vgKsrFiolhC0ynEoMZvUL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1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dfee3d23b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dfee3d23b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dfee3d23ba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dfee3d23b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9"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8"/>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0"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5"/>
        <p:cNvGrpSpPr/>
        <p:nvPr/>
      </p:nvGrpSpPr>
      <p:grpSpPr>
        <a:xfrm>
          <a:off x="0" y="0"/>
          <a:ext cx="0" cy="0"/>
          <a:chOff x="0" y="0"/>
          <a:chExt cx="0" cy="0"/>
        </a:xfrm>
      </p:grpSpPr>
      <p:pic>
        <p:nvPicPr>
          <p:cNvPr id="16" name="Google Shape;16;p11"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7"/>
        <p:cNvGrpSpPr/>
        <p:nvPr/>
      </p:nvGrpSpPr>
      <p:grpSpPr>
        <a:xfrm>
          <a:off x="0" y="0"/>
          <a:ext cx="0" cy="0"/>
          <a:chOff x="0" y="0"/>
          <a:chExt cx="0" cy="0"/>
        </a:xfrm>
      </p:grpSpPr>
      <p:pic>
        <p:nvPicPr>
          <p:cNvPr id="18" name="Google Shape;18;p12"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
        <p:cNvGrpSpPr/>
        <p:nvPr/>
      </p:nvGrpSpPr>
      <p:grpSpPr>
        <a:xfrm>
          <a:off x="0" y="0"/>
          <a:ext cx="0" cy="0"/>
          <a:chOff x="0" y="0"/>
          <a:chExt cx="0" cy="0"/>
        </a:xfrm>
      </p:grpSpPr>
      <p:pic>
        <p:nvPicPr>
          <p:cNvPr id="20" name="Google Shape;20;p1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21"/>
        <p:cNvGrpSpPr/>
        <p:nvPr/>
      </p:nvGrpSpPr>
      <p:grpSpPr>
        <a:xfrm>
          <a:off x="0" y="0"/>
          <a:ext cx="0" cy="0"/>
          <a:chOff x="0" y="0"/>
          <a:chExt cx="0" cy="0"/>
        </a:xfrm>
      </p:grpSpPr>
      <p:pic>
        <p:nvPicPr>
          <p:cNvPr id="22" name="Google Shape;22;p14"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3"/>
        <p:cNvGrpSpPr/>
        <p:nvPr/>
      </p:nvGrpSpPr>
      <p:grpSpPr>
        <a:xfrm>
          <a:off x="0" y="0"/>
          <a:ext cx="0" cy="0"/>
          <a:chOff x="0" y="0"/>
          <a:chExt cx="0" cy="0"/>
        </a:xfrm>
      </p:grpSpPr>
      <p:pic>
        <p:nvPicPr>
          <p:cNvPr id="24" name="Google Shape;24;p15"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16"/>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a:spLocks noGrp="1"/>
          </p:cNvSpPr>
          <p:nvPr>
            <p:ph type="pic" idx="2"/>
          </p:nvPr>
        </p:nvSpPr>
        <p:spPr>
          <a:xfrm>
            <a:off x="1792288" y="459581"/>
            <a:ext cx="5486400" cy="3086100"/>
          </a:xfrm>
          <a:prstGeom prst="rect">
            <a:avLst/>
          </a:prstGeom>
          <a:noFill/>
          <a:ln>
            <a:noFill/>
          </a:ln>
        </p:spPr>
      </p:sp>
      <p:sp>
        <p:nvSpPr>
          <p:cNvPr id="35" name="Google Shape;35;p17"/>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952300" y="907875"/>
            <a:ext cx="3894600" cy="1816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CO" sz="2800" b="1">
                <a:solidFill>
                  <a:srgbClr val="3F3F3F"/>
                </a:solidFill>
                <a:latin typeface="Calibri"/>
                <a:ea typeface="Calibri"/>
                <a:cs typeface="Calibri"/>
                <a:sym typeface="Calibri"/>
              </a:rPr>
              <a:t>PROYECTO, CARACTERIZACIÓN Y CADENA DE SUMINISTRO</a:t>
            </a:r>
            <a:r>
              <a:rPr lang="es-CO" sz="2800" b="1" i="0" u="none" strike="noStrike" cap="none">
                <a:solidFill>
                  <a:srgbClr val="3F3F3F"/>
                </a:solidFill>
                <a:latin typeface="Calibri"/>
                <a:ea typeface="Calibri"/>
                <a:cs typeface="Calibri"/>
                <a:sym typeface="Calibri"/>
              </a:rPr>
              <a:t> </a:t>
            </a:r>
            <a:endParaRPr sz="2800" b="1" i="0" u="none" strike="noStrike" cap="none">
              <a:solidFill>
                <a:srgbClr val="3F3F3F"/>
              </a:solidFill>
              <a:latin typeface="Calibri"/>
              <a:ea typeface="Calibri"/>
              <a:cs typeface="Calibri"/>
              <a:sym typeface="Calibri"/>
            </a:endParaRPr>
          </a:p>
        </p:txBody>
      </p:sp>
      <p:sp>
        <p:nvSpPr>
          <p:cNvPr id="56" name="Google Shape;56;p1"/>
          <p:cNvSpPr txBox="1"/>
          <p:nvPr/>
        </p:nvSpPr>
        <p:spPr>
          <a:xfrm>
            <a:off x="931178" y="2302205"/>
            <a:ext cx="3699545"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0" i="0" u="none" strike="noStrike" cap="none" dirty="0">
                <a:solidFill>
                  <a:schemeClr val="dk1"/>
                </a:solidFill>
                <a:latin typeface="Calibri"/>
                <a:ea typeface="Calibri"/>
                <a:cs typeface="Calibri"/>
                <a:sym typeface="Calibri"/>
              </a:rPr>
              <a:t>Maicol </a:t>
            </a:r>
            <a:r>
              <a:rPr lang="es-CO" sz="1800" b="0" i="0" u="none" strike="noStrike" cap="none" dirty="0" smtClean="0">
                <a:solidFill>
                  <a:schemeClr val="dk1"/>
                </a:solidFill>
                <a:latin typeface="Calibri"/>
                <a:ea typeface="Calibri"/>
                <a:cs typeface="Calibri"/>
                <a:sym typeface="Calibri"/>
              </a:rPr>
              <a:t>Peña </a:t>
            </a:r>
            <a:r>
              <a:rPr lang="es-CO" sz="1800" dirty="0">
                <a:solidFill>
                  <a:schemeClr val="dk1"/>
                </a:solidFill>
                <a:latin typeface="Calibri"/>
                <a:ea typeface="Calibri"/>
                <a:cs typeface="Calibri"/>
                <a:sym typeface="Calibri"/>
              </a:rPr>
              <a:t>M</a:t>
            </a:r>
            <a:r>
              <a:rPr lang="es-CO" sz="1800" b="0" i="0" u="none" strike="noStrike" cap="none" dirty="0" smtClean="0">
                <a:solidFill>
                  <a:schemeClr val="dk1"/>
                </a:solidFill>
                <a:latin typeface="Calibri"/>
                <a:ea typeface="Calibri"/>
                <a:cs typeface="Calibri"/>
                <a:sym typeface="Calibri"/>
              </a:rPr>
              <a:t>orales </a:t>
            </a:r>
            <a:endParaRPr dirty="0"/>
          </a:p>
          <a:p>
            <a:pPr marL="0" marR="0" lvl="0" indent="0" algn="l" rtl="0">
              <a:spcBef>
                <a:spcPts val="0"/>
              </a:spcBef>
              <a:spcAft>
                <a:spcPts val="0"/>
              </a:spcAft>
              <a:buNone/>
            </a:pPr>
            <a:r>
              <a:rPr lang="es-CO" sz="1800" dirty="0">
                <a:solidFill>
                  <a:schemeClr val="dk1"/>
                </a:solidFill>
                <a:latin typeface="Calibri"/>
                <a:ea typeface="Calibri"/>
                <a:cs typeface="Calibri"/>
                <a:sym typeface="Calibri"/>
              </a:rPr>
              <a:t>Eddy N</a:t>
            </a:r>
            <a:r>
              <a:rPr lang="es-CO" sz="1800" dirty="0" smtClean="0">
                <a:solidFill>
                  <a:schemeClr val="dk1"/>
                </a:solidFill>
                <a:latin typeface="Calibri"/>
                <a:ea typeface="Calibri"/>
                <a:cs typeface="Calibri"/>
                <a:sym typeface="Calibri"/>
              </a:rPr>
              <a:t>icolás Suescun </a:t>
            </a:r>
            <a:r>
              <a:rPr lang="es-CO" sz="1800" dirty="0">
                <a:solidFill>
                  <a:schemeClr val="dk1"/>
                </a:solidFill>
                <a:latin typeface="Calibri"/>
                <a:ea typeface="Calibri"/>
                <a:cs typeface="Calibri"/>
                <a:sym typeface="Calibri"/>
              </a:rPr>
              <a:t>rivera</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1800" dirty="0">
                <a:solidFill>
                  <a:schemeClr val="dk1"/>
                </a:solidFill>
                <a:latin typeface="Calibri"/>
                <a:ea typeface="Calibri"/>
                <a:cs typeface="Calibri"/>
                <a:sym typeface="Calibri"/>
              </a:rPr>
              <a:t>Z</a:t>
            </a:r>
            <a:r>
              <a:rPr lang="es-CO" sz="1800" dirty="0" smtClean="0">
                <a:solidFill>
                  <a:schemeClr val="dk1"/>
                </a:solidFill>
                <a:latin typeface="Calibri"/>
                <a:ea typeface="Calibri"/>
                <a:cs typeface="Calibri"/>
                <a:sym typeface="Calibri"/>
              </a:rPr>
              <a:t>ulay </a:t>
            </a:r>
            <a:r>
              <a:rPr lang="es-CO" sz="1800" dirty="0">
                <a:solidFill>
                  <a:schemeClr val="dk1"/>
                </a:solidFill>
                <a:latin typeface="Calibri"/>
                <a:ea typeface="Calibri"/>
                <a:cs typeface="Calibri"/>
                <a:sym typeface="Calibri"/>
              </a:rPr>
              <a:t>N</a:t>
            </a:r>
            <a:r>
              <a:rPr lang="es-CO" sz="1800" dirty="0" smtClean="0">
                <a:solidFill>
                  <a:schemeClr val="dk1"/>
                </a:solidFill>
                <a:latin typeface="Calibri"/>
                <a:ea typeface="Calibri"/>
                <a:cs typeface="Calibri"/>
                <a:sym typeface="Calibri"/>
              </a:rPr>
              <a:t>atalia </a:t>
            </a:r>
            <a:r>
              <a:rPr lang="es-CO" sz="1800" dirty="0">
                <a:solidFill>
                  <a:schemeClr val="dk1"/>
                </a:solidFill>
                <a:latin typeface="Calibri"/>
                <a:ea typeface="Calibri"/>
                <a:cs typeface="Calibri"/>
                <a:sym typeface="Calibri"/>
              </a:rPr>
              <a:t>R</a:t>
            </a:r>
            <a:r>
              <a:rPr lang="es-CO" sz="1800" dirty="0" smtClean="0">
                <a:solidFill>
                  <a:schemeClr val="dk1"/>
                </a:solidFill>
                <a:latin typeface="Calibri"/>
                <a:ea typeface="Calibri"/>
                <a:cs typeface="Calibri"/>
                <a:sym typeface="Calibri"/>
              </a:rPr>
              <a:t>ojas </a:t>
            </a:r>
            <a:r>
              <a:rPr lang="es-CO" sz="1800" dirty="0">
                <a:solidFill>
                  <a:schemeClr val="dk1"/>
                </a:solidFill>
                <a:latin typeface="Calibri"/>
                <a:ea typeface="Calibri"/>
                <a:cs typeface="Calibri"/>
                <a:sym typeface="Calibri"/>
              </a:rPr>
              <a:t>M</a:t>
            </a:r>
            <a:r>
              <a:rPr lang="es-CO" sz="1800" dirty="0" smtClean="0">
                <a:solidFill>
                  <a:schemeClr val="dk1"/>
                </a:solidFill>
                <a:latin typeface="Calibri"/>
                <a:ea typeface="Calibri"/>
                <a:cs typeface="Calibri"/>
                <a:sym typeface="Calibri"/>
              </a:rPr>
              <a:t>oreno</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1800" dirty="0">
                <a:solidFill>
                  <a:schemeClr val="dk1"/>
                </a:solidFill>
                <a:latin typeface="Calibri"/>
                <a:ea typeface="Calibri"/>
                <a:cs typeface="Calibri"/>
                <a:sym typeface="Calibri"/>
              </a:rPr>
              <a:t>K</a:t>
            </a:r>
            <a:r>
              <a:rPr lang="es-CO" sz="1800" dirty="0" smtClean="0">
                <a:solidFill>
                  <a:schemeClr val="dk1"/>
                </a:solidFill>
                <a:latin typeface="Calibri"/>
                <a:ea typeface="Calibri"/>
                <a:cs typeface="Calibri"/>
                <a:sym typeface="Calibri"/>
              </a:rPr>
              <a:t>aroll </a:t>
            </a:r>
            <a:r>
              <a:rPr lang="es-CO" sz="1800" dirty="0">
                <a:solidFill>
                  <a:schemeClr val="dk1"/>
                </a:solidFill>
                <a:latin typeface="Calibri"/>
                <a:ea typeface="Calibri"/>
                <a:cs typeface="Calibri"/>
                <a:sym typeface="Calibri"/>
              </a:rPr>
              <a:t>D</a:t>
            </a:r>
            <a:r>
              <a:rPr lang="es-CO" sz="1800" dirty="0" smtClean="0">
                <a:solidFill>
                  <a:schemeClr val="dk1"/>
                </a:solidFill>
                <a:latin typeface="Calibri"/>
                <a:ea typeface="Calibri"/>
                <a:cs typeface="Calibri"/>
                <a:sym typeface="Calibri"/>
              </a:rPr>
              <a:t>aniela </a:t>
            </a:r>
            <a:r>
              <a:rPr lang="es-CO" sz="1800" dirty="0">
                <a:solidFill>
                  <a:schemeClr val="dk1"/>
                </a:solidFill>
                <a:latin typeface="Calibri"/>
                <a:ea typeface="Calibri"/>
                <a:cs typeface="Calibri"/>
                <a:sym typeface="Calibri"/>
              </a:rPr>
              <a:t>O</a:t>
            </a:r>
            <a:r>
              <a:rPr lang="es-CO" sz="1800" dirty="0" smtClean="0">
                <a:solidFill>
                  <a:schemeClr val="dk1"/>
                </a:solidFill>
                <a:latin typeface="Calibri"/>
                <a:ea typeface="Calibri"/>
                <a:cs typeface="Calibri"/>
                <a:sym typeface="Calibri"/>
              </a:rPr>
              <a:t>viedo </a:t>
            </a:r>
            <a:r>
              <a:rPr lang="es-CO" sz="1800" dirty="0">
                <a:solidFill>
                  <a:schemeClr val="dk1"/>
                </a:solidFill>
                <a:latin typeface="Calibri"/>
                <a:ea typeface="Calibri"/>
                <a:cs typeface="Calibri"/>
                <a:sym typeface="Calibri"/>
              </a:rPr>
              <a:t>C</a:t>
            </a:r>
            <a:r>
              <a:rPr lang="es-CO" sz="1800" dirty="0" smtClean="0">
                <a:solidFill>
                  <a:schemeClr val="dk1"/>
                </a:solidFill>
                <a:latin typeface="Calibri"/>
                <a:ea typeface="Calibri"/>
                <a:cs typeface="Calibri"/>
                <a:sym typeface="Calibri"/>
              </a:rPr>
              <a:t>havarria</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CO"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p:nvPr/>
        </p:nvSpPr>
        <p:spPr>
          <a:xfrm>
            <a:off x="166255" y="155863"/>
            <a:ext cx="602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6;p6"/>
          <p:cNvSpPr txBox="1"/>
          <p:nvPr/>
        </p:nvSpPr>
        <p:spPr>
          <a:xfrm>
            <a:off x="1615313" y="449154"/>
            <a:ext cx="342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sz="1800" b="1" dirty="0">
                <a:latin typeface="Calibri"/>
                <a:ea typeface="Calibri"/>
                <a:cs typeface="Calibri"/>
                <a:sym typeface="Calibri"/>
              </a:rPr>
              <a:t>CADENA DE SUMINISTROS</a:t>
            </a:r>
            <a:endParaRPr sz="1800" b="1" dirty="0">
              <a:latin typeface="Calibri"/>
              <a:ea typeface="Calibri"/>
              <a:cs typeface="Calibri"/>
              <a:sym typeface="Calibri"/>
            </a:endParaRPr>
          </a:p>
        </p:txBody>
      </p:sp>
      <p:sp>
        <p:nvSpPr>
          <p:cNvPr id="97" name="Google Shape;97;p6"/>
          <p:cNvSpPr txBox="1"/>
          <p:nvPr/>
        </p:nvSpPr>
        <p:spPr>
          <a:xfrm>
            <a:off x="286299" y="930525"/>
            <a:ext cx="7607741"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CO" sz="1200" b="1" dirty="0">
                <a:latin typeface="Calibri"/>
                <a:ea typeface="Calibri"/>
                <a:cs typeface="Calibri"/>
                <a:sym typeface="Calibri"/>
              </a:rPr>
              <a:t>Descripción de la cadena de </a:t>
            </a:r>
            <a:r>
              <a:rPr lang="es-CO" sz="1200" b="1" dirty="0" smtClean="0">
                <a:latin typeface="Calibri"/>
                <a:ea typeface="Calibri"/>
                <a:cs typeface="Calibri"/>
                <a:sym typeface="Calibri"/>
              </a:rPr>
              <a:t>suministro</a:t>
            </a:r>
          </a:p>
          <a:p>
            <a:pPr marL="0" lvl="0" indent="0" algn="l" rtl="0">
              <a:spcBef>
                <a:spcPts val="0"/>
              </a:spcBef>
              <a:spcAft>
                <a:spcPts val="0"/>
              </a:spcAft>
              <a:buClr>
                <a:schemeClr val="dk1"/>
              </a:buClr>
              <a:buSzPts val="1100"/>
              <a:buFont typeface="Arial"/>
              <a:buNone/>
            </a:pPr>
            <a:endParaRPr sz="1200" b="1" dirty="0">
              <a:latin typeface="Calibri"/>
              <a:ea typeface="Calibri"/>
              <a:cs typeface="Calibri"/>
              <a:sym typeface="Calibri"/>
            </a:endParaRPr>
          </a:p>
          <a:p>
            <a:pPr marL="342900" lvl="0" indent="-342900" algn="l" rtl="0">
              <a:spcBef>
                <a:spcPts val="0"/>
              </a:spcBef>
              <a:spcAft>
                <a:spcPts val="0"/>
              </a:spcAft>
              <a:buClr>
                <a:schemeClr val="dk1"/>
              </a:buClr>
              <a:buSzPts val="1100"/>
              <a:buFont typeface="+mj-lt"/>
              <a:buAutoNum type="arabicPeriod"/>
            </a:pPr>
            <a:r>
              <a:rPr lang="es-CO" sz="1200" dirty="0">
                <a:latin typeface="Calibri"/>
                <a:ea typeface="Calibri"/>
                <a:cs typeface="Calibri"/>
                <a:sym typeface="Calibri"/>
              </a:rPr>
              <a:t>proveedor de materia prima: nos suministra telas de diferentes texturas y colores</a:t>
            </a:r>
            <a:r>
              <a:rPr lang="es-CO" sz="1200" dirty="0" smtClean="0">
                <a:latin typeface="Calibri"/>
                <a:ea typeface="Calibri"/>
                <a:cs typeface="Calibri"/>
                <a:sym typeface="Calibri"/>
              </a:rPr>
              <a:t>.</a:t>
            </a:r>
          </a:p>
          <a:p>
            <a:pPr lvl="0" algn="l" rtl="0">
              <a:spcBef>
                <a:spcPts val="0"/>
              </a:spcBef>
              <a:spcAft>
                <a:spcPts val="0"/>
              </a:spcAft>
              <a:buClr>
                <a:schemeClr val="dk1"/>
              </a:buClr>
              <a:buSzPts val="1100"/>
            </a:pPr>
            <a:endParaRPr sz="1200" dirty="0">
              <a:latin typeface="Calibri"/>
              <a:ea typeface="Calibri"/>
              <a:cs typeface="Calibri"/>
              <a:sym typeface="Calibri"/>
            </a:endParaRPr>
          </a:p>
          <a:p>
            <a:pPr marL="342900" lvl="0" indent="-342900" algn="l" rtl="0">
              <a:spcBef>
                <a:spcPts val="0"/>
              </a:spcBef>
              <a:spcAft>
                <a:spcPts val="0"/>
              </a:spcAft>
              <a:buClr>
                <a:schemeClr val="dk1"/>
              </a:buClr>
              <a:buSzPts val="1100"/>
              <a:buFont typeface="+mj-lt"/>
              <a:buAutoNum type="arabicPeriod" startAt="2"/>
            </a:pPr>
            <a:r>
              <a:rPr lang="es-CO" sz="1200" dirty="0">
                <a:latin typeface="Calibri"/>
                <a:ea typeface="Calibri"/>
                <a:cs typeface="Calibri"/>
                <a:sym typeface="Calibri"/>
              </a:rPr>
              <a:t>proveedor de insumos: nos suministra hilo, hilaza, ojos en pepa, esencias y relleno</a:t>
            </a:r>
            <a:r>
              <a:rPr lang="es-CO" sz="1200" dirty="0" smtClean="0">
                <a:latin typeface="Calibri"/>
                <a:ea typeface="Calibri"/>
                <a:cs typeface="Calibri"/>
                <a:sym typeface="Calibri"/>
              </a:rPr>
              <a:t>.</a:t>
            </a:r>
          </a:p>
          <a:p>
            <a:pPr marL="342900" lvl="0" indent="-342900" algn="l" rtl="0">
              <a:spcBef>
                <a:spcPts val="0"/>
              </a:spcBef>
              <a:spcAft>
                <a:spcPts val="0"/>
              </a:spcAft>
              <a:buClr>
                <a:schemeClr val="dk1"/>
              </a:buClr>
              <a:buSzPts val="1100"/>
              <a:buFont typeface="+mj-lt"/>
              <a:buAutoNum type="arabicPeriod" startAt="2"/>
            </a:pPr>
            <a:endParaRPr sz="1200" dirty="0">
              <a:latin typeface="Calibri"/>
              <a:ea typeface="Calibri"/>
              <a:cs typeface="Calibri"/>
              <a:sym typeface="Calibri"/>
            </a:endParaRPr>
          </a:p>
          <a:p>
            <a:pPr marL="342900" lvl="0" indent="-342900" algn="l" rtl="0">
              <a:spcBef>
                <a:spcPts val="0"/>
              </a:spcBef>
              <a:spcAft>
                <a:spcPts val="0"/>
              </a:spcAft>
              <a:buClr>
                <a:schemeClr val="dk1"/>
              </a:buClr>
              <a:buSzPts val="1100"/>
              <a:buFont typeface="+mj-lt"/>
              <a:buAutoNum type="arabicPeriod" startAt="2"/>
            </a:pPr>
            <a:r>
              <a:rPr lang="es-CO" sz="1200" dirty="0">
                <a:latin typeface="Calibri"/>
                <a:ea typeface="Calibri"/>
                <a:cs typeface="Calibri"/>
                <a:sym typeface="Calibri"/>
              </a:rPr>
              <a:t>transporte a la fábrica: contratamos una empresa transportista que lleva </a:t>
            </a:r>
            <a:r>
              <a:rPr lang="es-CO" sz="1200" dirty="0" smtClean="0">
                <a:latin typeface="Calibri"/>
                <a:ea typeface="Calibri"/>
                <a:cs typeface="Calibri"/>
                <a:sym typeface="Calibri"/>
              </a:rPr>
              <a:t>la</a:t>
            </a:r>
            <a:r>
              <a:rPr lang="es-CO" sz="1200" dirty="0">
                <a:latin typeface="Calibri"/>
                <a:ea typeface="Calibri"/>
                <a:cs typeface="Calibri"/>
                <a:sym typeface="Calibri"/>
              </a:rPr>
              <a:t> </a:t>
            </a:r>
            <a:r>
              <a:rPr lang="es-CO" sz="1200" dirty="0" smtClean="0">
                <a:latin typeface="Calibri"/>
                <a:ea typeface="Calibri"/>
                <a:cs typeface="Calibri"/>
                <a:sym typeface="Calibri"/>
              </a:rPr>
              <a:t>materia </a:t>
            </a:r>
            <a:r>
              <a:rPr lang="es-CO" sz="1200" dirty="0">
                <a:latin typeface="Calibri"/>
                <a:ea typeface="Calibri"/>
                <a:cs typeface="Calibri"/>
                <a:sym typeface="Calibri"/>
              </a:rPr>
              <a:t>prima desde los proveedores hasta nuestra fábrica</a:t>
            </a:r>
            <a:r>
              <a:rPr lang="es-CO" sz="1200" dirty="0" smtClean="0">
                <a:latin typeface="Calibri"/>
                <a:ea typeface="Calibri"/>
                <a:cs typeface="Calibri"/>
                <a:sym typeface="Calibri"/>
              </a:rPr>
              <a:t>.</a:t>
            </a:r>
          </a:p>
          <a:p>
            <a:pPr marL="0" lvl="0" indent="0" algn="l"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342900" lvl="0" indent="-342900" algn="l" rtl="0">
              <a:spcBef>
                <a:spcPts val="0"/>
              </a:spcBef>
              <a:spcAft>
                <a:spcPts val="0"/>
              </a:spcAft>
              <a:buClr>
                <a:schemeClr val="dk1"/>
              </a:buClr>
              <a:buSzPts val="1100"/>
              <a:buFont typeface="+mj-lt"/>
              <a:buAutoNum type="arabicPeriod" startAt="4"/>
            </a:pPr>
            <a:r>
              <a:rPr lang="es-CO" sz="1200" dirty="0">
                <a:latin typeface="Calibri"/>
                <a:ea typeface="Calibri"/>
                <a:cs typeface="Calibri"/>
                <a:sym typeface="Calibri"/>
              </a:rPr>
              <a:t>producción: se selecciona el material a utilizar, se cortan las telas, se cosen </a:t>
            </a:r>
            <a:r>
              <a:rPr lang="es-CO" sz="1200" dirty="0" smtClean="0">
                <a:latin typeface="Calibri"/>
                <a:ea typeface="Calibri"/>
                <a:cs typeface="Calibri"/>
                <a:sym typeface="Calibri"/>
              </a:rPr>
              <a:t>las</a:t>
            </a:r>
            <a:r>
              <a:rPr lang="es-CO" sz="1200" dirty="0">
                <a:latin typeface="Calibri"/>
                <a:ea typeface="Calibri"/>
                <a:cs typeface="Calibri"/>
                <a:sym typeface="Calibri"/>
              </a:rPr>
              <a:t> </a:t>
            </a:r>
            <a:r>
              <a:rPr lang="es-CO" sz="1200" dirty="0" smtClean="0">
                <a:latin typeface="Calibri"/>
                <a:ea typeface="Calibri"/>
                <a:cs typeface="Calibri"/>
                <a:sym typeface="Calibri"/>
              </a:rPr>
              <a:t>piezas </a:t>
            </a:r>
            <a:r>
              <a:rPr lang="es-CO" sz="1200" dirty="0">
                <a:latin typeface="Calibri"/>
                <a:ea typeface="Calibri"/>
                <a:cs typeface="Calibri"/>
                <a:sym typeface="Calibri"/>
              </a:rPr>
              <a:t>del producto, se decora y se rellena el producto y por último se empaca </a:t>
            </a:r>
            <a:r>
              <a:rPr lang="es-CO" sz="1200" dirty="0" smtClean="0">
                <a:latin typeface="Calibri"/>
                <a:ea typeface="Calibri"/>
                <a:cs typeface="Calibri"/>
                <a:sym typeface="Calibri"/>
              </a:rPr>
              <a:t>el</a:t>
            </a:r>
            <a:r>
              <a:rPr lang="es-CO" sz="1200" dirty="0">
                <a:latin typeface="Calibri"/>
                <a:ea typeface="Calibri"/>
                <a:cs typeface="Calibri"/>
                <a:sym typeface="Calibri"/>
              </a:rPr>
              <a:t> </a:t>
            </a:r>
            <a:r>
              <a:rPr lang="es-CO" sz="1200" dirty="0" smtClean="0">
                <a:latin typeface="Calibri"/>
                <a:ea typeface="Calibri"/>
                <a:cs typeface="Calibri"/>
                <a:sym typeface="Calibri"/>
              </a:rPr>
              <a:t>producto</a:t>
            </a:r>
            <a:r>
              <a:rPr lang="es-CO" sz="1200" dirty="0">
                <a:latin typeface="Calibri"/>
                <a:ea typeface="Calibri"/>
                <a:cs typeface="Calibri"/>
                <a:sym typeface="Calibri"/>
              </a:rPr>
              <a:t>, se embalan cantidades de la misma referencia en una caja</a:t>
            </a:r>
            <a:r>
              <a:rPr lang="es-CO" sz="1200" dirty="0" smtClean="0">
                <a:latin typeface="Calibri"/>
                <a:ea typeface="Calibri"/>
                <a:cs typeface="Calibri"/>
                <a:sym typeface="Calibri"/>
              </a:rPr>
              <a:t>.</a:t>
            </a:r>
          </a:p>
          <a:p>
            <a:pPr marL="0" lvl="0" indent="0" algn="l" rtl="0">
              <a:spcBef>
                <a:spcPts val="0"/>
              </a:spcBef>
              <a:spcAft>
                <a:spcPts val="0"/>
              </a:spcAft>
              <a:buClr>
                <a:schemeClr val="dk1"/>
              </a:buClr>
              <a:buSzPts val="1100"/>
              <a:buFont typeface="Arial"/>
              <a:buNone/>
            </a:pPr>
            <a:endParaRPr sz="1200" dirty="0">
              <a:latin typeface="Calibri"/>
              <a:ea typeface="Calibri"/>
              <a:cs typeface="Calibri"/>
              <a:sym typeface="Calibri"/>
            </a:endParaRPr>
          </a:p>
          <a:p>
            <a:pPr marL="342900" lvl="0" indent="-342900" algn="l" rtl="0">
              <a:spcBef>
                <a:spcPts val="0"/>
              </a:spcBef>
              <a:spcAft>
                <a:spcPts val="0"/>
              </a:spcAft>
              <a:buClr>
                <a:schemeClr val="dk1"/>
              </a:buClr>
              <a:buSzPts val="1100"/>
              <a:buFont typeface="+mj-lt"/>
              <a:buAutoNum type="arabicPeriod" startAt="5"/>
            </a:pPr>
            <a:r>
              <a:rPr lang="es-CO" sz="1200" dirty="0">
                <a:latin typeface="Calibri"/>
                <a:ea typeface="Calibri"/>
                <a:cs typeface="Calibri"/>
                <a:sym typeface="Calibri"/>
              </a:rPr>
              <a:t>Almacén: se lleva el producto al área de almacenaje. Al momento de recibir </a:t>
            </a:r>
            <a:r>
              <a:rPr lang="es-CO" sz="1200" dirty="0" smtClean="0">
                <a:latin typeface="Calibri"/>
                <a:ea typeface="Calibri"/>
                <a:cs typeface="Calibri"/>
                <a:sym typeface="Calibri"/>
              </a:rPr>
              <a:t>una</a:t>
            </a:r>
            <a:r>
              <a:rPr lang="es-CO" sz="1200" dirty="0">
                <a:latin typeface="Calibri"/>
                <a:ea typeface="Calibri"/>
                <a:cs typeface="Calibri"/>
                <a:sym typeface="Calibri"/>
              </a:rPr>
              <a:t> </a:t>
            </a:r>
            <a:r>
              <a:rPr lang="es-CO" sz="1200" dirty="0" smtClean="0">
                <a:latin typeface="Calibri"/>
                <a:ea typeface="Calibri"/>
                <a:cs typeface="Calibri"/>
                <a:sym typeface="Calibri"/>
              </a:rPr>
              <a:t>orden </a:t>
            </a:r>
            <a:r>
              <a:rPr lang="es-CO" sz="1200" dirty="0">
                <a:latin typeface="Calibri"/>
                <a:ea typeface="Calibri"/>
                <a:cs typeface="Calibri"/>
                <a:sym typeface="Calibri"/>
              </a:rPr>
              <a:t>de compra se realiza el picking y packing del producto</a:t>
            </a:r>
            <a:r>
              <a:rPr lang="es-CO" sz="1200" dirty="0" smtClean="0">
                <a:latin typeface="Calibri"/>
                <a:ea typeface="Calibri"/>
                <a:cs typeface="Calibri"/>
                <a:sym typeface="Calibri"/>
              </a:rPr>
              <a:t>.</a:t>
            </a:r>
          </a:p>
          <a:p>
            <a:pPr marL="342900" lvl="0" indent="-342900" algn="l" rtl="0">
              <a:spcBef>
                <a:spcPts val="0"/>
              </a:spcBef>
              <a:spcAft>
                <a:spcPts val="0"/>
              </a:spcAft>
              <a:buClr>
                <a:schemeClr val="dk1"/>
              </a:buClr>
              <a:buSzPts val="1100"/>
              <a:buFont typeface="+mj-lt"/>
              <a:buAutoNum type="arabicPeriod" startAt="5"/>
            </a:pPr>
            <a:endParaRPr sz="1200" dirty="0">
              <a:latin typeface="Calibri"/>
              <a:ea typeface="Calibri"/>
              <a:cs typeface="Calibri"/>
              <a:sym typeface="Calibri"/>
            </a:endParaRPr>
          </a:p>
          <a:p>
            <a:pPr marL="342900" lvl="0" indent="-342900" algn="l" rtl="0">
              <a:spcBef>
                <a:spcPts val="0"/>
              </a:spcBef>
              <a:spcAft>
                <a:spcPts val="0"/>
              </a:spcAft>
              <a:buClr>
                <a:schemeClr val="dk1"/>
              </a:buClr>
              <a:buSzPts val="1100"/>
              <a:buFont typeface="+mj-lt"/>
              <a:buAutoNum type="arabicPeriod" startAt="6"/>
            </a:pPr>
            <a:r>
              <a:rPr lang="es-CO" sz="1200" dirty="0">
                <a:latin typeface="Calibri"/>
                <a:ea typeface="Calibri"/>
                <a:cs typeface="Calibri"/>
                <a:sym typeface="Calibri"/>
              </a:rPr>
              <a:t>Transporte al centro de distribución: nos ponemos en contacto con la </a:t>
            </a:r>
            <a:r>
              <a:rPr lang="es-CO" sz="1200" dirty="0" smtClean="0">
                <a:latin typeface="Calibri"/>
                <a:ea typeface="Calibri"/>
                <a:cs typeface="Calibri"/>
                <a:sym typeface="Calibri"/>
              </a:rPr>
              <a:t>empresa</a:t>
            </a:r>
            <a:r>
              <a:rPr lang="es-CO" sz="1200" dirty="0">
                <a:latin typeface="Calibri"/>
                <a:ea typeface="Calibri"/>
                <a:cs typeface="Calibri"/>
                <a:sym typeface="Calibri"/>
              </a:rPr>
              <a:t> </a:t>
            </a:r>
            <a:r>
              <a:rPr lang="es-CO" sz="1200" dirty="0" smtClean="0">
                <a:latin typeface="Calibri"/>
                <a:ea typeface="Calibri"/>
                <a:cs typeface="Calibri"/>
                <a:sym typeface="Calibri"/>
              </a:rPr>
              <a:t>distribuidora </a:t>
            </a:r>
            <a:r>
              <a:rPr lang="es-CO" sz="1200" dirty="0">
                <a:latin typeface="Calibri"/>
                <a:ea typeface="Calibri"/>
                <a:cs typeface="Calibri"/>
                <a:sym typeface="Calibri"/>
              </a:rPr>
              <a:t>para que recoja el producto en nuestra fábrica y la lleve al centro </a:t>
            </a:r>
            <a:r>
              <a:rPr lang="es-CO" sz="1200" dirty="0" smtClean="0">
                <a:latin typeface="Calibri"/>
                <a:ea typeface="Calibri"/>
                <a:cs typeface="Calibri"/>
                <a:sym typeface="Calibri"/>
              </a:rPr>
              <a:t>de</a:t>
            </a:r>
            <a:r>
              <a:rPr lang="es-CO" sz="1200" dirty="0">
                <a:latin typeface="Calibri"/>
                <a:ea typeface="Calibri"/>
                <a:cs typeface="Calibri"/>
                <a:sym typeface="Calibri"/>
              </a:rPr>
              <a:t> </a:t>
            </a:r>
            <a:r>
              <a:rPr lang="es-CO" sz="1200" dirty="0" smtClean="0">
                <a:latin typeface="Calibri"/>
                <a:ea typeface="Calibri"/>
                <a:cs typeface="Calibri"/>
                <a:sym typeface="Calibri"/>
              </a:rPr>
              <a:t>distribución.</a:t>
            </a:r>
          </a:p>
          <a:p>
            <a:pPr marL="342900" lvl="0" indent="-342900" algn="l" rtl="0">
              <a:spcBef>
                <a:spcPts val="0"/>
              </a:spcBef>
              <a:spcAft>
                <a:spcPts val="0"/>
              </a:spcAft>
              <a:buClr>
                <a:schemeClr val="dk1"/>
              </a:buClr>
              <a:buSzPts val="1100"/>
              <a:buFont typeface="+mj-lt"/>
              <a:buAutoNum type="arabicPeriod" startAt="6"/>
            </a:pPr>
            <a:endParaRPr sz="1200" dirty="0">
              <a:latin typeface="Calibri"/>
              <a:ea typeface="Calibri"/>
              <a:cs typeface="Calibri"/>
              <a:sym typeface="Calibri"/>
            </a:endParaRPr>
          </a:p>
          <a:p>
            <a:pPr marL="342900" lvl="0" indent="-342900" algn="l" rtl="0">
              <a:spcBef>
                <a:spcPts val="0"/>
              </a:spcBef>
              <a:spcAft>
                <a:spcPts val="0"/>
              </a:spcAft>
              <a:buClr>
                <a:schemeClr val="dk1"/>
              </a:buClr>
              <a:buSzPts val="1100"/>
              <a:buFont typeface="+mj-lt"/>
              <a:buAutoNum type="arabicPeriod" startAt="7"/>
            </a:pPr>
            <a:r>
              <a:rPr lang="es-CO" sz="1200" dirty="0">
                <a:latin typeface="Calibri"/>
                <a:ea typeface="Calibri"/>
                <a:cs typeface="Calibri"/>
                <a:sym typeface="Calibri"/>
              </a:rPr>
              <a:t>Distribución al cliente final: la empresa distribuidora contratada se encarga </a:t>
            </a:r>
            <a:r>
              <a:rPr lang="es-CO" sz="1200" dirty="0" smtClean="0">
                <a:latin typeface="Calibri"/>
                <a:ea typeface="Calibri"/>
                <a:cs typeface="Calibri"/>
                <a:sym typeface="Calibri"/>
              </a:rPr>
              <a:t>de</a:t>
            </a:r>
            <a:r>
              <a:rPr lang="es-CO" sz="1200" dirty="0">
                <a:latin typeface="Calibri"/>
                <a:ea typeface="Calibri"/>
                <a:cs typeface="Calibri"/>
                <a:sym typeface="Calibri"/>
              </a:rPr>
              <a:t> </a:t>
            </a:r>
            <a:r>
              <a:rPr lang="es-CO" sz="1200" dirty="0" smtClean="0">
                <a:latin typeface="Calibri"/>
                <a:ea typeface="Calibri"/>
                <a:cs typeface="Calibri"/>
                <a:sym typeface="Calibri"/>
              </a:rPr>
              <a:t>llevar </a:t>
            </a:r>
            <a:r>
              <a:rPr lang="es-CO" sz="1200" dirty="0">
                <a:latin typeface="Calibri"/>
                <a:ea typeface="Calibri"/>
                <a:cs typeface="Calibri"/>
                <a:sym typeface="Calibri"/>
              </a:rPr>
              <a:t>el producto al cliente final.</a:t>
            </a:r>
            <a:endParaRPr sz="1200" dirty="0">
              <a:latin typeface="Calibri"/>
              <a:ea typeface="Calibri"/>
              <a:cs typeface="Calibri"/>
              <a:sym typeface="Calibri"/>
            </a:endParaRPr>
          </a:p>
          <a:p>
            <a:pPr marL="0" lvl="0" indent="0" algn="l" rtl="0">
              <a:spcBef>
                <a:spcPts val="0"/>
              </a:spcBef>
              <a:spcAft>
                <a:spcPts val="0"/>
              </a:spcAft>
              <a:buNone/>
            </a:pPr>
            <a:endParaRPr sz="1200"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g1dfee3d23ba_0_20"/>
          <p:cNvPicPr preferRelativeResize="0"/>
          <p:nvPr/>
        </p:nvPicPr>
        <p:blipFill rotWithShape="1">
          <a:blip r:embed="rId3">
            <a:alphaModFix/>
          </a:blip>
          <a:srcRect l="29252" t="46298" r="28192" b="15025"/>
          <a:stretch/>
        </p:blipFill>
        <p:spPr>
          <a:xfrm>
            <a:off x="695778" y="766641"/>
            <a:ext cx="7349264" cy="3629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dfee3d23ba_0_24"/>
          <p:cNvSpPr txBox="1"/>
          <p:nvPr/>
        </p:nvSpPr>
        <p:spPr>
          <a:xfrm>
            <a:off x="1012325" y="1298650"/>
            <a:ext cx="47139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b="1">
                <a:latin typeface="Calibri"/>
                <a:ea typeface="Calibri"/>
                <a:cs typeface="Calibri"/>
                <a:sym typeface="Calibri"/>
              </a:rPr>
              <a:t>Producción:</a:t>
            </a:r>
            <a:endParaRPr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Transpaleta manual</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Maquinas planas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Maquina bordadora</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Maquina cortadora a laser</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Maquina rellenadora</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Sistemas de información</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Picking y packing</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18 colaboradores</a:t>
            </a:r>
            <a:endParaRPr>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08" name="Google Shape;108;g1dfee3d23ba_0_24"/>
          <p:cNvSpPr txBox="1"/>
          <p:nvPr/>
        </p:nvSpPr>
        <p:spPr>
          <a:xfrm>
            <a:off x="4754925" y="1697450"/>
            <a:ext cx="2178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CO" b="1">
                <a:solidFill>
                  <a:schemeClr val="dk1"/>
                </a:solidFill>
                <a:latin typeface="Calibri"/>
                <a:ea typeface="Calibri"/>
                <a:cs typeface="Calibri"/>
                <a:sym typeface="Calibri"/>
              </a:rPr>
              <a:t>Distribución:</a:t>
            </a:r>
            <a:endParaRPr b="1">
              <a:solidFill>
                <a:schemeClr val="dk1"/>
              </a:solidFill>
              <a:latin typeface="Calibri"/>
              <a:ea typeface="Calibri"/>
              <a:cs typeface="Calibri"/>
              <a:sym typeface="Calibri"/>
            </a:endParaRPr>
          </a:p>
          <a:p>
            <a:pPr marL="0" lvl="0" indent="0" algn="l" rtl="0">
              <a:spcBef>
                <a:spcPts val="0"/>
              </a:spcBef>
              <a:spcAft>
                <a:spcPts val="0"/>
              </a:spcAft>
              <a:buNone/>
            </a:pPr>
            <a:r>
              <a:rPr lang="es-CO">
                <a:solidFill>
                  <a:schemeClr val="dk1"/>
                </a:solidFill>
                <a:latin typeface="Calibri"/>
                <a:ea typeface="Calibri"/>
                <a:cs typeface="Calibri"/>
                <a:sym typeface="Calibri"/>
              </a:rPr>
              <a:t>Grupo rv S.A.S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s-CO" b="1">
                <a:solidFill>
                  <a:schemeClr val="dk1"/>
                </a:solidFill>
                <a:latin typeface="Calibri"/>
                <a:ea typeface="Calibri"/>
                <a:cs typeface="Calibri"/>
                <a:sym typeface="Calibri"/>
              </a:rPr>
              <a:t>Transporte:</a:t>
            </a:r>
            <a:endParaRPr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CO">
                <a:solidFill>
                  <a:schemeClr val="dk1"/>
                </a:solidFill>
                <a:latin typeface="Calibri"/>
                <a:ea typeface="Calibri"/>
                <a:cs typeface="Calibri"/>
                <a:sym typeface="Calibri"/>
              </a:rPr>
              <a:t>Globalkarts      </a:t>
            </a:r>
            <a:endParaRPr>
              <a:solidFill>
                <a:schemeClr val="dk1"/>
              </a:solidFill>
              <a:latin typeface="Calibri"/>
              <a:ea typeface="Calibri"/>
              <a:cs typeface="Calibri"/>
              <a:sym typeface="Calibri"/>
            </a:endParaRPr>
          </a:p>
        </p:txBody>
      </p:sp>
      <p:sp>
        <p:nvSpPr>
          <p:cNvPr id="109" name="Google Shape;109;g1dfee3d23ba_0_24"/>
          <p:cNvSpPr txBox="1"/>
          <p:nvPr/>
        </p:nvSpPr>
        <p:spPr>
          <a:xfrm>
            <a:off x="807825" y="787375"/>
            <a:ext cx="5889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sz="1800" b="1">
                <a:latin typeface="Calibri"/>
                <a:ea typeface="Calibri"/>
                <a:cs typeface="Calibri"/>
                <a:sym typeface="Calibri"/>
              </a:rPr>
              <a:t>DISTRIBUCIÓN, PRODUCCIÓN Y TRANSPORTE</a:t>
            </a:r>
            <a:endParaRPr sz="18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84476" y="687897"/>
            <a:ext cx="3615655" cy="369332"/>
          </a:xfrm>
          <a:prstGeom prst="rect">
            <a:avLst/>
          </a:prstGeom>
          <a:noFill/>
        </p:spPr>
        <p:txBody>
          <a:bodyPr wrap="square" rtlCol="0">
            <a:spAutoFit/>
          </a:bodyPr>
          <a:lstStyle/>
          <a:p>
            <a:pPr algn="ctr"/>
            <a:r>
              <a:rPr lang="es-CO" sz="1800" b="1" dirty="0" smtClean="0">
                <a:latin typeface="Calibri" panose="020F0502020204030204" pitchFamily="34" charset="0"/>
                <a:cs typeface="Calibri" panose="020F0502020204030204" pitchFamily="34" charset="0"/>
              </a:rPr>
              <a:t>OBJETIVOS DEL PROYECTO</a:t>
            </a:r>
            <a:endParaRPr lang="es-CO" sz="1800" b="1" dirty="0">
              <a:latin typeface="Calibri" panose="020F0502020204030204" pitchFamily="34" charset="0"/>
              <a:cs typeface="Calibri" panose="020F0502020204030204" pitchFamily="34" charset="0"/>
            </a:endParaRPr>
          </a:p>
        </p:txBody>
      </p:sp>
      <p:sp>
        <p:nvSpPr>
          <p:cNvPr id="3" name="CuadroTexto 2"/>
          <p:cNvSpPr txBox="1"/>
          <p:nvPr/>
        </p:nvSpPr>
        <p:spPr>
          <a:xfrm>
            <a:off x="1979802" y="1400962"/>
            <a:ext cx="5025005" cy="2677656"/>
          </a:xfrm>
          <a:prstGeom prst="rect">
            <a:avLst/>
          </a:prstGeom>
          <a:noFill/>
        </p:spPr>
        <p:txBody>
          <a:bodyPr wrap="square" rtlCol="0">
            <a:spAutoFit/>
          </a:bodyPr>
          <a:lstStyle/>
          <a:p>
            <a:r>
              <a:rPr lang="es-CO" dirty="0" smtClean="0">
                <a:latin typeface="Calibri" panose="020F0502020204030204" pitchFamily="34" charset="0"/>
                <a:cs typeface="Calibri" panose="020F0502020204030204" pitchFamily="34" charset="0"/>
              </a:rPr>
              <a:t>ANALISIS</a:t>
            </a:r>
          </a:p>
          <a:p>
            <a:r>
              <a:rPr lang="es-CO" dirty="0" smtClean="0">
                <a:latin typeface="Calibri" panose="020F0502020204030204" pitchFamily="34" charset="0"/>
                <a:cs typeface="Calibri" panose="020F0502020204030204" pitchFamily="34" charset="0"/>
              </a:rPr>
              <a:t>Escoger </a:t>
            </a:r>
            <a:r>
              <a:rPr lang="es-CO" dirty="0">
                <a:latin typeface="Calibri" panose="020F0502020204030204" pitchFamily="34" charset="0"/>
                <a:cs typeface="Calibri" panose="020F0502020204030204" pitchFamily="34" charset="0"/>
              </a:rPr>
              <a:t>un producto o servicio, para luego identificar y estudiar su comportamiento en el mercado, sus características y necesidades, así determinar si dicho producto cumple todas los requerimientos para ser utilizado como base de nuestro proyecto, luego de seleccionar el producto adecuado (peluches) se realizarán una serie de estudios y asociaciones con la vida real, con el fin de presentar un proyecto de emprendimiento sustentado, buscando la oportunidad de llevar esta idea fuera del papel creando una empresa real que compita en el mercado actual, utilizando los conocimientos adquiridos durante el proceso de creación del proyecto. </a:t>
            </a:r>
          </a:p>
        </p:txBody>
      </p:sp>
    </p:spTree>
    <p:extLst>
      <p:ext uri="{BB962C8B-B14F-4D97-AF65-F5344CB8AC3E}">
        <p14:creationId xmlns:p14="http://schemas.microsoft.com/office/powerpoint/2010/main" val="148004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00508" y="1357827"/>
            <a:ext cx="3573710" cy="2031325"/>
          </a:xfrm>
          <a:prstGeom prst="rect">
            <a:avLst/>
          </a:prstGeom>
          <a:noFill/>
        </p:spPr>
        <p:txBody>
          <a:bodyPr wrap="square" rtlCol="0">
            <a:spAutoFit/>
          </a:bodyPr>
          <a:lstStyle/>
          <a:p>
            <a:r>
              <a:rPr lang="es-CO" dirty="0" smtClean="0">
                <a:latin typeface="Calibri" panose="020F0502020204030204" pitchFamily="34" charset="0"/>
                <a:cs typeface="Calibri" panose="020F0502020204030204" pitchFamily="34" charset="0"/>
              </a:rPr>
              <a:t>EJECUCIÓN</a:t>
            </a:r>
          </a:p>
          <a:p>
            <a:r>
              <a:rPr lang="es-CO" dirty="0" smtClean="0">
                <a:latin typeface="Calibri" panose="020F0502020204030204" pitchFamily="34" charset="0"/>
                <a:cs typeface="Calibri" panose="020F0502020204030204" pitchFamily="34" charset="0"/>
              </a:rPr>
              <a:t>El </a:t>
            </a:r>
            <a:r>
              <a:rPr lang="es-CO" dirty="0">
                <a:latin typeface="Calibri" panose="020F0502020204030204" pitchFamily="34" charset="0"/>
                <a:cs typeface="Calibri" panose="020F0502020204030204" pitchFamily="34" charset="0"/>
              </a:rPr>
              <a:t>objetivo es tener un personal capacitado y maquinaria apta para la producción de nuestros productos y así poder tener la suficiente mercancía para cumplir con la demanda. Y así poder llevar al mercado una calidad impecable para la satisfacción los clientes teniendo en cuenta que los precios sean asequibles para ellos.</a:t>
            </a:r>
          </a:p>
        </p:txBody>
      </p:sp>
      <p:sp>
        <p:nvSpPr>
          <p:cNvPr id="3" name="CuadroTexto 2"/>
          <p:cNvSpPr txBox="1"/>
          <p:nvPr/>
        </p:nvSpPr>
        <p:spPr>
          <a:xfrm>
            <a:off x="201336" y="1142383"/>
            <a:ext cx="4194496" cy="2462213"/>
          </a:xfrm>
          <a:prstGeom prst="rect">
            <a:avLst/>
          </a:prstGeom>
          <a:noFill/>
        </p:spPr>
        <p:txBody>
          <a:bodyPr wrap="square" rtlCol="0">
            <a:spAutoFit/>
          </a:bodyPr>
          <a:lstStyle/>
          <a:p>
            <a:r>
              <a:rPr lang="es-CO" dirty="0" smtClean="0">
                <a:latin typeface="Calibri" panose="020F0502020204030204" pitchFamily="34" charset="0"/>
                <a:cs typeface="Calibri" panose="020F0502020204030204" pitchFamily="34" charset="0"/>
              </a:rPr>
              <a:t>PLANEACIÓN</a:t>
            </a:r>
          </a:p>
          <a:p>
            <a:r>
              <a:rPr lang="es-CO" dirty="0" smtClean="0">
                <a:latin typeface="Calibri" panose="020F0502020204030204" pitchFamily="34" charset="0"/>
                <a:cs typeface="Calibri" panose="020F0502020204030204" pitchFamily="34" charset="0"/>
              </a:rPr>
              <a:t>Para </a:t>
            </a:r>
            <a:r>
              <a:rPr lang="es-CO" dirty="0">
                <a:latin typeface="Calibri" panose="020F0502020204030204" pitchFamily="34" charset="0"/>
                <a:cs typeface="Calibri" panose="020F0502020204030204" pitchFamily="34" charset="0"/>
              </a:rPr>
              <a:t>este objetivo lo primero que necesitamos es establecer un </a:t>
            </a:r>
            <a:r>
              <a:rPr lang="es-CO" dirty="0" smtClean="0">
                <a:latin typeface="Calibri" panose="020F0502020204030204" pitchFamily="34" charset="0"/>
                <a:cs typeface="Calibri" panose="020F0502020204030204" pitchFamily="34" charset="0"/>
              </a:rPr>
              <a:t>producto, los </a:t>
            </a:r>
            <a:r>
              <a:rPr lang="es-CO" dirty="0">
                <a:latin typeface="Calibri" panose="020F0502020204030204" pitchFamily="34" charset="0"/>
                <a:cs typeface="Calibri" panose="020F0502020204030204" pitchFamily="34" charset="0"/>
              </a:rPr>
              <a:t>proveedores de la materia prima e </a:t>
            </a:r>
            <a:r>
              <a:rPr lang="es-CO" dirty="0" smtClean="0">
                <a:latin typeface="Calibri" panose="020F0502020204030204" pitchFamily="34" charset="0"/>
                <a:cs typeface="Calibri" panose="020F0502020204030204" pitchFamily="34" charset="0"/>
              </a:rPr>
              <a:t>insumos. Para </a:t>
            </a:r>
            <a:r>
              <a:rPr lang="es-CO" dirty="0">
                <a:latin typeface="Calibri" panose="020F0502020204030204" pitchFamily="34" charset="0"/>
                <a:cs typeface="Calibri" panose="020F0502020204030204" pitchFamily="34" charset="0"/>
              </a:rPr>
              <a:t>el siguiente paso tendremos que analizar el mercado del producto, su competencia y sus puntos de ventas más altos para realizar la ubicación del </a:t>
            </a:r>
            <a:r>
              <a:rPr lang="es-CO" dirty="0" smtClean="0">
                <a:latin typeface="Calibri" panose="020F0502020204030204" pitchFamily="34" charset="0"/>
                <a:cs typeface="Calibri" panose="020F0502020204030204" pitchFamily="34" charset="0"/>
              </a:rPr>
              <a:t>producto. Ya </a:t>
            </a:r>
            <a:r>
              <a:rPr lang="es-CO" dirty="0">
                <a:latin typeface="Calibri" panose="020F0502020204030204" pitchFamily="34" charset="0"/>
                <a:cs typeface="Calibri" panose="020F0502020204030204" pitchFamily="34" charset="0"/>
              </a:rPr>
              <a:t>hecho esto tendremos que realizar </a:t>
            </a:r>
            <a:r>
              <a:rPr lang="es-CO" dirty="0" smtClean="0">
                <a:latin typeface="Calibri" panose="020F0502020204030204" pitchFamily="34" charset="0"/>
                <a:cs typeface="Calibri" panose="020F0502020204030204" pitchFamily="34" charset="0"/>
              </a:rPr>
              <a:t>estrategias publicitarias para </a:t>
            </a:r>
            <a:r>
              <a:rPr lang="es-CO" dirty="0">
                <a:latin typeface="Calibri" panose="020F0502020204030204" pitchFamily="34" charset="0"/>
                <a:cs typeface="Calibri" panose="020F0502020204030204" pitchFamily="34" charset="0"/>
              </a:rPr>
              <a:t>formar un reconocimiento en el mercado del producto.se ofrece un tipo de oferta según las tendencias que se identifican en el mercado.</a:t>
            </a:r>
          </a:p>
        </p:txBody>
      </p:sp>
    </p:spTree>
    <p:extLst>
      <p:ext uri="{BB962C8B-B14F-4D97-AF65-F5344CB8AC3E}">
        <p14:creationId xmlns:p14="http://schemas.microsoft.com/office/powerpoint/2010/main" val="298776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02297" y="1409350"/>
            <a:ext cx="5226341" cy="2031325"/>
          </a:xfrm>
          <a:prstGeom prst="rect">
            <a:avLst/>
          </a:prstGeom>
          <a:noFill/>
        </p:spPr>
        <p:txBody>
          <a:bodyPr wrap="square" rtlCol="0">
            <a:spAutoFit/>
          </a:bodyPr>
          <a:lstStyle/>
          <a:p>
            <a:r>
              <a:rPr lang="es-CO" dirty="0" smtClean="0">
                <a:latin typeface="Calibri" panose="020F0502020204030204" pitchFamily="34" charset="0"/>
                <a:cs typeface="Calibri" panose="020F0502020204030204" pitchFamily="34" charset="0"/>
              </a:rPr>
              <a:t>EVALUACIÓN</a:t>
            </a:r>
          </a:p>
          <a:p>
            <a:r>
              <a:rPr lang="es-CO" dirty="0">
                <a:latin typeface="Calibri" panose="020F0502020204030204" pitchFamily="34" charset="0"/>
                <a:cs typeface="Calibri" panose="020F0502020204030204" pitchFamily="34" charset="0"/>
              </a:rPr>
              <a:t>Se identificarán los costos que se tendrán que cubrir para la realización de la mercancía, la ubicación (arriendo), el pago a los empleados, servicios públicos por </a:t>
            </a:r>
            <a:r>
              <a:rPr lang="es-CO" dirty="0" smtClean="0">
                <a:latin typeface="Calibri" panose="020F0502020204030204" pitchFamily="34" charset="0"/>
                <a:cs typeface="Calibri" panose="020F0502020204030204" pitchFamily="34" charset="0"/>
              </a:rPr>
              <a:t>cubrir. Cuando </a:t>
            </a:r>
            <a:r>
              <a:rPr lang="es-CO" dirty="0">
                <a:latin typeface="Calibri" panose="020F0502020204030204" pitchFamily="34" charset="0"/>
                <a:cs typeface="Calibri" panose="020F0502020204030204" pitchFamily="34" charset="0"/>
              </a:rPr>
              <a:t>se tendrá que realizar las operaciones necesarias para sacar los porcentajes de ganancia e inversión para la realización del proyecto teniendo en cuenta los puntos ya dichos que se tienen que </a:t>
            </a:r>
            <a:r>
              <a:rPr lang="es-CO" dirty="0" smtClean="0">
                <a:latin typeface="Calibri" panose="020F0502020204030204" pitchFamily="34" charset="0"/>
                <a:cs typeface="Calibri" panose="020F0502020204030204" pitchFamily="34" charset="0"/>
              </a:rPr>
              <a:t>cubrir. Estos </a:t>
            </a:r>
            <a:r>
              <a:rPr lang="es-CO" dirty="0">
                <a:latin typeface="Calibri" panose="020F0502020204030204" pitchFamily="34" charset="0"/>
                <a:cs typeface="Calibri" panose="020F0502020204030204" pitchFamily="34" charset="0"/>
              </a:rPr>
              <a:t>se tendrán que hacer dentro de un tiempo que se tiene que establecer en este mismo proceso para no sufrir pérdidas en la empresa.</a:t>
            </a:r>
          </a:p>
        </p:txBody>
      </p:sp>
    </p:spTree>
    <p:extLst>
      <p:ext uri="{BB962C8B-B14F-4D97-AF65-F5344CB8AC3E}">
        <p14:creationId xmlns:p14="http://schemas.microsoft.com/office/powerpoint/2010/main" val="305698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p:nvPr/>
        </p:nvSpPr>
        <p:spPr>
          <a:xfrm>
            <a:off x="2190707" y="881127"/>
            <a:ext cx="36177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dirty="0">
                <a:solidFill>
                  <a:srgbClr val="3F3F3F"/>
                </a:solidFill>
                <a:latin typeface="Calibri"/>
                <a:ea typeface="Calibri"/>
                <a:cs typeface="Calibri"/>
                <a:sym typeface="Calibri"/>
              </a:rPr>
              <a:t>LA HISTORIA</a:t>
            </a:r>
            <a:endParaRPr sz="2000" dirty="0">
              <a:solidFill>
                <a:srgbClr val="3F3F3F"/>
              </a:solidFill>
              <a:latin typeface="Calibri"/>
              <a:ea typeface="Calibri"/>
              <a:cs typeface="Calibri"/>
              <a:sym typeface="Calibri"/>
            </a:endParaRPr>
          </a:p>
          <a:p>
            <a:pPr marL="0" marR="0" lvl="0" indent="0" algn="r" rtl="0">
              <a:spcBef>
                <a:spcPts val="0"/>
              </a:spcBef>
              <a:spcAft>
                <a:spcPts val="0"/>
              </a:spcAft>
              <a:buNone/>
            </a:pPr>
            <a:r>
              <a:rPr lang="es-CO" sz="2800" b="1" dirty="0">
                <a:solidFill>
                  <a:srgbClr val="3F3F3F"/>
                </a:solidFill>
                <a:latin typeface="Calibri"/>
                <a:ea typeface="Calibri"/>
                <a:cs typeface="Calibri"/>
                <a:sym typeface="Calibri"/>
              </a:rPr>
              <a:t> </a:t>
            </a:r>
            <a:endParaRPr sz="2800" b="1" dirty="0">
              <a:solidFill>
                <a:srgbClr val="3F3F3F"/>
              </a:solidFill>
              <a:latin typeface="Calibri"/>
              <a:ea typeface="Calibri"/>
              <a:cs typeface="Calibri"/>
              <a:sym typeface="Calibri"/>
            </a:endParaRPr>
          </a:p>
        </p:txBody>
      </p:sp>
      <p:sp>
        <p:nvSpPr>
          <p:cNvPr id="62" name="Google Shape;62;p2"/>
          <p:cNvSpPr txBox="1"/>
          <p:nvPr/>
        </p:nvSpPr>
        <p:spPr>
          <a:xfrm>
            <a:off x="1822500" y="1711125"/>
            <a:ext cx="5386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CO" dirty="0">
                <a:latin typeface="Calibri"/>
                <a:ea typeface="Calibri"/>
                <a:cs typeface="Calibri"/>
                <a:sym typeface="Calibri"/>
              </a:rPr>
              <a:t>Este proyecto inicia como una idea de proyecto estudiantil, conformado por 4 aprendices, una de nuestras compañeras tenía una pequeña empresa familiar de peluches, de esa pequeña empresa familiar surgió la idea de nuestra empresa SOKA peluches.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p:nvPr/>
        </p:nvSpPr>
        <p:spPr>
          <a:xfrm>
            <a:off x="1203351" y="366598"/>
            <a:ext cx="2927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1" dirty="0">
                <a:solidFill>
                  <a:srgbClr val="3F3F3F"/>
                </a:solidFill>
                <a:latin typeface="Calibri"/>
                <a:ea typeface="Calibri"/>
                <a:cs typeface="Calibri"/>
                <a:sym typeface="Calibri"/>
              </a:rPr>
              <a:t>MISIÓN </a:t>
            </a:r>
            <a:endParaRPr sz="1800" b="1" dirty="0">
              <a:solidFill>
                <a:srgbClr val="3F3F3F"/>
              </a:solidFill>
              <a:latin typeface="Calibri"/>
              <a:ea typeface="Calibri"/>
              <a:cs typeface="Calibri"/>
              <a:sym typeface="Calibri"/>
            </a:endParaRPr>
          </a:p>
        </p:txBody>
      </p:sp>
      <p:sp>
        <p:nvSpPr>
          <p:cNvPr id="68" name="Google Shape;68;p3"/>
          <p:cNvSpPr txBox="1"/>
          <p:nvPr/>
        </p:nvSpPr>
        <p:spPr>
          <a:xfrm>
            <a:off x="178627" y="942306"/>
            <a:ext cx="4296600" cy="116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s-CO">
                <a:solidFill>
                  <a:schemeClr val="dk1"/>
                </a:solidFill>
                <a:latin typeface="Calibri"/>
                <a:ea typeface="Calibri"/>
                <a:cs typeface="Calibri"/>
                <a:sym typeface="Calibri"/>
              </a:rPr>
              <a:t>Somos una empresa fabricante de peluches que busca generar emoción y felicidad en el consumidor, ofreciendo un producto de calidad y una amplia gama de diseños innovadores.</a:t>
            </a:r>
            <a:endParaRPr>
              <a:solidFill>
                <a:schemeClr val="dk1"/>
              </a:solidFill>
              <a:latin typeface="Calibri"/>
              <a:ea typeface="Calibri"/>
              <a:cs typeface="Calibri"/>
              <a:sym typeface="Calibri"/>
            </a:endParaRPr>
          </a:p>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69" name="Google Shape;69;p3"/>
          <p:cNvSpPr txBox="1"/>
          <p:nvPr/>
        </p:nvSpPr>
        <p:spPr>
          <a:xfrm>
            <a:off x="5103000" y="1771875"/>
            <a:ext cx="222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sz="1800" b="1">
                <a:latin typeface="Calibri"/>
                <a:ea typeface="Calibri"/>
                <a:cs typeface="Calibri"/>
                <a:sym typeface="Calibri"/>
              </a:rPr>
              <a:t>VISIÓN </a:t>
            </a:r>
            <a:endParaRPr sz="1800" b="1">
              <a:latin typeface="Calibri"/>
              <a:ea typeface="Calibri"/>
              <a:cs typeface="Calibri"/>
              <a:sym typeface="Calibri"/>
            </a:endParaRPr>
          </a:p>
        </p:txBody>
      </p:sp>
      <p:sp>
        <p:nvSpPr>
          <p:cNvPr id="70" name="Google Shape;70;p3"/>
          <p:cNvSpPr txBox="1"/>
          <p:nvPr/>
        </p:nvSpPr>
        <p:spPr>
          <a:xfrm>
            <a:off x="4687875" y="2602125"/>
            <a:ext cx="2875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CO">
                <a:latin typeface="Calibri"/>
                <a:ea typeface="Calibri"/>
                <a:cs typeface="Calibri"/>
                <a:sym typeface="Calibri"/>
              </a:rPr>
              <a:t>La visión de nuestra empresa a corto plazo es distribuir nuestro producto de forma nacional. En un plazo de 5 años esperamos poder distribuir nuestro producto de forma internacional. En un plazo de 10 años esperamos convertirnos en una empresa transnacional.</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6" name="Google Shape;81;p4"/>
          <p:cNvPicPr preferRelativeResize="0"/>
          <p:nvPr/>
        </p:nvPicPr>
        <p:blipFill rotWithShape="1">
          <a:blip r:embed="rId3">
            <a:alphaModFix/>
          </a:blip>
          <a:srcRect l="57817" t="44929" r="28315" b="43101"/>
          <a:stretch/>
        </p:blipFill>
        <p:spPr>
          <a:xfrm>
            <a:off x="855676" y="2602125"/>
            <a:ext cx="2802926" cy="1321836"/>
          </a:xfrm>
          <a:prstGeom prst="rect">
            <a:avLst/>
          </a:prstGeom>
          <a:noFill/>
          <a:ln>
            <a:noFill/>
          </a:ln>
        </p:spPr>
      </p:pic>
      <p:pic>
        <p:nvPicPr>
          <p:cNvPr id="7" name="Google Shape;81;p4"/>
          <p:cNvPicPr preferRelativeResize="0"/>
          <p:nvPr/>
        </p:nvPicPr>
        <p:blipFill rotWithShape="1">
          <a:blip r:embed="rId3">
            <a:alphaModFix/>
          </a:blip>
          <a:srcRect l="57817" t="44929" r="28315" b="43101"/>
          <a:stretch/>
        </p:blipFill>
        <p:spPr>
          <a:xfrm>
            <a:off x="5201174" y="218114"/>
            <a:ext cx="2802926" cy="13218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p:nvPr/>
        </p:nvSpPr>
        <p:spPr>
          <a:xfrm>
            <a:off x="509443" y="555030"/>
            <a:ext cx="23893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3F3F3F"/>
              </a:solidFill>
              <a:latin typeface="Calibri"/>
              <a:ea typeface="Calibri"/>
              <a:cs typeface="Calibri"/>
              <a:sym typeface="Calibri"/>
            </a:endParaRPr>
          </a:p>
        </p:txBody>
      </p:sp>
      <p:sp>
        <p:nvSpPr>
          <p:cNvPr id="76" name="Google Shape;76;p4"/>
          <p:cNvSpPr txBox="1"/>
          <p:nvPr/>
        </p:nvSpPr>
        <p:spPr>
          <a:xfrm>
            <a:off x="836030" y="1909270"/>
            <a:ext cx="41256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1" dirty="0">
                <a:solidFill>
                  <a:schemeClr val="dk1"/>
                </a:solidFill>
                <a:latin typeface="Calibri"/>
                <a:ea typeface="Calibri"/>
                <a:cs typeface="Calibri"/>
                <a:sym typeface="Calibri"/>
              </a:rPr>
              <a:t>CARACTERIZACIÓN DE LOS PRODUCTOS</a:t>
            </a:r>
            <a:endParaRPr b="1"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pic>
        <p:nvPicPr>
          <p:cNvPr id="78" name="Google Shape;78;p4"/>
          <p:cNvPicPr preferRelativeResize="0"/>
          <p:nvPr/>
        </p:nvPicPr>
        <p:blipFill rotWithShape="1">
          <a:blip r:embed="rId3">
            <a:alphaModFix/>
          </a:blip>
          <a:srcRect l="29707" t="56299" r="29094" b="32665"/>
          <a:stretch/>
        </p:blipFill>
        <p:spPr>
          <a:xfrm>
            <a:off x="509443" y="2782742"/>
            <a:ext cx="5720624" cy="861901"/>
          </a:xfrm>
          <a:prstGeom prst="rect">
            <a:avLst/>
          </a:prstGeom>
          <a:noFill/>
          <a:ln>
            <a:noFill/>
          </a:ln>
        </p:spPr>
      </p:pic>
      <p:sp>
        <p:nvSpPr>
          <p:cNvPr id="80" name="Google Shape;80;p4"/>
          <p:cNvSpPr txBox="1"/>
          <p:nvPr/>
        </p:nvSpPr>
        <p:spPr>
          <a:xfrm>
            <a:off x="674900" y="924350"/>
            <a:ext cx="469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a:latin typeface="Calibri"/>
                <a:ea typeface="Calibri"/>
                <a:cs typeface="Calibri"/>
                <a:sym typeface="Calibri"/>
              </a:rPr>
              <a:t>Las operaciones que se realizan son de producción y así mismo pertenecemos al sector secundario</a:t>
            </a:r>
            <a:endParaRPr>
              <a:latin typeface="Calibri"/>
              <a:ea typeface="Calibri"/>
              <a:cs typeface="Calibri"/>
              <a:sym typeface="Calibri"/>
            </a:endParaRPr>
          </a:p>
        </p:txBody>
      </p:sp>
      <p:pic>
        <p:nvPicPr>
          <p:cNvPr id="81" name="Google Shape;81;p4"/>
          <p:cNvPicPr preferRelativeResize="0"/>
          <p:nvPr/>
        </p:nvPicPr>
        <p:blipFill rotWithShape="1">
          <a:blip r:embed="rId4">
            <a:alphaModFix/>
          </a:blip>
          <a:srcRect l="57817" t="44929" r="28315" b="43101"/>
          <a:stretch/>
        </p:blipFill>
        <p:spPr>
          <a:xfrm>
            <a:off x="5201174" y="218114"/>
            <a:ext cx="2802926" cy="13218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5143500"/>
          </a:xfrm>
          <a:prstGeom prst="rect">
            <a:avLst/>
          </a:prstGeom>
        </p:spPr>
      </p:pic>
    </p:spTree>
    <p:extLst>
      <p:ext uri="{BB962C8B-B14F-4D97-AF65-F5344CB8AC3E}">
        <p14:creationId xmlns:p14="http://schemas.microsoft.com/office/powerpoint/2010/main" val="398988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5"/>
          <p:cNvPicPr preferRelativeResize="0"/>
          <p:nvPr/>
        </p:nvPicPr>
        <p:blipFill rotWithShape="1">
          <a:blip r:embed="rId3">
            <a:alphaModFix/>
          </a:blip>
          <a:srcRect l="-40730" t="-215300" r="40730" b="215300"/>
          <a:stretch/>
        </p:blipFill>
        <p:spPr>
          <a:xfrm>
            <a:off x="7973399" y="238073"/>
            <a:ext cx="608542" cy="592940"/>
          </a:xfrm>
          <a:prstGeom prst="rect">
            <a:avLst/>
          </a:prstGeom>
          <a:noFill/>
          <a:ln>
            <a:noFill/>
          </a:ln>
        </p:spPr>
      </p:pic>
      <p:sp>
        <p:nvSpPr>
          <p:cNvPr id="87" name="Google Shape;87;p5"/>
          <p:cNvSpPr txBox="1"/>
          <p:nvPr/>
        </p:nvSpPr>
        <p:spPr>
          <a:xfrm>
            <a:off x="254011" y="238073"/>
            <a:ext cx="23893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rgbClr val="3F3F3F"/>
              </a:solidFill>
              <a:latin typeface="Calibri"/>
              <a:ea typeface="Calibri"/>
              <a:cs typeface="Calibri"/>
              <a:sym typeface="Calibri"/>
            </a:endParaRPr>
          </a:p>
        </p:txBody>
      </p:sp>
      <p:sp>
        <p:nvSpPr>
          <p:cNvPr id="88" name="Google Shape;88;p5"/>
          <p:cNvSpPr txBox="1"/>
          <p:nvPr/>
        </p:nvSpPr>
        <p:spPr>
          <a:xfrm>
            <a:off x="166255" y="184682"/>
            <a:ext cx="4613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1">
                <a:solidFill>
                  <a:schemeClr val="dk1"/>
                </a:solidFill>
                <a:latin typeface="Calibri"/>
                <a:ea typeface="Calibri"/>
                <a:cs typeface="Calibri"/>
                <a:sym typeface="Calibri"/>
              </a:rPr>
              <a:t>DESCRIPCIÓN DE LOS PROCESOS Y LOS PROVEEDORES</a:t>
            </a:r>
            <a:endParaRPr sz="1800" b="1">
              <a:solidFill>
                <a:schemeClr val="dk1"/>
              </a:solidFill>
              <a:latin typeface="Calibri"/>
              <a:ea typeface="Calibri"/>
              <a:cs typeface="Calibri"/>
              <a:sym typeface="Calibri"/>
            </a:endParaRPr>
          </a:p>
        </p:txBody>
      </p:sp>
      <p:sp>
        <p:nvSpPr>
          <p:cNvPr id="89" name="Google Shape;89;p5"/>
          <p:cNvSpPr txBox="1"/>
          <p:nvPr/>
        </p:nvSpPr>
        <p:spPr>
          <a:xfrm>
            <a:off x="166250" y="1015100"/>
            <a:ext cx="4834200" cy="160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s-CO" b="1">
                <a:solidFill>
                  <a:schemeClr val="dk1"/>
                </a:solidFill>
                <a:latin typeface="Calibri"/>
                <a:ea typeface="Calibri"/>
                <a:cs typeface="Calibri"/>
                <a:sym typeface="Calibri"/>
              </a:rPr>
              <a:t>Descripción de los procesos:</a:t>
            </a:r>
            <a:endParaRPr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s-CO">
                <a:solidFill>
                  <a:schemeClr val="dk1"/>
                </a:solidFill>
                <a:latin typeface="Calibri"/>
                <a:ea typeface="Calibri"/>
                <a:cs typeface="Calibri"/>
                <a:sym typeface="Calibri"/>
              </a:rPr>
              <a:t>adquirimos la materia prima (telas) e insumos (hilo, relleno)</a:t>
            </a:r>
            <a:endParaRPr>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s-CO">
                <a:solidFill>
                  <a:schemeClr val="dk1"/>
                </a:solidFill>
                <a:latin typeface="Calibri"/>
                <a:ea typeface="Calibri"/>
                <a:cs typeface="Calibri"/>
                <a:sym typeface="Calibri"/>
              </a:rPr>
              <a:t>almacenamos la materia prima que aún no será transformada</a:t>
            </a:r>
            <a:endParaRPr>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s-CO">
                <a:solidFill>
                  <a:schemeClr val="dk1"/>
                </a:solidFill>
                <a:latin typeface="Calibri"/>
                <a:ea typeface="Calibri"/>
                <a:cs typeface="Calibri"/>
                <a:sym typeface="Calibri"/>
              </a:rPr>
              <a:t>transformamos la materia prima necesaria</a:t>
            </a:r>
            <a:endParaRPr>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s-CO">
                <a:solidFill>
                  <a:schemeClr val="dk1"/>
                </a:solidFill>
                <a:latin typeface="Calibri"/>
                <a:ea typeface="Calibri"/>
                <a:cs typeface="Calibri"/>
                <a:sym typeface="Calibri"/>
              </a:rPr>
              <a:t>empaque del producto terminado</a:t>
            </a:r>
            <a:endParaRPr>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s-CO">
                <a:solidFill>
                  <a:schemeClr val="dk1"/>
                </a:solidFill>
                <a:latin typeface="Calibri"/>
                <a:ea typeface="Calibri"/>
                <a:cs typeface="Calibri"/>
                <a:sym typeface="Calibri"/>
              </a:rPr>
              <a:t>almacenamiento del producto terminado</a:t>
            </a:r>
            <a:endParaRPr>
              <a:solidFill>
                <a:schemeClr val="dk1"/>
              </a:solidFill>
              <a:latin typeface="Calibri"/>
              <a:ea typeface="Calibri"/>
              <a:cs typeface="Calibri"/>
              <a:sym typeface="Calibri"/>
            </a:endParaRPr>
          </a:p>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90" name="Google Shape;90;p5"/>
          <p:cNvSpPr txBox="1"/>
          <p:nvPr/>
        </p:nvSpPr>
        <p:spPr>
          <a:xfrm>
            <a:off x="3540475" y="2863175"/>
            <a:ext cx="4732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b="1">
                <a:latin typeface="Calibri"/>
                <a:ea typeface="Calibri"/>
                <a:cs typeface="Calibri"/>
                <a:sym typeface="Calibri"/>
              </a:rPr>
              <a:t>Proveedores:</a:t>
            </a:r>
            <a:endParaRPr b="1">
              <a:latin typeface="Calibri"/>
              <a:ea typeface="Calibri"/>
              <a:cs typeface="Calibri"/>
              <a:sym typeface="Calibri"/>
            </a:endParaRPr>
          </a:p>
          <a:p>
            <a:pPr marL="0" lvl="0" indent="0" algn="l" rtl="0">
              <a:spcBef>
                <a:spcPts val="0"/>
              </a:spcBef>
              <a:spcAft>
                <a:spcPts val="0"/>
              </a:spcAft>
              <a:buNone/>
            </a:pPr>
            <a:r>
              <a:rPr lang="es-CO">
                <a:latin typeface="Calibri"/>
                <a:ea typeface="Calibri"/>
                <a:cs typeface="Calibri"/>
                <a:sym typeface="Calibri"/>
              </a:rPr>
              <a:t>CyM y Oulet peluches – proveedores de telas y ojos de pepa</a:t>
            </a:r>
            <a:endParaRPr>
              <a:latin typeface="Calibri"/>
              <a:ea typeface="Calibri"/>
              <a:cs typeface="Calibri"/>
              <a:sym typeface="Calibri"/>
            </a:endParaRPr>
          </a:p>
          <a:p>
            <a:pPr marL="0" lvl="0" indent="0" algn="l" rtl="0">
              <a:spcBef>
                <a:spcPts val="0"/>
              </a:spcBef>
              <a:spcAft>
                <a:spcPts val="0"/>
              </a:spcAft>
              <a:buNone/>
            </a:pPr>
            <a:r>
              <a:rPr lang="es-CO">
                <a:latin typeface="Calibri"/>
                <a:ea typeface="Calibri"/>
                <a:cs typeface="Calibri"/>
                <a:sym typeface="Calibri"/>
              </a:rPr>
              <a:t>Rellenos angelita – proveedor de relleno</a:t>
            </a:r>
            <a:endParaRPr>
              <a:latin typeface="Calibri"/>
              <a:ea typeface="Calibri"/>
              <a:cs typeface="Calibri"/>
              <a:sym typeface="Calibri"/>
            </a:endParaRPr>
          </a:p>
          <a:p>
            <a:pPr marL="0" lvl="0" indent="0" algn="l" rtl="0">
              <a:spcBef>
                <a:spcPts val="0"/>
              </a:spcBef>
              <a:spcAft>
                <a:spcPts val="0"/>
              </a:spcAft>
              <a:buNone/>
            </a:pPr>
            <a:r>
              <a:rPr lang="es-CO">
                <a:latin typeface="Calibri"/>
                <a:ea typeface="Calibri"/>
                <a:cs typeface="Calibri"/>
                <a:sym typeface="Calibri"/>
              </a:rPr>
              <a:t>Quiminet – proveedor de esencias</a:t>
            </a:r>
            <a:endParaRPr>
              <a:latin typeface="Calibri"/>
              <a:ea typeface="Calibri"/>
              <a:cs typeface="Calibri"/>
              <a:sym typeface="Calibri"/>
            </a:endParaRPr>
          </a:p>
          <a:p>
            <a:pPr marL="0" lvl="0" indent="0" algn="l" rtl="0">
              <a:spcBef>
                <a:spcPts val="0"/>
              </a:spcBef>
              <a:spcAft>
                <a:spcPts val="0"/>
              </a:spcAft>
              <a:buNone/>
            </a:pPr>
            <a:r>
              <a:rPr lang="es-CO">
                <a:latin typeface="Calibri"/>
                <a:ea typeface="Calibri"/>
                <a:cs typeface="Calibri"/>
                <a:sym typeface="Calibri"/>
              </a:rPr>
              <a:t>Saloncreatex – proveedor de hilos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801</Words>
  <Application>Microsoft Office PowerPoint</Application>
  <PresentationFormat>Presentación en pantalla (16:9)</PresentationFormat>
  <Paragraphs>71</Paragraphs>
  <Slides>13</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WILMAR</cp:lastModifiedBy>
  <cp:revision>7</cp:revision>
  <dcterms:modified xsi:type="dcterms:W3CDTF">2023-04-27T14:00:47Z</dcterms:modified>
</cp:coreProperties>
</file>