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91" r:id="rId3"/>
    <p:sldId id="323" r:id="rId4"/>
    <p:sldId id="322" r:id="rId5"/>
    <p:sldId id="295" r:id="rId6"/>
    <p:sldId id="296" r:id="rId7"/>
    <p:sldId id="297" r:id="rId8"/>
    <p:sldId id="298" r:id="rId9"/>
    <p:sldId id="299" r:id="rId10"/>
    <p:sldId id="294" r:id="rId11"/>
    <p:sldId id="300" r:id="rId12"/>
    <p:sldId id="321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7" r:id="rId26"/>
    <p:sldId id="318" r:id="rId27"/>
    <p:sldId id="319" r:id="rId28"/>
    <p:sldId id="320" r:id="rId29"/>
    <p:sldId id="314" r:id="rId30"/>
    <p:sldId id="315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A4A3A4"/>
          </p15:clr>
        </p15:guide>
        <p15:guide id="2" orient="horz" pos="4019">
          <p15:clr>
            <a:srgbClr val="A4A3A4"/>
          </p15:clr>
        </p15:guide>
        <p15:guide id="3" orient="horz" pos="724">
          <p15:clr>
            <a:srgbClr val="A4A3A4"/>
          </p15:clr>
        </p15:guide>
        <p15:guide id="4" pos="431">
          <p15:clr>
            <a:srgbClr val="A4A3A4"/>
          </p15:clr>
        </p15:guide>
        <p15:guide id="5" pos="2880">
          <p15:clr>
            <a:srgbClr val="A4A3A4"/>
          </p15:clr>
        </p15:guide>
        <p15:guide id="6" pos="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6"/>
    <a:srgbClr val="83AFB4"/>
    <a:srgbClr val="9A9B9C"/>
    <a:srgbClr val="D7D3C7"/>
    <a:srgbClr val="E7D8AC"/>
    <a:srgbClr val="003C69"/>
    <a:srgbClr val="E05206"/>
    <a:srgbClr val="006778"/>
    <a:srgbClr val="EEAF00"/>
    <a:srgbClr val="B4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752" y="76"/>
      </p:cViewPr>
      <p:guideLst>
        <p:guide orient="horz" pos="1247"/>
        <p:guide orient="horz" pos="4019"/>
        <p:guide orient="horz" pos="724"/>
        <p:guide pos="431"/>
        <p:guide pos="2880"/>
        <p:guide pos="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7"/>
          <a:stretch/>
        </p:blipFill>
        <p:spPr bwMode="auto">
          <a:xfrm>
            <a:off x="0" y="1679876"/>
            <a:ext cx="1385381" cy="38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90" y="1700784"/>
            <a:ext cx="6738137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4590" y="5029200"/>
            <a:ext cx="6757187" cy="39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34590" y="5504688"/>
            <a:ext cx="6598184" cy="3937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911225" indent="0">
              <a:buFontTx/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34590" y="2999232"/>
            <a:ext cx="6741314" cy="4297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/>
            </a:lvl2pPr>
            <a:lvl3pPr marL="9112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:\Private\MKT_GRAPHICS\Creative.Logo\KLDiscovery\PNG\KLDiscovery_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4" y="6345935"/>
            <a:ext cx="1539062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6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</p:spTree>
    <p:extLst>
      <p:ext uri="{BB962C8B-B14F-4D97-AF65-F5344CB8AC3E}">
        <p14:creationId xmlns:p14="http://schemas.microsoft.com/office/powerpoint/2010/main" val="269955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443038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2336" y="2082800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288" y="1443038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288" y="2082800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8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2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8176" y="4379976"/>
            <a:ext cx="2203704" cy="192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12"/>
              </a:spcBef>
              <a:buNone/>
              <a:defRPr sz="1200" b="0">
                <a:solidFill>
                  <a:srgbClr val="003C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49167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89904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02336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129720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857104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84488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02336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129720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857104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584488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402336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129720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857104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84488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7311872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7311872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7311872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8463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223087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47711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98463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223087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047711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398463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3223087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3"/>
          </p:nvPr>
        </p:nvSpPr>
        <p:spPr>
          <a:xfrm>
            <a:off x="6047711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8470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8470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58470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7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028847"/>
            <a:ext cx="9144000" cy="2829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4494" y="1947672"/>
            <a:ext cx="6172200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3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74494" y="3557016"/>
            <a:ext cx="6172200" cy="4937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93750" y="1938528"/>
            <a:ext cx="1225296" cy="1380744"/>
          </a:xfrm>
        </p:spPr>
        <p:txBody>
          <a:bodyPr anchor="b">
            <a:normAutofit/>
          </a:bodyPr>
          <a:lstStyle>
            <a:lvl1pPr marL="0" indent="0" algn="r">
              <a:buNone/>
              <a:defRPr sz="8100">
                <a:solidFill>
                  <a:schemeClr val="accent4"/>
                </a:solidFill>
                <a:latin typeface="Arial Black"/>
                <a:cs typeface="Arial Black"/>
              </a:defRPr>
            </a:lvl1pPr>
            <a:lvl2pPr marL="460375" indent="0">
              <a:buNone/>
              <a:defRPr/>
            </a:lvl2pPr>
            <a:lvl3pPr marL="91122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3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2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6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4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2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1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8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</a:t>
            </a:r>
          </a:p>
          <a:p>
            <a:pPr lvl="3"/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1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8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8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4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="1">
                <a:solidFill>
                  <a:schemeClr val="bg1">
                    <a:lumMod val="50000"/>
                  </a:schemeClr>
                </a:solidFill>
              </a:defRPr>
            </a:lvl1pPr>
            <a:lvl2pPr marL="345281" indent="0">
              <a:buFontTx/>
              <a:buNone/>
              <a:defRPr sz="1350" b="1">
                <a:solidFill>
                  <a:schemeClr val="accent3"/>
                </a:solidFill>
              </a:defRPr>
            </a:lvl2pPr>
            <a:lvl3pPr marL="683419" indent="0">
              <a:buFontTx/>
              <a:buNone/>
              <a:defRPr sz="1350" b="1">
                <a:solidFill>
                  <a:schemeClr val="accent3"/>
                </a:solidFill>
              </a:defRPr>
            </a:lvl3pPr>
            <a:lvl4pPr marL="1028700" indent="0">
              <a:buFontTx/>
              <a:buNone/>
              <a:defRPr sz="1350" b="1">
                <a:solidFill>
                  <a:schemeClr val="accent3"/>
                </a:solidFill>
              </a:defRPr>
            </a:lvl4pPr>
            <a:lvl5pPr marL="1371600" indent="0">
              <a:buFontTx/>
              <a:buNone/>
              <a:defRPr sz="135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1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1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2336" y="347472"/>
            <a:ext cx="1277239" cy="12035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7076" y="347472"/>
            <a:ext cx="6942875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719385"/>
            <a:ext cx="8229600" cy="4251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 baseline="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bio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17077" y="888999"/>
            <a:ext cx="6939002" cy="53259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76071" y="1190298"/>
            <a:ext cx="7249181" cy="752838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/>
          <p:cNvSpPr txBox="1">
            <a:spLocks/>
          </p:cNvSpPr>
          <p:nvPr userDrawn="1"/>
        </p:nvSpPr>
        <p:spPr>
          <a:xfrm>
            <a:off x="402335" y="1190298"/>
            <a:ext cx="988013" cy="752838"/>
          </a:xfrm>
          <a:prstGeom prst="rect">
            <a:avLst/>
          </a:prstGeom>
          <a:solidFill>
            <a:schemeClr val="bg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rIns="91440" bIns="0" rtlCol="0" anchor="t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200">
                <a:solidFill>
                  <a:srgbClr val="000000"/>
                </a:solidFill>
              </a:defRPr>
            </a:lvl1pPr>
            <a:lvl2pPr marL="285750" marR="0" lvl="1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rgbClr val="000000"/>
                </a:solidFill>
              </a:defRPr>
            </a:lvl2pPr>
            <a:lvl3pPr marL="1141413" marR="0" indent="-230188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Char char="§"/>
              <a:tabLst/>
              <a:defRPr sz="1400"/>
            </a:lvl3pPr>
            <a:lvl4pPr marL="17145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4pPr>
            <a:lvl5pPr marL="21717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83382" y="1300163"/>
            <a:ext cx="834073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US" dirty="0" smtClean="0"/>
              <a:t>Add Icon – resize to fit placeholder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2334" y="2030726"/>
            <a:ext cx="8322919" cy="310991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422" y="2103958"/>
            <a:ext cx="8012740" cy="296638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40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582738" y="1300163"/>
            <a:ext cx="7004424" cy="533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1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2009775"/>
            <a:ext cx="9144000" cy="4113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949926"/>
            <a:ext cx="8229600" cy="981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60375" indent="0">
              <a:buFontTx/>
              <a:buNone/>
              <a:defRPr sz="1600"/>
            </a:lvl2pPr>
            <a:lvl3pPr marL="911225" indent="0">
              <a:buFontTx/>
              <a:buNone/>
              <a:defRPr sz="1600"/>
            </a:lvl3pPr>
          </a:lstStyle>
          <a:p>
            <a:pPr lvl="0"/>
            <a:r>
              <a:rPr lang="en-US" dirty="0" smtClean="0"/>
              <a:t>Level One Bullet</a:t>
            </a:r>
          </a:p>
        </p:txBody>
      </p:sp>
    </p:spTree>
    <p:extLst>
      <p:ext uri="{BB962C8B-B14F-4D97-AF65-F5344CB8AC3E}">
        <p14:creationId xmlns:p14="http://schemas.microsoft.com/office/powerpoint/2010/main" val="21660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452277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B622331-E5A4-9D49-B604-31ADC7E2AB8B}" type="slidenum"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02336" y="347472"/>
            <a:ext cx="8357616" cy="4846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02336" y="1444752"/>
            <a:ext cx="8229600" cy="4385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pic>
        <p:nvPicPr>
          <p:cNvPr id="10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4" r:id="rId5"/>
    <p:sldLayoutId id="2147483659" r:id="rId6"/>
    <p:sldLayoutId id="2147483668" r:id="rId7"/>
    <p:sldLayoutId id="2147483669" r:id="rId8"/>
    <p:sldLayoutId id="2147483660" r:id="rId9"/>
    <p:sldLayoutId id="2147483652" r:id="rId10"/>
    <p:sldLayoutId id="2147483657" r:id="rId11"/>
    <p:sldLayoutId id="2147483653" r:id="rId12"/>
    <p:sldLayoutId id="2147483655" r:id="rId13"/>
    <p:sldLayoutId id="2147483656" r:id="rId14"/>
    <p:sldLayoutId id="2147483665" r:id="rId15"/>
    <p:sldLayoutId id="2147483666" r:id="rId16"/>
    <p:sldLayoutId id="2147483667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2" r:id="rId37"/>
    <p:sldLayoutId id="2147483693" r:id="rId38"/>
  </p:sldLayoutIdLst>
  <p:timing>
    <p:tnLst>
      <p:par>
        <p:cTn id="1" dur="indefinite" restart="never" nodeType="tmRoot"/>
      </p:par>
    </p:tnLst>
  </p:timing>
  <p:txStyles>
    <p:title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90513" marR="0" indent="-290513" algn="l" defTabSz="4572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5DA6"/>
        </a:buClr>
        <a:buSzTx/>
        <a:buFont typeface="Wingdings" charset="2"/>
        <a:buChar char="§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1363" marR="0" indent="-2809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SzTx/>
        <a:buFont typeface="Wingdings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1413" marR="0" indent="-2301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A9B9C"/>
        </a:buClr>
        <a:buSzTx/>
        <a:buFont typeface="Wingdings" charset="2"/>
        <a:buChar char="§"/>
        <a:tabLst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4pPr>
      <a:lvl5pPr marL="21717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Klient - Serwer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Filip Łada, Łukasz Godula, Karol Śpiechowicz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20.04.2018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Na przykładzie REST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50" y="737537"/>
            <a:ext cx="2494582" cy="586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08" y="6307463"/>
            <a:ext cx="1342664" cy="3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 API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54" y="737685"/>
            <a:ext cx="62293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4900" y="5762564"/>
            <a:ext cx="4307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https://shareurcodes.com/blog/creating%20a%20simple%20rest%20api%20in%20php</a:t>
            </a:r>
          </a:p>
        </p:txBody>
      </p:sp>
    </p:spTree>
    <p:extLst>
      <p:ext uri="{BB962C8B-B14F-4D97-AF65-F5344CB8AC3E}">
        <p14:creationId xmlns:p14="http://schemas.microsoft.com/office/powerpoint/2010/main" val="21393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 smtClean="0"/>
              <a:t>REST a SOAP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163" y="1742294"/>
            <a:ext cx="7877175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altLang="pl-PL" sz="2400" dirty="0"/>
              <a:t>W ciągu ostatnich kilku lat REST stał się wiodącym standardem architektury sieciowej i zastąpił swojego poprzednika – SOAP (Simple Object Access Protocol). Skąd ta rosnąca popularność?  </a:t>
            </a:r>
            <a:r>
              <a:rPr lang="pl-PL" altLang="pl-PL" sz="2400" dirty="0">
                <a:sym typeface="Wingdings" panose="05000000000000000000" pitchFamily="2" charset="2"/>
              </a:rPr>
              <a:t></a:t>
            </a:r>
            <a:endParaRPr lang="pl-PL" altLang="pl-PL" sz="2400" dirty="0"/>
          </a:p>
          <a:p>
            <a:pPr algn="ctr"/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REST </a:t>
            </a:r>
            <a:r>
              <a:rPr lang="pl-PL" dirty="0" smtClean="0"/>
              <a:t>a </a:t>
            </a:r>
            <a:r>
              <a:rPr lang="pl-PL" dirty="0"/>
              <a:t>SOAP</a:t>
            </a:r>
          </a:p>
        </p:txBody>
      </p:sp>
      <p:graphicFrame>
        <p:nvGraphicFramePr>
          <p:cNvPr id="7" name="Symbol zastępczy zawartości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02337" y="1612233"/>
          <a:ext cx="7983674" cy="242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2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091">
                <a:tc>
                  <a:txBody>
                    <a:bodyPr/>
                    <a:lstStyle/>
                    <a:p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REST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SOAP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Format</a:t>
                      </a:r>
                      <a:r>
                        <a:rPr lang="pl-PL" sz="1400" baseline="0" dirty="0" smtClean="0"/>
                        <a:t> wiadomości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XML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XML wewnątrz</a:t>
                      </a:r>
                      <a:r>
                        <a:rPr lang="pl-PL" sz="1400" baseline="0" dirty="0" smtClean="0"/>
                        <a:t> koperty SOAP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Definicja interfejsu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brak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WSDL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Transport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HTTP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HTTP, FTP, MIME, JMS, SMTP, itp.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1. Proste rzeczy muszą pozostać proste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6" y="1070811"/>
            <a:ext cx="8353425" cy="4065955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Nie ma najmniejszego powodu, by komplikować rzeczy, które powinny pozostać proste i łatwo rozpoznawalne, jak np. URL-e albo nazwy metod. REST zaprojektowano tak, by był możliwie najprostszy – pamiętaj o tym podczas tworzenia własnych systemów. </a:t>
            </a:r>
          </a:p>
          <a:p>
            <a:r>
              <a:rPr lang="pl-PL" altLang="pl-PL" sz="2400" dirty="0"/>
              <a:t>Nadrzędnym celem jest udostępnienie innym takiego interfejsu, z którego będą potrafili korzystać bez konieczności spędzania długich godzin z dokumentacją.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2. Trzymaj się standardu, nie rozszerzaj go niepotrzebnie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721" y="1263316"/>
            <a:ext cx="7832557" cy="3873450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Standard restowych API został stworzony na bazie doświadczeń pochodzących z prac nad standardem W3C HTTP 1.1. </a:t>
            </a:r>
            <a:endParaRPr lang="pl-PL" altLang="pl-PL" sz="2400" dirty="0"/>
          </a:p>
          <a:p>
            <a:r>
              <a:rPr lang="pl-PL" altLang="pl-PL" sz="2400" dirty="0"/>
              <a:t>Nie musisz </a:t>
            </a:r>
            <a:r>
              <a:rPr lang="pl-PL" altLang="pl-PL" sz="2400" dirty="0"/>
              <a:t>tworzyć np. własnego mechanizmu uwierzytelniania; wystarczy, że skorzystasz z HTTP Basic Auth, by uniemożliwić dostęp nieupoważnionym osobom. </a:t>
            </a:r>
            <a:endParaRPr lang="pl-PL" altLang="pl-PL" sz="2400" dirty="0"/>
          </a:p>
          <a:p>
            <a:r>
              <a:rPr lang="pl-PL" altLang="pl-PL" sz="2400" dirty="0"/>
              <a:t>Korzystaj </a:t>
            </a:r>
            <a:r>
              <a:rPr lang="pl-PL" altLang="pl-PL" sz="2400" dirty="0"/>
              <a:t>z tego, co już jest zrealizowane i dostępne.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3. Standaryzuj żądania i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446" y="1323474"/>
            <a:ext cx="8049125" cy="381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sz="2400" dirty="0" smtClean="0"/>
              <a:t>Należy </a:t>
            </a:r>
            <a:r>
              <a:rPr lang="pl-PL" altLang="pl-PL" sz="2400" dirty="0"/>
              <a:t>myśleć o restowych API w </a:t>
            </a:r>
            <a:r>
              <a:rPr lang="pl-PL" altLang="pl-PL" sz="2400" dirty="0" smtClean="0"/>
              <a:t>następujący </a:t>
            </a:r>
            <a:r>
              <a:rPr lang="pl-PL" altLang="pl-PL" sz="2400" dirty="0"/>
              <a:t>sposób:</a:t>
            </a:r>
          </a:p>
          <a:p>
            <a:r>
              <a:rPr lang="pl-PL" altLang="pl-PL" sz="2400" dirty="0"/>
              <a:t>oferujesz swoim klientom dostęp do określonych </a:t>
            </a:r>
            <a:r>
              <a:rPr lang="pl-PL" altLang="pl-PL" sz="2400" dirty="0" smtClean="0"/>
              <a:t>metod</a:t>
            </a:r>
            <a:endParaRPr lang="pl-PL" altLang="pl-PL" sz="2400" dirty="0"/>
          </a:p>
          <a:p>
            <a:r>
              <a:rPr lang="pl-PL" altLang="pl-PL" sz="2400" dirty="0"/>
              <a:t>zapytania powinny jednoznacznie opisywać określony zasób, który może być później zmieniany.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4. Podążaj za trendami, ale pozostań elastyczny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436" y="1395663"/>
            <a:ext cx="8428121" cy="4413467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Śledzenie i podążanie za trendami jest bardzo istotne, nawet jeśli chodzi o tak proste rzeczy, jak media types (typy MIME) używane podczas obsługi zapytań i odpowiedzi. </a:t>
            </a:r>
          </a:p>
          <a:p>
            <a:r>
              <a:rPr lang="pl-PL" altLang="pl-PL" sz="2400" dirty="0"/>
              <a:t>Powszechnym i najczęściej używanym w restowych API standardem są struktury JSON. Warto jednak być elastycznym i jeśli klienci sobie tego życzą, udostępnić im również możliwość komunikacji z użyciem innych struktur danych, np. XML.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Porównanie REST do operacji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341" y="1028700"/>
            <a:ext cx="7964905" cy="4108066"/>
          </a:xfrm>
        </p:spPr>
        <p:txBody>
          <a:bodyPr>
            <a:normAutofit/>
          </a:bodyPr>
          <a:lstStyle/>
          <a:p>
            <a:r>
              <a:rPr lang="pl-PL" sz="2000" dirty="0"/>
              <a:t>metoda POST jest używana do tworzenia nowych rzeczy, to praktycznie odpowiednik Create z terminologii CRUD; </a:t>
            </a:r>
          </a:p>
          <a:p>
            <a:r>
              <a:rPr lang="pl-PL" sz="2000" dirty="0"/>
              <a:t>GET stanowi proste zapytanie z parametrami (odpowiednik Read); </a:t>
            </a:r>
          </a:p>
          <a:p>
            <a:r>
              <a:rPr lang="pl-PL" sz="2000" dirty="0"/>
              <a:t>metoda PUT aktualizuje lub zamienia dane, można ją traktować jako update/replace into z SQL lub Update z CRUD; </a:t>
            </a:r>
          </a:p>
          <a:p>
            <a:r>
              <a:rPr lang="pl-PL" sz="2000" dirty="0"/>
              <a:t>nazwa metody DELETE mówi sama za siebie i jest oczywiście odpowiednikiem Delete z CRUD.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Przykład REST</a:t>
            </a:r>
            <a:endParaRPr lang="pl-P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24" y="1447103"/>
            <a:ext cx="6192440" cy="33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647" y="1016668"/>
            <a:ext cx="8590548" cy="4120098"/>
          </a:xfrm>
        </p:spPr>
        <p:txBody>
          <a:bodyPr/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Usługi WWW stosujące REST używają prostych URL dostępu do </a:t>
            </a:r>
            <a:r>
              <a:rPr lang="pl-PL" alt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danych</a:t>
            </a:r>
          </a:p>
          <a:p>
            <a:pPr>
              <a:buNone/>
            </a:pPr>
            <a:endParaRPr lang="pl-PL" altLang="pl-PL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Żądanie 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>
              <a:buNone/>
            </a:pPr>
            <a:endParaRPr lang="pl-PL" alt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alt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 HTTP/1.1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Host: www.biblioteka.com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Content-Type: text/html; charset=utf-8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User-Agent: Mozilla/5.0 (Windows NT 5.1; rv:2.0) Gecko/20100101 </a:t>
            </a:r>
            <a:r>
              <a:rPr lang="pl-PL" alt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Firefox/4.0</a:t>
            </a:r>
            <a:endParaRPr lang="pl-PL" alt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Connection: keep-alive</a:t>
            </a:r>
          </a:p>
          <a:p>
            <a:pPr>
              <a:buNone/>
            </a:pPr>
            <a:endParaRPr lang="pl-PL" alt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36" y="1180057"/>
            <a:ext cx="4038600" cy="4525963"/>
          </a:xfrm>
        </p:spPr>
        <p:txBody>
          <a:bodyPr/>
          <a:lstStyle/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Definicje</a:t>
            </a:r>
          </a:p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REST vs SOAP</a:t>
            </a: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praktyki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Przykłady</a:t>
            </a: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Angular?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458" y="986589"/>
            <a:ext cx="8861258" cy="49149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altLang="pl-PL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Odpowiedź </a:t>
            </a:r>
            <a:r>
              <a:rPr lang="pl-PL" altLang="pl-PL" sz="29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>
              <a:buNone/>
            </a:pP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version=”1.0” encoding=”utf-8” ?&gt;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autorzy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xmlns:xlink=”http://www.w3.org/1999/xlink”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xmlns=”http://www.biblioteka.com/services/autorzy-ksiazek”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xlink:href=”http://www.biblioteka.com/services/autorzy/” 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imiona=”Adam” nazwisko=”Mickiewicz” 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 http://www.biblioteka.com/services/autorzy/mickiewiczadam”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id=”mickiewicz_adam” /&gt;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imiona=”Stieg” nazwisko=”Larsson”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 http://www.biblioteka.com/services/autorzy/larssonstieg”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id=”larsson_stieg” /&gt;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&lt;! - -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Pozostali autorzy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- - 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autorzy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(3)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442" y="968542"/>
            <a:ext cx="8921416" cy="50773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alt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Dane 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 przetworzeniu przez klienta: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&gt;Autorzy&lt;/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=”http://www.biblioteka.com/services/autorzy/mickiewiczadam”&gt;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Adam Mickiewicz&lt;/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=”http://www.biblioteka.com/services/autorzy/larssonstieg”&gt;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Stieg Larsson&lt;/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&lt;! - -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Pozostali autorzy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- - 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(4)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53" y="962526"/>
            <a:ext cx="8879305" cy="4969042"/>
          </a:xfrm>
        </p:spPr>
        <p:txBody>
          <a:bodyPr/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Przykładowe żądania HTTP:</a:t>
            </a:r>
            <a:r>
              <a:rPr lang="pl-PL" altLang="pl-PL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endParaRPr lang="pl-PL" alt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/services/autorzy/mickiewiczadam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/services/koszyk/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/services/koszyk/3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/services/koszyk/5</a:t>
            </a:r>
          </a:p>
          <a:p>
            <a:pPr>
              <a:buNone/>
            </a:pPr>
            <a:endParaRPr lang="pl-PL" alt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Dobre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praktyki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projektach REST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584" y="890337"/>
            <a:ext cx="8740942" cy="4987089"/>
          </a:xfrm>
        </p:spPr>
        <p:txBody>
          <a:bodyPr>
            <a:normAutofit/>
          </a:bodyPr>
          <a:lstStyle/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Zapytanie nie powinno zwracać nadmiernej ilości danych. Jeśli to konieczne, należy zapewnić mechanizm stronicowania. Na przykład, dla żądania GET /services/autorzy/ powinno zostać zwróconych pierwszych 10 autorów, wraz z linkami następny i poprzedni.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Pomimo faktu, że REST może zwracać dowolne dane, należy upewnić się, że są te dane dobrze udokumentowane i nie należy zmienić ich przed wyświetleniem na stronie. Jeśli rezultat jest w formacie XML, można wykorzystać walidacje danych poprzez schemat lub DTD.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Żądanie GET nie powinno powodować zmiany stanu obiektów. Wszystko, co zmienia stan serwera powinno być wykonane żądaniem POST (lub innym żądaniem HTTP, takim jak DELETE lub PUT).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Zamiast pozwolić klientom budować adresy URL w swoich aplikacja, należy przekazywać pełne adresy URL w odpowiedzi 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Przykłady API wykorzystujące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789" y="926431"/>
            <a:ext cx="8638674" cy="4944979"/>
          </a:xfrm>
        </p:spPr>
        <p:txBody>
          <a:bodyPr>
            <a:normAutofit/>
          </a:bodyPr>
          <a:lstStyle/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Twitter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http://apiwiki.twitter.com/w/page/22554679/Twitter-API-Documentation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Yahoo Search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http://developer.yahoo.com/search/rest.html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Flickr</a:t>
            </a:r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http://www.flickr.com/services/api/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Google Maps API Web Services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http://code.google.com/intl/pl/apis/maps/documentation/webservices/index.html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Kontomierz API</a:t>
            </a:r>
          </a:p>
          <a:p>
            <a:pPr lvl="1"/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http://kontomierz.pl/api#uwierzytelnienie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Angular HTTP </a:t>
            </a:r>
            <a:r>
              <a:rPr lang="pl-PL" dirty="0" smtClean="0"/>
              <a:t>Client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6344" y="1344391"/>
            <a:ext cx="8229600" cy="4119706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Pozwala wykonywać zapytania </a:t>
            </a:r>
            <a:r>
              <a:rPr lang="pl-PL" sz="2400" dirty="0" smtClean="0"/>
              <a:t>GET</a:t>
            </a:r>
            <a:r>
              <a:rPr lang="pl-PL" sz="2400" dirty="0" smtClean="0"/>
              <a:t>, POST, PUT, </a:t>
            </a:r>
            <a:r>
              <a:rPr lang="pl-PL" sz="2400" dirty="0" smtClean="0"/>
              <a:t>DELETE </a:t>
            </a:r>
          </a:p>
          <a:p>
            <a:r>
              <a:rPr lang="pl-PL" sz="2400" dirty="0" smtClean="0"/>
              <a:t>Co jest potrzebne?</a:t>
            </a:r>
            <a:endParaRPr lang="pl-PL" sz="2400" dirty="0" smtClean="0"/>
          </a:p>
          <a:p>
            <a:pPr lvl="1"/>
            <a:r>
              <a:rPr lang="pl-PL" sz="2000" dirty="0" smtClean="0"/>
              <a:t>Import HttpClientModule </a:t>
            </a:r>
            <a:r>
              <a:rPr lang="pl-PL" sz="2000" dirty="0" smtClean="0"/>
              <a:t>do </a:t>
            </a:r>
            <a:r>
              <a:rPr lang="pl-PL" sz="2000" dirty="0" smtClean="0"/>
              <a:t>app.module </a:t>
            </a:r>
          </a:p>
          <a:p>
            <a:pPr lvl="1"/>
            <a:r>
              <a:rPr lang="pl-PL" sz="2000" dirty="0" smtClean="0"/>
              <a:t>Wstrzyknięcie </a:t>
            </a:r>
            <a:r>
              <a:rPr lang="pl-PL" sz="2000" dirty="0" smtClean="0"/>
              <a:t>HttpClient </a:t>
            </a:r>
            <a:r>
              <a:rPr lang="pl-PL" sz="2000" dirty="0" smtClean="0"/>
              <a:t>do naszego serwisu http</a:t>
            </a:r>
            <a:endParaRPr lang="pl-PL" sz="2000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HTTP </a:t>
            </a:r>
            <a:r>
              <a:rPr lang="pl-PL" dirty="0" smtClean="0"/>
              <a:t>Client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8507" y="141975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@NgModule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dirty="0" smtClean="0">
                <a:latin typeface="Consolas" panose="020B0609020204030204" pitchFamily="49" charset="0"/>
              </a:rPr>
              <a:t>declarations</a:t>
            </a:r>
            <a:r>
              <a:rPr lang="pl-PL" dirty="0">
                <a:latin typeface="Consolas" panose="020B0609020204030204" pitchFamily="49" charset="0"/>
              </a:rPr>
              <a:t>: [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	AppComponent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],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imports</a:t>
            </a:r>
            <a:r>
              <a:rPr lang="pl-PL" dirty="0">
                <a:latin typeface="Consolas" panose="020B0609020204030204" pitchFamily="49" charset="0"/>
              </a:rPr>
              <a:t>: [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	BrowserModule</a:t>
            </a:r>
            <a:r>
              <a:rPr lang="pl-PL" dirty="0">
                <a:latin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	</a:t>
            </a:r>
            <a:r>
              <a:rPr lang="pl-PL" b="1" u="sng" dirty="0" smtClean="0">
                <a:latin typeface="Consolas" panose="020B0609020204030204" pitchFamily="49" charset="0"/>
              </a:rPr>
              <a:t>HttpClientModule</a:t>
            </a:r>
            <a:r>
              <a:rPr lang="pl-PL" dirty="0">
                <a:latin typeface="Consolas" panose="020B0609020204030204" pitchFamily="49" charset="0"/>
              </a:rPr>
              <a:t>,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],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providers</a:t>
            </a:r>
            <a:r>
              <a:rPr lang="pl-PL" dirty="0">
                <a:latin typeface="Consolas" panose="020B0609020204030204" pitchFamily="49" charset="0"/>
              </a:rPr>
              <a:t>: [HttpService],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	bootstrap</a:t>
            </a:r>
            <a:r>
              <a:rPr lang="pl-PL" dirty="0">
                <a:latin typeface="Consolas" panose="020B0609020204030204" pitchFamily="49" charset="0"/>
              </a:rPr>
              <a:t>: [AppComponent]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83513" y="3111190"/>
            <a:ext cx="735980" cy="11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9493" y="292296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Po </a:t>
            </a:r>
            <a:r>
              <a:rPr lang="pl-PL" dirty="0" smtClean="0"/>
              <a:t>BrowserModule!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27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HTTP </a:t>
            </a:r>
            <a:r>
              <a:rPr lang="pl-PL" dirty="0" smtClean="0"/>
              <a:t>Service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361" y="1161036"/>
            <a:ext cx="87760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@Injectable()</a:t>
            </a:r>
          </a:p>
          <a:p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export class </a:t>
            </a:r>
            <a:r>
              <a:rPr lang="pl-PL" dirty="0">
                <a:latin typeface="Consolas" panose="020B0609020204030204" pitchFamily="49" charset="0"/>
              </a:rPr>
              <a:t>HttpService {</a:t>
            </a:r>
          </a:p>
          <a:p>
            <a:pPr lvl="1"/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latin typeface="Consolas" panose="020B0609020204030204" pitchFamily="49" charset="0"/>
              </a:rPr>
              <a:t> api: string = 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'https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://www.yourapiadress.com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pl-PL" dirty="0">
                <a:latin typeface="Consolas" panose="020B0609020204030204" pitchFamily="49" charset="0"/>
              </a:rPr>
              <a:t>(private httpClient: HttpClient) { }</a:t>
            </a:r>
          </a:p>
          <a:p>
            <a:pPr lvl="1"/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latin typeface="Consolas" panose="020B0609020204030204" pitchFamily="49" charset="0"/>
              </a:rPr>
              <a:t> getPosts(): Observable&lt;Post[]&gt; {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this.httpClient.get&lt;Post[]&gt;(this.api + '/posts');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postPosts(post: Post): Observable&lt;Post&gt; {</a:t>
            </a:r>
          </a:p>
          <a:p>
            <a:pPr lvl="2"/>
            <a:r>
              <a:rPr lang="pl-PL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 this.httpClient.post&lt;Post&gt;(this.api + '/posts', post);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}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51339" y="2629122"/>
            <a:ext cx="1835617" cy="425700"/>
            <a:chOff x="4928839" y="2685490"/>
            <a:chExt cx="1835617" cy="4257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928839" y="2877015"/>
              <a:ext cx="278781" cy="23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7620" y="2685490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Zwrócony typ</a:t>
              </a:r>
              <a:endParaRPr lang="pl-PL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22213" y="3742115"/>
            <a:ext cx="2324449" cy="369332"/>
            <a:chOff x="5519854" y="3662505"/>
            <a:chExt cx="2324449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069394" y="3662505"/>
              <a:ext cx="1774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Typ odpowiedzi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519854" y="3662505"/>
              <a:ext cx="356839" cy="2515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69408" y="2583333"/>
            <a:ext cx="1864613" cy="708802"/>
            <a:chOff x="7135842" y="2624770"/>
            <a:chExt cx="1864613" cy="708802"/>
          </a:xfrm>
        </p:grpSpPr>
        <p:sp>
          <p:nvSpPr>
            <p:cNvPr id="14" name="TextBox 13"/>
            <p:cNvSpPr txBox="1"/>
            <p:nvPr/>
          </p:nvSpPr>
          <p:spPr>
            <a:xfrm>
              <a:off x="7135842" y="262477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Adres endpointa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694341" y="2994102"/>
              <a:ext cx="289932" cy="33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62858" y="525480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00B050"/>
                </a:solidFill>
              </a:rPr>
              <a:t>Adres endpointa oraz body</a:t>
            </a:r>
            <a:endParaRPr lang="pl-PL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634976" y="4855108"/>
            <a:ext cx="11151" cy="31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318810" y="4734251"/>
            <a:ext cx="22302" cy="459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277" y="157081"/>
            <a:ext cx="88197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export class </a:t>
            </a:r>
            <a:r>
              <a:rPr lang="pl-PL" sz="1600" dirty="0">
                <a:latin typeface="Consolas" panose="020B0609020204030204" pitchFamily="49" charset="0"/>
              </a:rPr>
              <a:t>AppComponent </a:t>
            </a: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implements</a:t>
            </a:r>
            <a:r>
              <a:rPr lang="pl-PL" sz="1600" dirty="0">
                <a:latin typeface="Consolas" panose="020B0609020204030204" pitchFamily="49" charset="0"/>
              </a:rPr>
              <a:t> OnInit </a:t>
            </a:r>
            <a:r>
              <a:rPr lang="pl-PL" sz="1600" dirty="0" smtClean="0">
                <a:latin typeface="Consolas" panose="020B0609020204030204" pitchFamily="49" charset="0"/>
              </a:rPr>
              <a:t>{</a:t>
            </a:r>
          </a:p>
          <a:p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pl-PL" sz="1600" dirty="0" smtClean="0">
                <a:latin typeface="Consolas" panose="020B0609020204030204" pitchFamily="49" charset="0"/>
              </a:rPr>
              <a:t>(private </a:t>
            </a:r>
            <a:r>
              <a:rPr lang="pl-PL" sz="1600" dirty="0">
                <a:latin typeface="Consolas" panose="020B0609020204030204" pitchFamily="49" charset="0"/>
              </a:rPr>
              <a:t>httpService: HttpService) { 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latin typeface="Consolas" panose="020B0609020204030204" pitchFamily="49" charset="0"/>
              </a:rPr>
              <a:t>ngOnInit() {</a:t>
            </a:r>
          </a:p>
          <a:p>
            <a:pPr lvl="1"/>
            <a:r>
              <a:rPr lang="pl-PL" sz="1600" dirty="0" smtClean="0">
                <a:latin typeface="Consolas" panose="020B0609020204030204" pitchFamily="49" charset="0"/>
              </a:rPr>
              <a:t>	</a:t>
            </a:r>
            <a:r>
              <a:rPr lang="pl-PL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smtClean="0">
                <a:latin typeface="Consolas" panose="020B0609020204030204" pitchFamily="49" charset="0"/>
              </a:rPr>
              <a:t>.getPostsData</a:t>
            </a:r>
            <a:r>
              <a:rPr lang="pl-PL" sz="16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latin typeface="Consolas" panose="020B0609020204030204" pitchFamily="49" charset="0"/>
              </a:rPr>
              <a:t> </a:t>
            </a:r>
            <a:r>
              <a:rPr lang="pl-PL" sz="1600" dirty="0" smtClean="0">
                <a:latin typeface="Consolas" panose="020B0609020204030204" pitchFamily="49" charset="0"/>
              </a:rPr>
              <a:t>addPost(post: Post): void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smtClean="0">
                <a:latin typeface="Consolas" panose="020B0609020204030204" pitchFamily="49" charset="0"/>
              </a:rPr>
              <a:t>.httpService.postPosts(post</a:t>
            </a:r>
            <a:r>
              <a:rPr lang="pl-PL" sz="1600" dirty="0">
                <a:latin typeface="Consolas" panose="020B0609020204030204" pitchFamily="49" charset="0"/>
              </a:rPr>
              <a:t>).</a:t>
            </a:r>
            <a:r>
              <a:rPr lang="pl-PL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pl-PL" sz="1600" dirty="0"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(response: Post) =&gt; {</a:t>
            </a:r>
          </a:p>
          <a:p>
            <a:pPr lvl="4"/>
            <a:r>
              <a:rPr lang="pl-PL" sz="1600" dirty="0">
                <a:latin typeface="Consolas" panose="020B0609020204030204" pitchFamily="49" charset="0"/>
              </a:rPr>
              <a:t>console.log(response</a:t>
            </a:r>
            <a:r>
              <a:rPr lang="pl-PL" sz="1600" dirty="0" smtClean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pl-PL" sz="1600" dirty="0" smtClean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latin typeface="Consolas" panose="020B0609020204030204" pitchFamily="49" charset="0"/>
              </a:rPr>
              <a:t> getPostsData</a:t>
            </a:r>
            <a:r>
              <a:rPr lang="pl-PL" sz="1600" dirty="0" smtClean="0">
                <a:latin typeface="Consolas" panose="020B0609020204030204" pitchFamily="49" charset="0"/>
              </a:rPr>
              <a:t>(): void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>
                <a:latin typeface="Consolas" panose="020B0609020204030204" pitchFamily="49" charset="0"/>
              </a:rPr>
              <a:t>.httpService.getPosts</a:t>
            </a:r>
            <a:r>
              <a:rPr lang="pl-PL" sz="1600" dirty="0" smtClean="0">
                <a:latin typeface="Consolas" panose="020B0609020204030204" pitchFamily="49" charset="0"/>
              </a:rPr>
              <a:t>().</a:t>
            </a:r>
            <a:r>
              <a:rPr lang="pl-PL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pl-PL" sz="1600" dirty="0" smtClean="0"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pl-PL" sz="1600" dirty="0" smtClean="0">
                <a:latin typeface="Consolas" panose="020B0609020204030204" pitchFamily="49" charset="0"/>
              </a:rPr>
              <a:t>(</a:t>
            </a:r>
            <a:r>
              <a:rPr lang="pl-PL" sz="1600" dirty="0">
                <a:latin typeface="Consolas" panose="020B0609020204030204" pitchFamily="49" charset="0"/>
              </a:rPr>
              <a:t>posts: Post[]) =&gt; {</a:t>
            </a:r>
          </a:p>
          <a:p>
            <a:pPr lvl="4"/>
            <a:r>
              <a:rPr lang="pl-PL" sz="1600" dirty="0" smtClean="0">
                <a:latin typeface="Consolas" panose="020B0609020204030204" pitchFamily="49" charset="0"/>
              </a:rPr>
              <a:t>console.log(posts);</a:t>
            </a:r>
            <a:endParaRPr lang="pl-PL" sz="1600" dirty="0">
              <a:latin typeface="Consolas" panose="020B0609020204030204" pitchFamily="49" charset="0"/>
            </a:endParaRPr>
          </a:p>
          <a:p>
            <a:pPr lvl="2"/>
            <a:r>
              <a:rPr lang="pl-PL" sz="1600" dirty="0" smtClean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	</a:t>
            </a:r>
            <a:r>
              <a:rPr lang="pl-PL" sz="1600" dirty="0" smtClean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}</a:t>
            </a:r>
            <a:endParaRPr lang="pl-PL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35" y="1010653"/>
            <a:ext cx="8482985" cy="4806615"/>
          </a:xfrm>
        </p:spPr>
        <p:txBody>
          <a:bodyPr>
            <a:normAutofit/>
          </a:bodyPr>
          <a:lstStyle/>
          <a:p>
            <a:r>
              <a:rPr lang="pl-PL" altLang="pl-PL" sz="2000" dirty="0"/>
              <a:t>Mamy nadzieję, że ten krótki dokument przybliżył Ci nieco tematykę technologii REST oraz restowych API. </a:t>
            </a:r>
          </a:p>
          <a:p>
            <a:r>
              <a:rPr lang="pl-PL" altLang="pl-PL" sz="2000" dirty="0"/>
              <a:t>Najprostszym podsumowaniem jest to, że REST został zaprojektowany jako prosty standard sieciowy, który wykorzystuje podstawowe zapytania HTTP i pomaga deweloperom na efektywną wymianę informacji między różnymi usługami czy zasobami.</a:t>
            </a:r>
          </a:p>
          <a:p>
            <a:r>
              <a:rPr lang="pl-PL" altLang="pl-PL" sz="2000" dirty="0"/>
              <a:t>Dzięki prekursorom restowych API, takim jak Twitter, Facebook czy Netflix, dochodzimy wreszcie do momentu, kiedy integracja z nowymi usługami nie stanowi już problemu, a my sami możemy pracować wydajniej.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client serv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1" y="219687"/>
            <a:ext cx="7027289" cy="52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8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>
                <a:latin typeface="Arial" panose="020B0604020202020204" pitchFamily="34" charset="0"/>
              </a:rPr>
              <a:t>Dziękujemy za uwagę! </a:t>
            </a:r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7" name="Picture 5" descr="MCj043154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98" y="2066233"/>
            <a:ext cx="2645569" cy="264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6106508" y="4378704"/>
            <a:ext cx="2792349" cy="1920239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Karol Śpiechowicz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Team Leader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karol.spiechowicz@kldiscovery.com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4325" y="4378704"/>
            <a:ext cx="2856992" cy="1920875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Filip Łada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Developer </a:t>
            </a:r>
            <a:endParaRPr lang="pl-PL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filip.lada@kldiscovery.com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50" y="737537"/>
            <a:ext cx="2494582" cy="58696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112650" y="4378703"/>
            <a:ext cx="2792349" cy="1920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312"/>
              </a:spcBef>
              <a:spcAft>
                <a:spcPts val="0"/>
              </a:spcAft>
              <a:buClr>
                <a:srgbClr val="005DA6"/>
              </a:buClr>
              <a:buSzTx/>
              <a:buFont typeface="Wingdings" charset="2"/>
              <a:buNone/>
              <a:tabLst/>
              <a:defRPr sz="1200" b="0" kern="1200">
                <a:solidFill>
                  <a:srgbClr val="003C69"/>
                </a:solidFill>
                <a:latin typeface="Arial"/>
                <a:ea typeface="+mn-ea"/>
                <a:cs typeface="Arial"/>
              </a:defRPr>
            </a:lvl1pPr>
            <a:lvl2pPr marL="4572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Łukasz Godula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Lukasz.godula@kldiscovery.com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652" y="1160768"/>
            <a:ext cx="7632574" cy="2710644"/>
          </a:xfrm>
        </p:spPr>
        <p:txBody>
          <a:bodyPr>
            <a:normAutofit/>
          </a:bodyPr>
          <a:lstStyle/>
          <a:p>
            <a:r>
              <a:rPr lang="pl-PL" sz="2400" dirty="0"/>
              <a:t>Skrót od Application Programming Interface </a:t>
            </a:r>
          </a:p>
          <a:p>
            <a:r>
              <a:rPr lang="pl-PL" sz="2400" dirty="0"/>
              <a:t>Opisuje jak poszczególne elementy lub warstwy oprogramowania powinny się komunikować. </a:t>
            </a:r>
          </a:p>
          <a:p>
            <a:r>
              <a:rPr lang="pl-PL" sz="2400" dirty="0"/>
              <a:t>W praktyce to najczęściej biblioteka oferująca metody, które umożliwiają realizację określonych zadań.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86" y="6365909"/>
            <a:ext cx="957418" cy="2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6" y="984303"/>
            <a:ext cx="8139113" cy="4123101"/>
          </a:xfrm>
        </p:spPr>
        <p:txBody>
          <a:bodyPr>
            <a:noAutofit/>
          </a:bodyPr>
          <a:lstStyle/>
          <a:p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WebServices - Mechanizm współpracy pomiędzy aplikacjami zainstalowanymi na maszynach rozproszonych w sieci komputerowej</a:t>
            </a:r>
          </a:p>
          <a:p>
            <a:endParaRPr lang="pl-PL" altLang="pl-P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Współpraca pomiędzy różnymi systemami operacyjnymi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Współpraca pomiędzy różnymi architekturami sprzętowymi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Możliwość szczegółowego zdefiniowania schematu przesyłania danych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Komunikują się za pomocą otwartych protokołów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XML jest podstawą dla usług sieciowych</a:t>
            </a:r>
          </a:p>
          <a:p>
            <a:endParaRPr lang="pl-PL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6" y="6365909"/>
            <a:ext cx="957418" cy="2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1742294"/>
            <a:ext cx="8039100" cy="3394472"/>
          </a:xfrm>
        </p:spPr>
        <p:txBody>
          <a:bodyPr>
            <a:noAutofit/>
          </a:bodyPr>
          <a:lstStyle/>
          <a:p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Usługi sieciowe Web opierają swoje działanie na </a:t>
            </a:r>
            <a:r>
              <a:rPr lang="pl-PL" alt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XML/JSON 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i HTTP</a:t>
            </a:r>
          </a:p>
          <a:p>
            <a:pPr lvl="1"/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XML jest metajęzykiem przy użyciu którego możliwe jest prezentacja złożonych wiadomości</a:t>
            </a:r>
          </a:p>
          <a:p>
            <a:pPr lvl="1"/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Protokół HTTP jest najczęściej używanym protokołem internetowym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SOAP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13" y="1044461"/>
            <a:ext cx="8025313" cy="4117085"/>
          </a:xfrm>
        </p:spPr>
        <p:txBody>
          <a:bodyPr>
            <a:normAutofit lnSpcReduction="10000"/>
          </a:bodyPr>
          <a:lstStyle/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sz="2000" dirty="0">
                <a:latin typeface="+mj-lt"/>
                <a:cs typeface="Courier New" panose="02070309020205020404" pitchFamily="49" charset="0"/>
              </a:rPr>
              <a:t>Żądanie HTTP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/webservices/silnia HTTP/1.1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Host: www.domena.com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application/soap+xml; charset=utf-8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</a:t>
            </a:r>
            <a:r>
              <a:rPr lang="pl-P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SOAPAction: "Some-URI"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&lt;soap12:Envelope xmlns:xsi="http://www.w3.org/2001/XMLSchema-instance" xmlns:xsd="http://www.w3.org/2001/XMLSchema" xmlns:soap12="http://www.w3.org/2003/05/soap-envelope"&gt;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&lt;soap12:Body&gt;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&lt;Silnia xmlns=”Some-URI"&gt;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&lt;Liczba&gt;</a:t>
            </a:r>
            <a:r>
              <a:rPr lang="pl-P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&lt;/Liczba&gt;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&lt;/Silnia&gt;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&lt;/soap12:Body&gt;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&lt;/soap12:Envelope&gt;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REST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644" y="1176810"/>
            <a:ext cx="8001000" cy="3394472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Najprościej rzecz ujmując, REST jest zbiorem reguł, których powinien przestrzegać programista. </a:t>
            </a:r>
            <a:endParaRPr lang="pl-PL" altLang="pl-PL" sz="2400" dirty="0"/>
          </a:p>
          <a:p>
            <a:r>
              <a:rPr lang="pl-PL" altLang="pl-PL" sz="2400" dirty="0"/>
              <a:t>Z </a:t>
            </a:r>
            <a:r>
              <a:rPr lang="pl-PL" altLang="pl-PL" sz="2400" dirty="0"/>
              <a:t>kolei w ujęciu bardziej technicznym, jest to wzorzec architektury oprogramowania, który opisuje jak operować zapytaniami do API i wprowadza zestaw dobrych </a:t>
            </a:r>
            <a:r>
              <a:rPr lang="pl-PL" altLang="pl-PL" sz="2400" dirty="0"/>
              <a:t>praktyk.</a:t>
            </a:r>
          </a:p>
          <a:p>
            <a:r>
              <a:rPr lang="pl-PL" altLang="pl-PL" sz="2400" dirty="0"/>
              <a:t>REST </a:t>
            </a:r>
            <a:r>
              <a:rPr lang="pl-PL" altLang="pl-PL" sz="2400" dirty="0"/>
              <a:t>ułatwia obsługę żądań i odpowiedzi w nowy i łatwiejszy sposób, bez konieczności odwoływania się do złożonych dokumentacji.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Definicja REST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43" y="1002352"/>
            <a:ext cx="8317802" cy="4581504"/>
          </a:xfrm>
        </p:spPr>
        <p:txBody>
          <a:bodyPr>
            <a:noAutofit/>
          </a:bodyPr>
          <a:lstStyle/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(</a:t>
            </a:r>
            <a:r>
              <a:rPr lang="pl-PL" altLang="pl-PL" sz="1500" i="1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 ) - </a:t>
            </a:r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opisuje sposób wykorzystania istniejącego protokołu HTTP do transmisji danych, wykorzystywany w usługach WWW umożliwia wymianę danych pomiędzy aplikacjami i serwerami.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Termin </a:t>
            </a:r>
            <a:r>
              <a:rPr lang="pl-PL" altLang="pl-PL" sz="1500" i="1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</a:t>
            </a:r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 został wprowadzony w 2000 r. i określone przez Roy Fielding w jego pracy doktorskiej.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wykorzystuje zapytania GET, POST, PUT, DELETE, które w pełni odwzorowują akcje modelu CRUD (ang. Create, Read, Update and Delete)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GET – pobranie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POST – utworzenie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PUT – aktualizacja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DELETE – skasowanie obiektu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nie jest standardem W3C</a:t>
            </a:r>
          </a:p>
          <a:p>
            <a:r>
              <a:rPr lang="pl-PL" altLang="pl-PL" sz="1500" dirty="0"/>
              <a:t>Brak biblioteki API dla metod wysyłania i pobierania informacji</a:t>
            </a:r>
            <a:endParaRPr lang="pl-PL" altLang="pl-P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Dane wymieniane są w formacie XML lub </a:t>
            </a:r>
            <a:r>
              <a:rPr lang="pl-PL" altLang="pl-PL" sz="1500" dirty="0"/>
              <a:t>JSON.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rolLDiscovery">
      <a:dk1>
        <a:srgbClr val="000000"/>
      </a:dk1>
      <a:lt1>
        <a:srgbClr val="FFFFFF"/>
      </a:lt1>
      <a:dk2>
        <a:srgbClr val="002D5B"/>
      </a:dk2>
      <a:lt2>
        <a:srgbClr val="DFE1DF"/>
      </a:lt2>
      <a:accent1>
        <a:srgbClr val="0055B8"/>
      </a:accent1>
      <a:accent2>
        <a:srgbClr val="8869AE"/>
      </a:accent2>
      <a:accent3>
        <a:srgbClr val="F7921E"/>
      </a:accent3>
      <a:accent4>
        <a:srgbClr val="96CA4F"/>
      </a:accent4>
      <a:accent5>
        <a:srgbClr val="FFCE34"/>
      </a:accent5>
      <a:accent6>
        <a:srgbClr val="EE3350"/>
      </a:accent6>
      <a:hlink>
        <a:srgbClr val="0055B8"/>
      </a:hlink>
      <a:folHlink>
        <a:srgbClr val="338A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1191</Words>
  <Application>Microsoft Office PowerPoint</Application>
  <PresentationFormat>On-screen Show (4:3)</PresentationFormat>
  <Paragraphs>240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Courier New</vt:lpstr>
      <vt:lpstr>Wingdings</vt:lpstr>
      <vt:lpstr>Office Theme</vt:lpstr>
      <vt:lpstr>Klient - Serwer</vt:lpstr>
      <vt:lpstr>Agenda</vt:lpstr>
      <vt:lpstr>PowerPoint Presentation</vt:lpstr>
      <vt:lpstr>API</vt:lpstr>
      <vt:lpstr>Web Services</vt:lpstr>
      <vt:lpstr>Web Services</vt:lpstr>
      <vt:lpstr>Przykład SOAP</vt:lpstr>
      <vt:lpstr>REST</vt:lpstr>
      <vt:lpstr>Definicja REST </vt:lpstr>
      <vt:lpstr>PowerPoint Presentation</vt:lpstr>
      <vt:lpstr>REST a SOAP</vt:lpstr>
      <vt:lpstr>REST a SOAP</vt:lpstr>
      <vt:lpstr>1. Proste rzeczy muszą pozostać proste</vt:lpstr>
      <vt:lpstr>2. Trzymaj się standardu, nie rozszerzaj go niepotrzebnie</vt:lpstr>
      <vt:lpstr>3. Standaryzuj żądania i odpowiedzi</vt:lpstr>
      <vt:lpstr>4. Podążaj za trendami, ale pozostań elastyczny</vt:lpstr>
      <vt:lpstr>Porównanie REST do operacji CRUD</vt:lpstr>
      <vt:lpstr>Przykład REST</vt:lpstr>
      <vt:lpstr>Przykład REST</vt:lpstr>
      <vt:lpstr>Przykład REST (2)</vt:lpstr>
      <vt:lpstr>Przykład REST (3)</vt:lpstr>
      <vt:lpstr>Przykład REST (4)</vt:lpstr>
      <vt:lpstr>Dobre praktyki w projektach REST</vt:lpstr>
      <vt:lpstr>Przykłady API wykorzystujące REST</vt:lpstr>
      <vt:lpstr>Angular HTTP Client</vt:lpstr>
      <vt:lpstr>Angular HTTP Client</vt:lpstr>
      <vt:lpstr>Angular HTTP Service</vt:lpstr>
      <vt:lpstr>PowerPoint Presentation</vt:lpstr>
      <vt:lpstr>Podsumowanie</vt:lpstr>
      <vt:lpstr>Dziękujemy za uwagę! Pytania?</vt:lpstr>
      <vt:lpstr>PowerPoint Presentation</vt:lpstr>
    </vt:vector>
  </TitlesOfParts>
  <Company>KrolLDiscovery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LPaulson@krollontrack.com</dc:creator>
  <cp:lastModifiedBy>Spiechowicz, Karol</cp:lastModifiedBy>
  <cp:revision>116</cp:revision>
  <dcterms:created xsi:type="dcterms:W3CDTF">2014-05-02T14:01:26Z</dcterms:created>
  <dcterms:modified xsi:type="dcterms:W3CDTF">2018-04-19T14:39:28Z</dcterms:modified>
</cp:coreProperties>
</file>