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340" r:id="rId5"/>
    <p:sldId id="257" r:id="rId6"/>
    <p:sldId id="261" r:id="rId7"/>
    <p:sldId id="341" r:id="rId8"/>
    <p:sldId id="262" r:id="rId9"/>
    <p:sldId id="339" r:id="rId10"/>
    <p:sldId id="265" r:id="rId11"/>
    <p:sldId id="266" r:id="rId12"/>
    <p:sldId id="267" r:id="rId13"/>
    <p:sldId id="268" r:id="rId14"/>
    <p:sldId id="269" r:id="rId15"/>
    <p:sldId id="270" r:id="rId16"/>
    <p:sldId id="342" r:id="rId17"/>
    <p:sldId id="264" r:id="rId18"/>
    <p:sldId id="286" r:id="rId19"/>
    <p:sldId id="282" r:id="rId20"/>
    <p:sldId id="272" r:id="rId21"/>
    <p:sldId id="279" r:id="rId22"/>
    <p:sldId id="280" r:id="rId23"/>
    <p:sldId id="281" r:id="rId24"/>
    <p:sldId id="271" r:id="rId25"/>
    <p:sldId id="284" r:id="rId26"/>
    <p:sldId id="287" r:id="rId27"/>
    <p:sldId id="289" r:id="rId28"/>
    <p:sldId id="290" r:id="rId29"/>
    <p:sldId id="291" r:id="rId30"/>
    <p:sldId id="292" r:id="rId31"/>
    <p:sldId id="294" r:id="rId32"/>
    <p:sldId id="295" r:id="rId33"/>
    <p:sldId id="344" r:id="rId34"/>
    <p:sldId id="343" r:id="rId35"/>
    <p:sldId id="345" r:id="rId36"/>
    <p:sldId id="297" r:id="rId37"/>
    <p:sldId id="298" r:id="rId38"/>
    <p:sldId id="299" r:id="rId39"/>
    <p:sldId id="300" r:id="rId40"/>
    <p:sldId id="293" r:id="rId41"/>
    <p:sldId id="301" r:id="rId42"/>
    <p:sldId id="302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6" r:id="rId55"/>
    <p:sldId id="317" r:id="rId56"/>
    <p:sldId id="318" r:id="rId57"/>
    <p:sldId id="322" r:id="rId58"/>
    <p:sldId id="321" r:id="rId59"/>
    <p:sldId id="323" r:id="rId60"/>
    <p:sldId id="324" r:id="rId61"/>
    <p:sldId id="325" r:id="rId62"/>
    <p:sldId id="329" r:id="rId63"/>
    <p:sldId id="326" r:id="rId64"/>
    <p:sldId id="328" r:id="rId65"/>
    <p:sldId id="330" r:id="rId66"/>
    <p:sldId id="332" r:id="rId67"/>
    <p:sldId id="333" r:id="rId68"/>
    <p:sldId id="335" r:id="rId69"/>
    <p:sldId id="336" r:id="rId70"/>
    <p:sldId id="338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59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Simple.Data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Prosta biblioteka dostępu do danych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9189720" y="6162261"/>
            <a:ext cx="280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KRZYSZTOF KRZYŚKÓW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54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Connection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Open default from .config</a:t>
            </a:r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717542"/>
            <a:ext cx="9515261" cy="1754326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configuration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&lt;</a:t>
            </a:r>
            <a:r>
              <a:rPr lang="pl-PL" dirty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connectionStrings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&lt;</a:t>
            </a:r>
            <a:r>
              <a:rPr lang="pl-PL" dirty="0" smtClean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add </a:t>
            </a:r>
            <a:r>
              <a:rPr lang="pl-PL" dirty="0" smtClean="0">
                <a:solidFill>
                  <a:srgbClr val="A6E22E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"Simple.Data.Properties.Settings.DefaultConnectionString"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    </a:t>
            </a:r>
            <a:r>
              <a:rPr lang="pl-PL" dirty="0">
                <a:solidFill>
                  <a:srgbClr val="A6E22E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connectionString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"--Your connection string--"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/&gt;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&lt;/</a:t>
            </a:r>
            <a:r>
              <a:rPr lang="pl-PL" dirty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connectionStrings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configuration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495182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 = 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Database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.Open();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69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Connection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Open named from .config</a:t>
            </a:r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717542"/>
            <a:ext cx="9515261" cy="1754326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configuration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&lt;</a:t>
            </a:r>
            <a:r>
              <a:rPr lang="pl-PL" dirty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connectionStrings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&lt;</a:t>
            </a:r>
            <a:r>
              <a:rPr lang="pl-PL" dirty="0" smtClean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add </a:t>
            </a:r>
            <a:r>
              <a:rPr lang="pl-PL" dirty="0" smtClean="0">
                <a:solidFill>
                  <a:srgbClr val="A6E22E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name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"MyCustomConnectionString"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    </a:t>
            </a:r>
            <a:r>
              <a:rPr lang="pl-PL" dirty="0">
                <a:solidFill>
                  <a:srgbClr val="A6E22E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connectionString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"--Your connection string--"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/&gt;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&lt;/</a:t>
            </a:r>
            <a:r>
              <a:rPr lang="pl-PL" dirty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connectionStrings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F9267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configuration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495182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 = </a:t>
            </a:r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Database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.OpenNamedConnection(</a:t>
            </a:r>
            <a:r>
              <a:rPr lang="pl-PL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MyCustomConnectionString"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00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Connection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Pass connection string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Open from file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3312" y="2777037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 = </a:t>
            </a:r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Database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.OpenConnection(</a:t>
            </a:r>
            <a:r>
              <a:rPr lang="pl-PL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--Your connection string--</a:t>
            </a:r>
            <a:r>
              <a:rPr lang="pl-PL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  <p:sp>
        <p:nvSpPr>
          <p:cNvPr id="6" name="TextBox 5"/>
          <p:cNvSpPr txBox="1"/>
          <p:nvPr/>
        </p:nvSpPr>
        <p:spPr>
          <a:xfrm>
            <a:off x="1103312" y="3965992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 = </a:t>
            </a:r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Database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.OpenFile(</a:t>
            </a:r>
            <a:r>
              <a:rPr lang="pl-PL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"--.sdf file path--"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5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Connection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More than one provider?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Provider string:</a:t>
            </a:r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3312" y="2777037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 = </a:t>
            </a:r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Database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.OpenConnection(</a:t>
            </a:r>
            <a:r>
              <a:rPr lang="pl-PL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"connection string", "provider string"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30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Connection</a:t>
            </a:r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42365"/>
              </p:ext>
            </p:extLst>
          </p:nvPr>
        </p:nvGraphicFramePr>
        <p:xfrm>
          <a:off x="2884798" y="1869990"/>
          <a:ext cx="5384180" cy="4626220"/>
        </p:xfrm>
        <a:graphic>
          <a:graphicData uri="http://schemas.openxmlformats.org/drawingml/2006/table">
            <a:tbl>
              <a:tblPr/>
              <a:tblGrid>
                <a:gridCol w="2692090"/>
                <a:gridCol w="2692090"/>
              </a:tblGrid>
              <a:tr h="518278">
                <a:tc>
                  <a:txBody>
                    <a:bodyPr/>
                    <a:lstStyle/>
                    <a:p>
                      <a:pPr algn="l"/>
                      <a:r>
                        <a:rPr lang="pl-PL" sz="1200" b="1" dirty="0" smtClean="0">
                          <a:solidFill>
                            <a:schemeClr val="bg1"/>
                          </a:solidFill>
                          <a:effectLst/>
                        </a:rPr>
                        <a:t>Provider</a:t>
                      </a:r>
                      <a:endParaRPr lang="pl-PL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b="1" dirty="0">
                          <a:solidFill>
                            <a:schemeClr val="bg1"/>
                          </a:solidFill>
                          <a:effectLst/>
                        </a:rPr>
                        <a:t>String To Use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37037"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Simple.Data.SqlServer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  <a:t>System.Data.SqlServer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37037"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Simple.Data.SqlCe35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  <a:t>sdf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02116"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Simple.Data.SqlCe40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  <a:t>System.Data.SqlServerCe</a:t>
                      </a:r>
                      <a:b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  <a:t>System.Data.SqlServerCe.4.0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37037"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Simple.Data.MySql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  <a:t>MySql.Data.MySqlClient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02116"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Simple.Data.Oracle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Oracle.DataAccess.Client</a:t>
                      </a:r>
                      <a:b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Devart.Data.Oracle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502116">
                <a:tc>
                  <a:txBody>
                    <a:bodyPr/>
                    <a:lstStyle/>
                    <a:p>
                      <a:pPr algn="l"/>
                      <a: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  <a:t>Simple.Data.Sqlite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  <a:b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sqlite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37037">
                <a:tc>
                  <a:txBody>
                    <a:bodyPr/>
                    <a:lstStyle/>
                    <a:p>
                      <a:pPr algn="l"/>
                      <a: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  <a:t>Simple.Data.SqlAnywhere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iAnywhere.Data.SqlAnywhere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37037">
                <a:tc>
                  <a:txBody>
                    <a:bodyPr/>
                    <a:lstStyle/>
                    <a:p>
                      <a:pPr algn="l"/>
                      <a: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  <a:t>Simple.Data.PostgreSql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Npgsql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667195">
                <a:tc>
                  <a:txBody>
                    <a:bodyPr/>
                    <a:lstStyle/>
                    <a:p>
                      <a:pPr algn="l"/>
                      <a:r>
                        <a:rPr lang="pl-PL" sz="1200">
                          <a:solidFill>
                            <a:schemeClr val="bg1"/>
                          </a:solidFill>
                          <a:effectLst/>
                        </a:rPr>
                        <a:t>Simple.Data.Access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mdb</a:t>
                      </a:r>
                      <a:b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accdb</a:t>
                      </a:r>
                      <a:b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pl-PL" sz="1200" dirty="0">
                          <a:solidFill>
                            <a:schemeClr val="bg1"/>
                          </a:solidFill>
                          <a:effectLst/>
                        </a:rPr>
                        <a:t>System.Data.OleDb</a:t>
                      </a:r>
                    </a:p>
                  </a:txBody>
                  <a:tcPr marL="85979" marR="85979" marT="85979" marB="8597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Connection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Basic connection  flow: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Provider string:</a:t>
            </a:r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3312" y="2777037"/>
            <a:ext cx="9958388" cy="313932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private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Execute(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ICommandBuilder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commandBuilder,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IDbConnection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connection)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pPr lvl="1"/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using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(connection.MaybeDisposable())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IDbCommand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 err="1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commandBuilder.GetCommand</a:t>
            </a:r>
            <a:r>
              <a:rPr lang="en-US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connection.OpenIfClosed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     </a:t>
            </a:r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return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command.TryExecuteNonQuery();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47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Connection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Shared connection: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Provider string:</a:t>
            </a:r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03312" y="2777037"/>
            <a:ext cx="9515262" cy="2585323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db = 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Database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.OpenConnection(connectionString);</a:t>
            </a:r>
          </a:p>
          <a:p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SqlConnection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conn =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SqlConnection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(connectionString);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conn.Open();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db.UseSharedConnection(conn);</a:t>
            </a:r>
          </a:p>
          <a:p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75715E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//Do stuff </a:t>
            </a:r>
            <a:r>
              <a:rPr lang="pl-PL" dirty="0" smtClean="0">
                <a:solidFill>
                  <a:srgbClr val="75715E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here</a:t>
            </a:r>
          </a:p>
          <a:p>
            <a:endParaRPr lang="pl-PL" dirty="0" smtClean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db.StopUsingSharedConnection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conn.Close();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9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70" y="2938486"/>
            <a:ext cx="9404723" cy="1400530"/>
          </a:xfrm>
        </p:spPr>
        <p:txBody>
          <a:bodyPr/>
          <a:lstStyle/>
          <a:p>
            <a:r>
              <a:rPr lang="pl-PL" dirty="0" smtClean="0"/>
              <a:t>Give me data!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0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Give me data!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Database schema: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19" y="2543714"/>
            <a:ext cx="9104762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Naming Convention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03312" y="2052918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db.dbo.Movies.FindAllByGenreId(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0181" y="5487932"/>
            <a:ext cx="894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* FROM dbo.Movie WHERE GenreId = 3</a:t>
            </a:r>
            <a:endParaRPr 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340100" y="2641600"/>
            <a:ext cx="228600" cy="271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TextBox 22"/>
          <p:cNvSpPr txBox="1"/>
          <p:nvPr/>
        </p:nvSpPr>
        <p:spPr>
          <a:xfrm>
            <a:off x="3657600" y="3400335"/>
            <a:ext cx="702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b="1" dirty="0" smtClean="0">
                <a:solidFill>
                  <a:srgbClr val="C00000"/>
                </a:solidFill>
              </a:rPr>
              <a:t>?</a:t>
            </a:r>
            <a:endParaRPr lang="pl-PL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6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Simple.Data?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It’s not an O/RM. It looks a bit like one, but it doesn’t need objects, it doesn’t need a relational database, and it doesn’t need any mapping configuration. So it’s an O/RM without the O or the R or the M. So it’s just a /.”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800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Naming Convention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03312" y="2052918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db.dbo.Movies.FindAllByGenreId(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387571" y="2553474"/>
            <a:ext cx="125612" cy="1763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own Arrow 9"/>
          <p:cNvSpPr/>
          <p:nvPr/>
        </p:nvSpPr>
        <p:spPr>
          <a:xfrm>
            <a:off x="3410462" y="2542900"/>
            <a:ext cx="143044" cy="2551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Down Arrow 10"/>
          <p:cNvSpPr/>
          <p:nvPr/>
        </p:nvSpPr>
        <p:spPr>
          <a:xfrm>
            <a:off x="4460397" y="2553474"/>
            <a:ext cx="161031" cy="3270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Left Brace 11"/>
          <p:cNvSpPr/>
          <p:nvPr/>
        </p:nvSpPr>
        <p:spPr>
          <a:xfrm rot="16200000">
            <a:off x="2295331" y="2189767"/>
            <a:ext cx="304800" cy="7062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Left Brace 12"/>
          <p:cNvSpPr/>
          <p:nvPr/>
        </p:nvSpPr>
        <p:spPr>
          <a:xfrm rot="16200000">
            <a:off x="3327505" y="1997067"/>
            <a:ext cx="304800" cy="10803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Left Brace 13"/>
          <p:cNvSpPr/>
          <p:nvPr/>
        </p:nvSpPr>
        <p:spPr>
          <a:xfrm rot="16200000">
            <a:off x="4379519" y="2108063"/>
            <a:ext cx="304800" cy="85452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Down Arrow 14"/>
          <p:cNvSpPr/>
          <p:nvPr/>
        </p:nvSpPr>
        <p:spPr>
          <a:xfrm>
            <a:off x="1668039" y="2553474"/>
            <a:ext cx="135924" cy="1350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Left Brace 4"/>
          <p:cNvSpPr/>
          <p:nvPr/>
        </p:nvSpPr>
        <p:spPr>
          <a:xfrm rot="16200000">
            <a:off x="1584766" y="2325941"/>
            <a:ext cx="304800" cy="42258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2773622" y="512624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Command</a:t>
            </a:r>
            <a:endParaRPr lang="pl-PL" dirty="0"/>
          </a:p>
        </p:txBody>
      </p:sp>
      <p:sp>
        <p:nvSpPr>
          <p:cNvPr id="17" name="TextBox 16"/>
          <p:cNvSpPr txBox="1"/>
          <p:nvPr/>
        </p:nvSpPr>
        <p:spPr>
          <a:xfrm>
            <a:off x="4011829" y="585160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Column</a:t>
            </a:r>
            <a:endParaRPr lang="pl-PL" dirty="0"/>
          </a:p>
        </p:txBody>
      </p:sp>
      <p:sp>
        <p:nvSpPr>
          <p:cNvPr id="18" name="TextBox 17"/>
          <p:cNvSpPr txBox="1"/>
          <p:nvPr/>
        </p:nvSpPr>
        <p:spPr>
          <a:xfrm>
            <a:off x="1510663" y="4400887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DynamicTable</a:t>
            </a:r>
            <a:endParaRPr lang="pl-PL" dirty="0"/>
          </a:p>
        </p:txBody>
      </p:sp>
      <p:sp>
        <p:nvSpPr>
          <p:cNvPr id="19" name="TextBox 18"/>
          <p:cNvSpPr txBox="1"/>
          <p:nvPr/>
        </p:nvSpPr>
        <p:spPr>
          <a:xfrm>
            <a:off x="268080" y="3919159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DynamicSchema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78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Naming Convention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03312" y="168358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db.dbo.Movies.FindAllByGenreId(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376495" y="2184142"/>
            <a:ext cx="135924" cy="1350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Left Brace 4"/>
          <p:cNvSpPr/>
          <p:nvPr/>
        </p:nvSpPr>
        <p:spPr>
          <a:xfrm rot="16200000">
            <a:off x="2282818" y="1785777"/>
            <a:ext cx="304800" cy="76424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extBox 18"/>
          <p:cNvSpPr txBox="1"/>
          <p:nvPr/>
        </p:nvSpPr>
        <p:spPr>
          <a:xfrm>
            <a:off x="1142478" y="3549827"/>
            <a:ext cx="8573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Homogenized:</a:t>
            </a:r>
            <a:r>
              <a:rPr lang="pl-PL" dirty="0" smtClean="0"/>
              <a:t> ("[^</a:t>
            </a:r>
            <a:r>
              <a:rPr lang="pl-PL" dirty="0"/>
              <a:t>a-z0-9</a:t>
            </a:r>
            <a:r>
              <a:rPr lang="pl-PL" dirty="0" smtClean="0"/>
              <a:t>]")</a:t>
            </a:r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 smtClean="0"/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 smtClean="0"/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03312" y="4016415"/>
            <a:ext cx="9515262" cy="1477328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HomogenizeImpl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source)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return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.Intern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_homogenizeRegex.Replace(source.ToLowerInvariant(),	</a:t>
            </a:r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string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.Empty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Naming Convention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03312" y="168358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db.dbo.Movies.FindAllByGenreId(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376495" y="2184142"/>
            <a:ext cx="135924" cy="1350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Left Brace 4"/>
          <p:cNvSpPr/>
          <p:nvPr/>
        </p:nvSpPr>
        <p:spPr>
          <a:xfrm rot="16200000">
            <a:off x="2282818" y="1785777"/>
            <a:ext cx="304800" cy="76424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extBox 18"/>
          <p:cNvSpPr txBox="1"/>
          <p:nvPr/>
        </p:nvSpPr>
        <p:spPr>
          <a:xfrm>
            <a:off x="1142478" y="3549827"/>
            <a:ext cx="8573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Pluralized:</a:t>
            </a:r>
            <a:endParaRPr lang="pl-PL" dirty="0"/>
          </a:p>
          <a:p>
            <a:pPr marL="342900" indent="-342900">
              <a:buAutoNum type="arabicParenR"/>
            </a:pPr>
            <a:endParaRPr lang="pl-PL" dirty="0" smtClean="0"/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 smtClean="0"/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03312" y="4016415"/>
            <a:ext cx="9515262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table = FindTableWithName(tableName.Homogenize())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      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??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FindTableWithPluralName(tableName.Homogenize())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      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??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FindTableWithSingularName(tableName.Homogenize());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Naming Convention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576582" y="2751418"/>
            <a:ext cx="85730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pl-PL" sz="3200" b="1" dirty="0" smtClean="0"/>
              <a:t>= dbo.movie</a:t>
            </a:r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 smtClean="0"/>
          </a:p>
          <a:p>
            <a:pPr marL="342900" indent="-342900">
              <a:buAutoNum type="arabicParenR"/>
            </a:pPr>
            <a:endParaRPr lang="pl-PL" dirty="0"/>
          </a:p>
          <a:p>
            <a:pPr marL="342900" indent="-342900">
              <a:buAutoNum type="arabicParenR"/>
            </a:pPr>
            <a:endParaRPr lang="pl-P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03312" y="2382102"/>
            <a:ext cx="3786188" cy="203132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._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M_oV_iEs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db.dbo.Movie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db.notExistingSchema.Movie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db.dbo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"Movie</a:t>
            </a:r>
            <a:r>
              <a:rPr lang="en-US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Naming Convention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Fluid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Indexer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Mixed</a:t>
            </a:r>
          </a:p>
          <a:p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3312" y="2640123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db.dbo.Movies.FindAllByGenreId(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312" y="3965992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db[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"dbo"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][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"Movies"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].FindAllByGenreId(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1103312" y="5291861"/>
            <a:ext cx="9515262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db.dbo[</a:t>
            </a:r>
            <a:r>
              <a:rPr lang="pl-PL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Movies"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].FindAllByGenreId(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/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db[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"dbo</a:t>
            </a:r>
            <a:r>
              <a:rPr lang="pl-PL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].Movies.FindAllByGenreId(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33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Give me data!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SimpleRecord</a:t>
            </a:r>
          </a:p>
          <a:p>
            <a:r>
              <a:rPr lang="pl-PL" dirty="0" smtClean="0"/>
              <a:t>SimpleQuery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468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SimpleRecord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Get</a:t>
            </a:r>
          </a:p>
          <a:p>
            <a:r>
              <a:rPr lang="pl-PL" dirty="0" smtClean="0"/>
              <a:t>Find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242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SimpleRecord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public </a:t>
            </a:r>
            <a:r>
              <a:rPr lang="en-US" dirty="0" err="1">
                <a:cs typeface="Consolas" panose="020B0609020204030204" pitchFamily="49" charset="0"/>
              </a:rPr>
              <a:t>SimpleRecord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b="1" dirty="0">
                <a:cs typeface="Consolas" panose="020B0609020204030204" pitchFamily="49" charset="0"/>
              </a:rPr>
              <a:t>Get</a:t>
            </a:r>
            <a:r>
              <a:rPr lang="en-US" dirty="0">
                <a:cs typeface="Consolas" panose="020B0609020204030204" pitchFamily="49" charset="0"/>
              </a:rPr>
              <a:t>( object[] </a:t>
            </a:r>
            <a:r>
              <a:rPr lang="en-US" dirty="0" err="1">
                <a:cs typeface="Consolas" panose="020B0609020204030204" pitchFamily="49" charset="0"/>
              </a:rPr>
              <a:t>primaryKeyValues</a:t>
            </a:r>
            <a:r>
              <a:rPr lang="en-US" dirty="0"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 = db.Movies.Get(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187700"/>
            <a:ext cx="9844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 TOP 1 </a:t>
            </a:r>
            <a:endParaRPr lang="pl-PL" dirty="0" smtClean="0"/>
          </a:p>
          <a:p>
            <a:r>
              <a:rPr lang="pl-PL" dirty="0" smtClean="0"/>
              <a:t>[</a:t>
            </a:r>
            <a:r>
              <a:rPr lang="pl-PL" dirty="0"/>
              <a:t>dbo].[Movie].[MovieID], [dbo].[Movie].[GenreID], [dbo].[Movie].[Title], [dbo].[Movie].[Year], [dbo].[Movie].[Profit], [dbo].[Movie].[OpenningProfit], [dbo].[Movie].[Budget], [dbo].[Movie].[DirectorID]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from </a:t>
            </a:r>
            <a:r>
              <a:rPr lang="pl-PL" dirty="0"/>
              <a:t>[dbo].[Movie] </a:t>
            </a:r>
            <a:endParaRPr lang="pl-PL" dirty="0" smtClean="0"/>
          </a:p>
          <a:p>
            <a:r>
              <a:rPr lang="pl-PL" dirty="0" smtClean="0"/>
              <a:t>where </a:t>
            </a:r>
            <a:r>
              <a:rPr lang="pl-PL" dirty="0"/>
              <a:t>[MovieID] = @p1</a:t>
            </a:r>
          </a:p>
          <a:p>
            <a:endParaRPr lang="pl-PL" dirty="0" smtClean="0"/>
          </a:p>
          <a:p>
            <a:r>
              <a:rPr lang="pl-PL" dirty="0" smtClean="0"/>
              <a:t>Parameters:  </a:t>
            </a:r>
            <a:r>
              <a:rPr lang="pl-PL" dirty="0"/>
              <a:t>@p1 (Int32) = 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SimpleRecord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SimpleRecord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+mn-lt"/>
                <a:cs typeface="Consolas" panose="020B0609020204030204" pitchFamily="49" charset="0"/>
              </a:rPr>
              <a:t>Find</a:t>
            </a:r>
            <a:r>
              <a:rPr lang="en-US" dirty="0">
                <a:latin typeface="+mn-lt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SimpleExpression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criteria )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 = db.Movies.Find(db.Movies.GenreId ==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187700"/>
            <a:ext cx="9844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  <a:endParaRPr lang="pl-PL" dirty="0" smtClean="0"/>
          </a:p>
          <a:p>
            <a:r>
              <a:rPr lang="pl-PL" dirty="0" smtClean="0"/>
              <a:t>[</a:t>
            </a:r>
            <a:r>
              <a:rPr lang="pl-PL" dirty="0"/>
              <a:t>dbo].[Movie].[MovieID], [dbo].[Movie].[GenreID], [dbo].[Movie].[Title], [dbo].[Movie].[Year], [dbo].[Movie].[Profit], [dbo].[Movie].[OpenningProfit], [dbo].[Movie].[Budget], [dbo].[Movie].[DirectorID]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from </a:t>
            </a:r>
            <a:r>
              <a:rPr lang="pl-PL" dirty="0"/>
              <a:t>[dbo].[Movie]  </a:t>
            </a:r>
            <a:endParaRPr lang="pl-PL" dirty="0" smtClean="0"/>
          </a:p>
          <a:p>
            <a:r>
              <a:rPr lang="pl-PL" dirty="0" smtClean="0"/>
              <a:t>where </a:t>
            </a:r>
            <a:r>
              <a:rPr lang="pl-PL" dirty="0"/>
              <a:t>[dbo].[Movie].[GenreID] = @</a:t>
            </a:r>
            <a:r>
              <a:rPr lang="pl-PL" dirty="0" smtClean="0"/>
              <a:t>p1</a:t>
            </a:r>
          </a:p>
          <a:p>
            <a:endParaRPr lang="pl-PL" dirty="0"/>
          </a:p>
          <a:p>
            <a:r>
              <a:rPr lang="pl-PL" dirty="0"/>
              <a:t>Parameters</a:t>
            </a:r>
            <a:r>
              <a:rPr lang="pl-PL" dirty="0" smtClean="0"/>
              <a:t>:  </a:t>
            </a:r>
            <a:r>
              <a:rPr lang="pl-PL" dirty="0"/>
              <a:t>@p1 (Int32) = 3</a:t>
            </a:r>
          </a:p>
        </p:txBody>
      </p:sp>
    </p:spTree>
    <p:extLst>
      <p:ext uri="{BB962C8B-B14F-4D97-AF65-F5344CB8AC3E}">
        <p14:creationId xmlns:p14="http://schemas.microsoft.com/office/powerpoint/2010/main" val="599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SimpleRecord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SimpleRecord</a:t>
            </a:r>
            <a:r>
              <a:rPr lang="en-US" dirty="0"/>
              <a:t> </a:t>
            </a:r>
            <a:r>
              <a:rPr lang="en-US" b="1" dirty="0"/>
              <a:t>Find</a:t>
            </a:r>
            <a:r>
              <a:rPr lang="en-US" dirty="0"/>
              <a:t>( </a:t>
            </a:r>
            <a:r>
              <a:rPr lang="en-US" dirty="0" err="1"/>
              <a:t>SimpleExpression</a:t>
            </a:r>
            <a:r>
              <a:rPr lang="en-US" dirty="0"/>
              <a:t> criteria )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 = db.Movies.Find(db.Movies.GenreId ==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187700"/>
            <a:ext cx="9844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  <a:endParaRPr lang="pl-PL" dirty="0" smtClean="0"/>
          </a:p>
          <a:p>
            <a:r>
              <a:rPr lang="pl-PL" dirty="0" smtClean="0"/>
              <a:t>[</a:t>
            </a:r>
            <a:r>
              <a:rPr lang="pl-PL" dirty="0"/>
              <a:t>dbo].[Movie].[MovieID], [dbo].[Movie].[GenreID], [dbo].[Movie].[Title], [dbo].[Movie].[Year], [dbo].[Movie].[Profit], [dbo].[Movie].[OpenningProfit], [dbo].[Movie].[Budget], [dbo].[Movie].[DirectorID]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from </a:t>
            </a:r>
            <a:r>
              <a:rPr lang="pl-PL" dirty="0"/>
              <a:t>[dbo].[Movie]  </a:t>
            </a:r>
            <a:endParaRPr lang="pl-PL" dirty="0" smtClean="0"/>
          </a:p>
          <a:p>
            <a:r>
              <a:rPr lang="pl-PL" dirty="0" smtClean="0"/>
              <a:t>where </a:t>
            </a:r>
            <a:r>
              <a:rPr lang="pl-PL" dirty="0"/>
              <a:t>[dbo].[Movie].[GenreID] = @</a:t>
            </a:r>
            <a:r>
              <a:rPr lang="pl-PL" dirty="0" smtClean="0"/>
              <a:t>p1</a:t>
            </a:r>
          </a:p>
          <a:p>
            <a:endParaRPr lang="pl-PL" dirty="0"/>
          </a:p>
          <a:p>
            <a:r>
              <a:rPr lang="pl-PL" dirty="0"/>
              <a:t>Parameters</a:t>
            </a:r>
            <a:r>
              <a:rPr lang="pl-PL" dirty="0" smtClean="0"/>
              <a:t>:  </a:t>
            </a:r>
            <a:r>
              <a:rPr lang="pl-PL" dirty="0"/>
              <a:t>@p1 (Int32) = 3</a:t>
            </a:r>
          </a:p>
        </p:txBody>
      </p:sp>
      <p:sp>
        <p:nvSpPr>
          <p:cNvPr id="6" name="TextBox 5"/>
          <p:cNvSpPr txBox="1"/>
          <p:nvPr/>
        </p:nvSpPr>
        <p:spPr>
          <a:xfrm rot="19757015">
            <a:off x="845832" y="2620819"/>
            <a:ext cx="94615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500" b="1" dirty="0" smtClean="0">
                <a:solidFill>
                  <a:srgbClr val="C00000"/>
                </a:solidFill>
              </a:rPr>
              <a:t>DON’T USE IT</a:t>
            </a:r>
            <a:endParaRPr lang="pl-PL" sz="1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Simple.Data?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51227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Mark Rendel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3038502" cy="32695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29221" y="185324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1800" dirty="0" smtClean="0"/>
              <a:t>GitHub</a:t>
            </a:r>
          </a:p>
          <a:p>
            <a:pPr marL="0" indent="0">
              <a:buFont typeface="Wingdings 3" charset="2"/>
              <a:buNone/>
            </a:pPr>
            <a:r>
              <a:rPr lang="pl-PL" b="1" dirty="0" smtClean="0"/>
              <a:t>https://github.com/markrendle/Simple.Data</a:t>
            </a:r>
          </a:p>
          <a:p>
            <a:r>
              <a:rPr lang="pl-PL" sz="1800" dirty="0" smtClean="0"/>
              <a:t>Blog</a:t>
            </a:r>
          </a:p>
          <a:p>
            <a:pPr marL="0" indent="0">
              <a:buNone/>
            </a:pPr>
            <a:r>
              <a:rPr lang="pl-PL" b="1" dirty="0"/>
              <a:t>http://blog.markrendle.net/</a:t>
            </a:r>
            <a:endParaRPr lang="pl-PL" b="1" dirty="0" smtClean="0"/>
          </a:p>
          <a:p>
            <a:r>
              <a:rPr lang="pl-PL" sz="1800" dirty="0" smtClean="0"/>
              <a:t>Google group</a:t>
            </a:r>
          </a:p>
          <a:p>
            <a:pPr marL="0" indent="0">
              <a:buNone/>
            </a:pPr>
            <a:r>
              <a:rPr lang="pl-PL" b="1" dirty="0"/>
              <a:t>https://groups.google.com/forum/#!</a:t>
            </a:r>
            <a:r>
              <a:rPr lang="pl-PL" b="1" dirty="0" smtClean="0"/>
              <a:t>forum/simpledata</a:t>
            </a:r>
          </a:p>
        </p:txBody>
      </p:sp>
    </p:spTree>
    <p:extLst>
      <p:ext uri="{BB962C8B-B14F-4D97-AF65-F5344CB8AC3E}">
        <p14:creationId xmlns:p14="http://schemas.microsoft.com/office/powerpoint/2010/main" val="2289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SimpleQuery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All</a:t>
            </a:r>
          </a:p>
          <a:p>
            <a:r>
              <a:rPr lang="pl-PL" dirty="0" smtClean="0"/>
              <a:t>FindAll</a:t>
            </a:r>
          </a:p>
          <a:p>
            <a:r>
              <a:rPr lang="pl-PL" dirty="0" smtClean="0"/>
              <a:t>FindAllBy*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351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SimpleQuery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SimpleQuery</a:t>
            </a:r>
            <a:r>
              <a:rPr lang="en-US" dirty="0"/>
              <a:t> </a:t>
            </a:r>
            <a:r>
              <a:rPr lang="en-US" b="1" dirty="0"/>
              <a:t>All</a:t>
            </a:r>
            <a:r>
              <a:rPr lang="en-US" dirty="0"/>
              <a:t>( </a:t>
            </a:r>
            <a:r>
              <a:rPr lang="en-US" dirty="0" err="1"/>
              <a:t>SimpleExpression</a:t>
            </a:r>
            <a:r>
              <a:rPr lang="en-US" dirty="0"/>
              <a:t> criteria )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187700"/>
            <a:ext cx="9844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  <a:endParaRPr lang="pl-PL" dirty="0" smtClean="0"/>
          </a:p>
          <a:p>
            <a:r>
              <a:rPr lang="pl-PL" dirty="0" smtClean="0"/>
              <a:t>[</a:t>
            </a:r>
            <a:r>
              <a:rPr lang="pl-PL" dirty="0"/>
              <a:t>dbo].[Movie].[MovieID],[dbo].[Movie].[GenreID],[dbo].[Movie].[Title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dbo].[Movie].[Year],[dbo].[Movie].[Profit],[dbo].[Movie].[OpenningProfit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dbo].[Movie].[Budget],[dbo].[Movie].[DirectorID]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from </a:t>
            </a:r>
            <a:r>
              <a:rPr lang="pl-PL" dirty="0"/>
              <a:t>[dbo].[Movie]</a:t>
            </a:r>
          </a:p>
        </p:txBody>
      </p:sp>
    </p:spTree>
    <p:extLst>
      <p:ext uri="{BB962C8B-B14F-4D97-AF65-F5344CB8AC3E}">
        <p14:creationId xmlns:p14="http://schemas.microsoft.com/office/powerpoint/2010/main" val="39035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SimpleQuery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public SimpleQuery </a:t>
            </a:r>
            <a:r>
              <a:rPr lang="pl-PL" b="1" dirty="0"/>
              <a:t>FindAll</a:t>
            </a:r>
            <a:r>
              <a:rPr lang="pl-PL" dirty="0"/>
              <a:t>( SimpleExpression criteria ) </a:t>
            </a:r>
          </a:p>
          <a:p>
            <a:r>
              <a:rPr lang="pl-PL" dirty="0" smtClean="0"/>
              <a:t>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db.Movies.FindAll(db.Movies.GenreId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== 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187700"/>
            <a:ext cx="9844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  <a:endParaRPr lang="pl-PL" dirty="0" smtClean="0"/>
          </a:p>
          <a:p>
            <a:r>
              <a:rPr lang="pl-PL" dirty="0" smtClean="0"/>
              <a:t>[</a:t>
            </a:r>
            <a:r>
              <a:rPr lang="pl-PL" dirty="0"/>
              <a:t>dbo].[Movie].[MovieID],[dbo].[Movie].[GenreID],[dbo].[Movie].[Title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dbo].[Movie].[Year],[dbo].[Movie].[Profit],[dbo].[Movie].[OpenningProfit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dbo].[Movie].[Budget],[dbo].[Movie].[DirectorID]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from </a:t>
            </a:r>
            <a:r>
              <a:rPr lang="pl-PL" dirty="0"/>
              <a:t>[dbo].[Movie] </a:t>
            </a:r>
            <a:endParaRPr lang="pl-PL" dirty="0" smtClean="0"/>
          </a:p>
          <a:p>
            <a:r>
              <a:rPr lang="pl-PL" dirty="0" smtClean="0"/>
              <a:t>WHERE </a:t>
            </a:r>
            <a:r>
              <a:rPr lang="pl-PL" dirty="0"/>
              <a:t>[dbo].[Movie].[GenreID] = @p1</a:t>
            </a:r>
          </a:p>
          <a:p>
            <a:endParaRPr lang="pl-PL" dirty="0" smtClean="0"/>
          </a:p>
          <a:p>
            <a:r>
              <a:rPr lang="pl-PL" dirty="0" smtClean="0"/>
              <a:t>Parameters:  </a:t>
            </a:r>
            <a:r>
              <a:rPr lang="pl-PL" dirty="0"/>
              <a:t>@p1 (Int32) = 3</a:t>
            </a:r>
          </a:p>
        </p:txBody>
      </p:sp>
    </p:spTree>
    <p:extLst>
      <p:ext uri="{BB962C8B-B14F-4D97-AF65-F5344CB8AC3E}">
        <p14:creationId xmlns:p14="http://schemas.microsoft.com/office/powerpoint/2010/main" val="40287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SimpleQuery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public SimpleQuery </a:t>
            </a:r>
            <a:r>
              <a:rPr lang="pl-PL" b="1" dirty="0"/>
              <a:t>FindAll</a:t>
            </a:r>
            <a:r>
              <a:rPr lang="pl-PL" dirty="0"/>
              <a:t>( SimpleExpression criteria ) </a:t>
            </a:r>
          </a:p>
          <a:p>
            <a:r>
              <a:rPr lang="pl-PL" dirty="0" smtClean="0"/>
              <a:t>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db.Movies.FindAll(db.Movies.GenreId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== 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3116188"/>
            <a:ext cx="9515262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db.Movies.FindAll(db.Movies.GenreId == 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</a:p>
          <a:p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		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&amp;&amp; db.Movies.Year &lt;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DateTime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2014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01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01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312" y="3962189"/>
            <a:ext cx="9515262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db.Movies.FindAll(db.Movies.GenreId == 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</a:p>
          <a:p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		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||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db.Movies.Year &lt;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DateTime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2014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01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01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SimpleQuery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40218"/>
            <a:ext cx="8946541" cy="4195481"/>
          </a:xfrm>
        </p:spPr>
        <p:txBody>
          <a:bodyPr/>
          <a:lstStyle/>
          <a:p>
            <a:r>
              <a:rPr lang="pl-PL" dirty="0">
                <a:cs typeface="Consolas" panose="020B0609020204030204" pitchFamily="49" charset="0"/>
              </a:rPr>
              <a:t>public SimpleQuery </a:t>
            </a:r>
            <a:r>
              <a:rPr lang="pl-PL" b="1" dirty="0">
                <a:cs typeface="Consolas" panose="020B0609020204030204" pitchFamily="49" charset="0"/>
              </a:rPr>
              <a:t>FindAllBy</a:t>
            </a:r>
            <a:r>
              <a:rPr lang="pl-PL" dirty="0">
                <a:cs typeface="Consolas" panose="020B0609020204030204" pitchFamily="49" charset="0"/>
              </a:rPr>
              <a:t>( Object[] filterExpressions ) </a:t>
            </a:r>
            <a:endParaRPr lang="pl-PL" dirty="0" smtClean="0">
              <a:cs typeface="Consolas" panose="020B0609020204030204" pitchFamily="49" charset="0"/>
            </a:endParaRPr>
          </a:p>
          <a:p>
            <a:r>
              <a:rPr lang="pl-PL" dirty="0" smtClean="0">
                <a:cs typeface="Consolas" panose="020B0609020204030204" pitchFamily="49" charset="0"/>
              </a:rPr>
              <a:t>public </a:t>
            </a:r>
            <a:r>
              <a:rPr lang="pl-PL" dirty="0">
                <a:cs typeface="Consolas" panose="020B0609020204030204" pitchFamily="49" charset="0"/>
              </a:rPr>
              <a:t>SimpleQuery </a:t>
            </a:r>
            <a:r>
              <a:rPr lang="pl-PL" b="1" dirty="0">
                <a:cs typeface="Consolas" panose="020B0609020204030204" pitchFamily="49" charset="0"/>
              </a:rPr>
              <a:t>FindAllBy</a:t>
            </a:r>
            <a:r>
              <a:rPr lang="pl-PL" dirty="0">
                <a:cs typeface="Consolas" panose="020B0609020204030204" pitchFamily="49" charset="0"/>
              </a:rPr>
              <a:t>columnName1[</a:t>
            </a:r>
            <a:r>
              <a:rPr lang="pl-PL" b="1" dirty="0">
                <a:cs typeface="Consolas" panose="020B0609020204030204" pitchFamily="49" charset="0"/>
              </a:rPr>
              <a:t>And</a:t>
            </a:r>
            <a:r>
              <a:rPr lang="pl-PL" dirty="0">
                <a:cs typeface="Consolas" panose="020B0609020204030204" pitchFamily="49" charset="0"/>
              </a:rPr>
              <a:t>columnName2</a:t>
            </a:r>
            <a:r>
              <a:rPr lang="pl-PL" dirty="0" smtClean="0">
                <a:cs typeface="Consolas" panose="020B0609020204030204" pitchFamily="49" charset="0"/>
              </a:rPr>
              <a:t>…]</a:t>
            </a:r>
            <a:br>
              <a:rPr lang="pl-PL" dirty="0" smtClean="0">
                <a:cs typeface="Consolas" panose="020B0609020204030204" pitchFamily="49" charset="0"/>
              </a:rPr>
            </a:br>
            <a:r>
              <a:rPr lang="pl-PL" dirty="0" smtClean="0">
                <a:cs typeface="Consolas" panose="020B0609020204030204" pitchFamily="49" charset="0"/>
              </a:rPr>
              <a:t>( </a:t>
            </a:r>
            <a:r>
              <a:rPr lang="pl-PL" dirty="0">
                <a:cs typeface="Consolas" panose="020B0609020204030204" pitchFamily="49" charset="0"/>
              </a:rPr>
              <a:t>Object columnValue1 [, Object columnValue2] )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3232474"/>
            <a:ext cx="9515262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db.Movies.FindAllByGenreId(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db.Movies.FindAllBy(GenreId: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878805"/>
            <a:ext cx="9844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  <a:endParaRPr lang="pl-PL" dirty="0" smtClean="0"/>
          </a:p>
          <a:p>
            <a:r>
              <a:rPr lang="pl-PL" dirty="0" smtClean="0"/>
              <a:t>[</a:t>
            </a:r>
            <a:r>
              <a:rPr lang="pl-PL" dirty="0"/>
              <a:t>dbo].[Movie].[MovieID],[dbo].[Movie].[GenreID],[dbo].[Movie].[Title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dbo].[Movie].[Year],[dbo].[Movie].[Profit],[dbo].[Movie].[OpenningProfit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dbo].[Movie].[Budget],[dbo].[Movie].[DirectorID]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from </a:t>
            </a:r>
            <a:r>
              <a:rPr lang="pl-PL" dirty="0"/>
              <a:t>[dbo].[Movie] </a:t>
            </a:r>
            <a:endParaRPr lang="pl-PL" dirty="0" smtClean="0"/>
          </a:p>
          <a:p>
            <a:r>
              <a:rPr lang="pl-PL" dirty="0" smtClean="0"/>
              <a:t>WHERE </a:t>
            </a:r>
            <a:r>
              <a:rPr lang="pl-PL" dirty="0"/>
              <a:t>[dbo].[Movie].[GenreID] = @p1</a:t>
            </a:r>
          </a:p>
          <a:p>
            <a:endParaRPr lang="pl-PL" dirty="0" smtClean="0"/>
          </a:p>
          <a:p>
            <a:r>
              <a:rPr lang="pl-PL" dirty="0" smtClean="0"/>
              <a:t>Parameters:  </a:t>
            </a:r>
            <a:r>
              <a:rPr lang="pl-PL" dirty="0"/>
              <a:t>@p1 (Int32) = 3</a:t>
            </a:r>
          </a:p>
        </p:txBody>
      </p:sp>
    </p:spTree>
    <p:extLst>
      <p:ext uri="{BB962C8B-B14F-4D97-AF65-F5344CB8AC3E}">
        <p14:creationId xmlns:p14="http://schemas.microsoft.com/office/powerpoint/2010/main" val="838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SimpleQuery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40218"/>
            <a:ext cx="8946541" cy="4195481"/>
          </a:xfrm>
        </p:spPr>
        <p:txBody>
          <a:bodyPr/>
          <a:lstStyle/>
          <a:p>
            <a:r>
              <a:rPr lang="pl-PL" dirty="0">
                <a:cs typeface="Consolas" panose="020B0609020204030204" pitchFamily="49" charset="0"/>
              </a:rPr>
              <a:t>public SimpleQuery </a:t>
            </a:r>
            <a:r>
              <a:rPr lang="pl-PL" b="1" dirty="0">
                <a:cs typeface="Consolas" panose="020B0609020204030204" pitchFamily="49" charset="0"/>
              </a:rPr>
              <a:t>FindAllBy</a:t>
            </a:r>
            <a:r>
              <a:rPr lang="pl-PL" dirty="0">
                <a:cs typeface="Consolas" panose="020B0609020204030204" pitchFamily="49" charset="0"/>
              </a:rPr>
              <a:t>( Object[] filterExpressions ) </a:t>
            </a:r>
            <a:endParaRPr lang="pl-PL" dirty="0" smtClean="0">
              <a:cs typeface="Consolas" panose="020B0609020204030204" pitchFamily="49" charset="0"/>
            </a:endParaRPr>
          </a:p>
          <a:p>
            <a:r>
              <a:rPr lang="pl-PL" dirty="0" smtClean="0">
                <a:cs typeface="Consolas" panose="020B0609020204030204" pitchFamily="49" charset="0"/>
              </a:rPr>
              <a:t>public </a:t>
            </a:r>
            <a:r>
              <a:rPr lang="pl-PL" dirty="0">
                <a:cs typeface="Consolas" panose="020B0609020204030204" pitchFamily="49" charset="0"/>
              </a:rPr>
              <a:t>SimpleQuery </a:t>
            </a:r>
            <a:r>
              <a:rPr lang="pl-PL" b="1" dirty="0" smtClean="0">
                <a:cs typeface="Consolas" panose="020B0609020204030204" pitchFamily="49" charset="0"/>
              </a:rPr>
              <a:t>FindAllBy</a:t>
            </a:r>
            <a:r>
              <a:rPr lang="pl-PL" dirty="0" smtClean="0">
                <a:cs typeface="Consolas" panose="020B0609020204030204" pitchFamily="49" charset="0"/>
              </a:rPr>
              <a:t>columnName1[</a:t>
            </a:r>
            <a:r>
              <a:rPr lang="pl-PL" b="1" dirty="0" smtClean="0">
                <a:cs typeface="Consolas" panose="020B0609020204030204" pitchFamily="49" charset="0"/>
              </a:rPr>
              <a:t>And</a:t>
            </a:r>
            <a:r>
              <a:rPr lang="pl-PL" dirty="0" smtClean="0">
                <a:cs typeface="Consolas" panose="020B0609020204030204" pitchFamily="49" charset="0"/>
              </a:rPr>
              <a:t>columnName2…]</a:t>
            </a:r>
            <a:br>
              <a:rPr lang="pl-PL" dirty="0" smtClean="0">
                <a:cs typeface="Consolas" panose="020B0609020204030204" pitchFamily="49" charset="0"/>
              </a:rPr>
            </a:br>
            <a:r>
              <a:rPr lang="pl-PL" dirty="0" smtClean="0">
                <a:cs typeface="Consolas" panose="020B0609020204030204" pitchFamily="49" charset="0"/>
              </a:rPr>
              <a:t>( Object </a:t>
            </a:r>
            <a:r>
              <a:rPr lang="pl-PL" dirty="0">
                <a:cs typeface="Consolas" panose="020B0609020204030204" pitchFamily="49" charset="0"/>
              </a:rPr>
              <a:t>columnValue1 [, Object columnValue2] )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3232474"/>
            <a:ext cx="9515262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db.Movies.FindAllByGenreId(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db.Movies.FindAllBy(GenreId: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4137958"/>
            <a:ext cx="9515262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db.Movies.FindAllByGenreIdAndTitle(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"Django Unchained</a:t>
            </a:r>
            <a:r>
              <a:rPr lang="pl-PL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db.Movies.FindAllBy(GenreId: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Title: 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"Django Unchained"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Query Modifiers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Select, As</a:t>
            </a:r>
          </a:p>
          <a:p>
            <a:r>
              <a:rPr lang="pl-PL" dirty="0" smtClean="0"/>
              <a:t>Where, (In, Between, Like, NotLike)</a:t>
            </a:r>
          </a:p>
          <a:p>
            <a:r>
              <a:rPr lang="pl-PL" dirty="0" smtClean="0"/>
              <a:t>Distinct</a:t>
            </a:r>
          </a:p>
          <a:p>
            <a:r>
              <a:rPr lang="pl-PL" dirty="0" smtClean="0"/>
              <a:t>OrderBy, ThenBy</a:t>
            </a:r>
          </a:p>
          <a:p>
            <a:r>
              <a:rPr lang="pl-PL" dirty="0" smtClean="0"/>
              <a:t>First, FirstOrDefault, Single, SingleOrDefault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697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Query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Select:</a:t>
            </a:r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db.Movies.All().Select(db.Movies.Title, db.Movies.Profit);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187700"/>
            <a:ext cx="984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  <a:endParaRPr lang="pl-PL" dirty="0" smtClean="0"/>
          </a:p>
          <a:p>
            <a:r>
              <a:rPr lang="pl-PL" dirty="0" smtClean="0"/>
              <a:t>[dbo</a:t>
            </a:r>
            <a:r>
              <a:rPr lang="pl-PL" dirty="0"/>
              <a:t>].[Movie].[Title</a:t>
            </a:r>
            <a:r>
              <a:rPr lang="pl-PL" dirty="0" smtClean="0"/>
              <a:t>],[</a:t>
            </a:r>
            <a:r>
              <a:rPr lang="pl-PL" dirty="0"/>
              <a:t>dbo].[Movie].[Profit</a:t>
            </a:r>
            <a:r>
              <a:rPr lang="pl-PL" dirty="0" smtClean="0"/>
              <a:t>]</a:t>
            </a:r>
          </a:p>
          <a:p>
            <a:endParaRPr lang="pl-PL" dirty="0"/>
          </a:p>
          <a:p>
            <a:r>
              <a:rPr lang="pl-PL" dirty="0" smtClean="0"/>
              <a:t>from </a:t>
            </a:r>
            <a:r>
              <a:rPr lang="pl-PL" dirty="0"/>
              <a:t>[dbo].[Movie] </a:t>
            </a:r>
            <a:endParaRPr lang="pl-PL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3312" y="1547995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SimpleQuery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Select(</a:t>
            </a:r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SimpleReference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[] columns)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Query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Select with Alias: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().Select(db.Movies.Title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db.Movies.Profit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endParaRPr lang="pl-PL" dirty="0" smtClean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(db.Movies.Profit-db.Movies.Budget).As(</a:t>
            </a:r>
            <a:r>
              <a:rPr lang="pl-PL" dirty="0" smtClean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"Balance"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670186"/>
            <a:ext cx="9844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endParaRPr lang="pl-PL" dirty="0" smtClean="0"/>
          </a:p>
          <a:p>
            <a:r>
              <a:rPr lang="en-US" dirty="0" smtClean="0"/>
              <a:t>[</a:t>
            </a:r>
            <a:r>
              <a:rPr lang="en-US" dirty="0" err="1"/>
              <a:t>dbo</a:t>
            </a:r>
            <a:r>
              <a:rPr lang="en-US" dirty="0"/>
              <a:t>].[Movie].[Title</a:t>
            </a:r>
            <a:r>
              <a:rPr lang="en-US" dirty="0" smtClean="0"/>
              <a:t>],</a:t>
            </a:r>
            <a:endParaRPr lang="pl-PL" dirty="0" smtClean="0"/>
          </a:p>
          <a:p>
            <a:r>
              <a:rPr lang="en-US" dirty="0" smtClean="0"/>
              <a:t>[</a:t>
            </a:r>
            <a:r>
              <a:rPr lang="en-US" dirty="0" err="1"/>
              <a:t>dbo</a:t>
            </a:r>
            <a:r>
              <a:rPr lang="en-US" dirty="0"/>
              <a:t>].[Movie].[Profit</a:t>
            </a:r>
            <a:r>
              <a:rPr lang="en-US" dirty="0" smtClean="0"/>
              <a:t>],</a:t>
            </a:r>
            <a:endParaRPr lang="pl-PL" dirty="0" smtClean="0"/>
          </a:p>
          <a:p>
            <a:r>
              <a:rPr lang="en-US" dirty="0" smtClean="0"/>
              <a:t>([</a:t>
            </a:r>
            <a:r>
              <a:rPr lang="en-US" dirty="0" err="1"/>
              <a:t>dbo</a:t>
            </a:r>
            <a:r>
              <a:rPr lang="en-US" dirty="0"/>
              <a:t>].[Movie].[Profit] - [</a:t>
            </a:r>
            <a:r>
              <a:rPr lang="en-US" dirty="0" err="1"/>
              <a:t>dbo</a:t>
            </a:r>
            <a:r>
              <a:rPr lang="en-US" dirty="0"/>
              <a:t>].[Movie].[Budget]) AS [Balance] </a:t>
            </a:r>
            <a:endParaRPr lang="pl-PL" dirty="0" smtClean="0"/>
          </a:p>
          <a:p>
            <a:endParaRPr lang="pl-PL" dirty="0"/>
          </a:p>
          <a:p>
            <a:r>
              <a:rPr lang="en-US" dirty="0" smtClean="0"/>
              <a:t>from </a:t>
            </a:r>
            <a:r>
              <a:rPr lang="en-US" dirty="0"/>
              <a:t>[</a:t>
            </a:r>
            <a:r>
              <a:rPr lang="en-US" dirty="0" err="1"/>
              <a:t>dbo</a:t>
            </a:r>
            <a:r>
              <a:rPr lang="en-US" dirty="0"/>
              <a:t>].[Movie]</a:t>
            </a:r>
            <a:endParaRPr lang="pl-P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3312" y="1547995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ObjectReference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As(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alias)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Query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Select *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().Select(db.Movies.Star());</a:t>
            </a:r>
          </a:p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db.Movies.All().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Select(db.Movies.AllColumns());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670186"/>
            <a:ext cx="98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pl-PL" dirty="0" smtClean="0"/>
              <a:t>* </a:t>
            </a:r>
            <a:r>
              <a:rPr lang="en-US" dirty="0" smtClean="0"/>
              <a:t>from </a:t>
            </a:r>
            <a:r>
              <a:rPr lang="en-US" dirty="0"/>
              <a:t>[</a:t>
            </a:r>
            <a:r>
              <a:rPr lang="en-US" dirty="0" err="1"/>
              <a:t>dbo</a:t>
            </a:r>
            <a:r>
              <a:rPr lang="en-US" dirty="0"/>
              <a:t>].[Movie]</a:t>
            </a:r>
            <a:endParaRPr lang="pl-PL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3312" y="1547995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AllColumnsSpecialReference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Star()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Simple.Data?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85987"/>
            <a:ext cx="10892310" cy="31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Query Modifiers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Where: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Select(db.Movies.Title, db.Movies.Profit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Where(db.Movies.Profit &gt;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500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670186"/>
            <a:ext cx="9844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endParaRPr lang="pl-PL" dirty="0" smtClean="0"/>
          </a:p>
          <a:p>
            <a:r>
              <a:rPr lang="en-US" dirty="0" smtClean="0"/>
              <a:t>[</a:t>
            </a:r>
            <a:r>
              <a:rPr lang="en-US" dirty="0" err="1"/>
              <a:t>dbo</a:t>
            </a:r>
            <a:r>
              <a:rPr lang="en-US" dirty="0"/>
              <a:t>].[Movie].[Title</a:t>
            </a:r>
            <a:r>
              <a:rPr lang="en-US" dirty="0" smtClean="0"/>
              <a:t>],</a:t>
            </a:r>
            <a:endParaRPr lang="pl-PL" dirty="0" smtClean="0"/>
          </a:p>
          <a:p>
            <a:r>
              <a:rPr lang="en-US" dirty="0" smtClean="0"/>
              <a:t>[</a:t>
            </a:r>
            <a:r>
              <a:rPr lang="en-US" dirty="0" err="1"/>
              <a:t>dbo</a:t>
            </a:r>
            <a:r>
              <a:rPr lang="en-US" dirty="0"/>
              <a:t>].[Movie].[Profit] </a:t>
            </a:r>
            <a:endParaRPr lang="pl-PL" dirty="0" smtClean="0"/>
          </a:p>
          <a:p>
            <a:endParaRPr lang="pl-PL" dirty="0"/>
          </a:p>
          <a:p>
            <a:r>
              <a:rPr lang="en-US" dirty="0" smtClean="0"/>
              <a:t>from </a:t>
            </a:r>
            <a:r>
              <a:rPr lang="en-US" dirty="0"/>
              <a:t>[</a:t>
            </a:r>
            <a:r>
              <a:rPr lang="en-US" dirty="0" err="1"/>
              <a:t>dbo</a:t>
            </a:r>
            <a:r>
              <a:rPr lang="en-US" dirty="0"/>
              <a:t>].[Movie] </a:t>
            </a:r>
            <a:endParaRPr lang="pl-PL" dirty="0" smtClean="0"/>
          </a:p>
          <a:p>
            <a:r>
              <a:rPr lang="en-US" dirty="0" smtClean="0"/>
              <a:t>WHERE </a:t>
            </a:r>
            <a:r>
              <a:rPr lang="en-US" dirty="0"/>
              <a:t>[</a:t>
            </a:r>
            <a:r>
              <a:rPr lang="en-US" dirty="0" err="1"/>
              <a:t>dbo</a:t>
            </a:r>
            <a:r>
              <a:rPr lang="en-US" dirty="0"/>
              <a:t>].[Movie].[Profit] &gt; @p1</a:t>
            </a:r>
          </a:p>
          <a:p>
            <a:endParaRPr lang="pl-PL" dirty="0" smtClean="0"/>
          </a:p>
          <a:p>
            <a:r>
              <a:rPr lang="pl-PL" dirty="0" smtClean="0"/>
              <a:t>Parameters:  </a:t>
            </a:r>
            <a:r>
              <a:rPr lang="pl-PL" dirty="0"/>
              <a:t>@p1 (Decimal) = 500</a:t>
            </a:r>
            <a:endParaRPr lang="pl-P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3312" y="1547995"/>
            <a:ext cx="9515262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WhereClause(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SimpleExpression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criteria)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Query Modifiers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Combined Where: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Select(db.Movies.Title, db.Movies.Profit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Where(db.Movies.Profit &gt; 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500 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db.Movies.Year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2014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3829886"/>
            <a:ext cx="10263188" cy="1200329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Select(db.Movies.Title, db.Movies.Profit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.Where(db.Movies.Profit &gt;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500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Where(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db.Movies.Year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2014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Query Modifiers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Where: In, Not In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db.Movies.Profit)</a:t>
            </a:r>
          </a:p>
          <a:p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.Where(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db.Movies.GenreId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[] {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});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38298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db.Movies.Profit)</a:t>
            </a:r>
          </a:p>
          <a:p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.Where(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db.Movies.GenreId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!</a:t>
            </a:r>
            <a:r>
              <a:rPr lang="en-US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[] {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});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Query Modifiers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Where: Between, Not Between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db.Movies.Profit)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.Where(db.Movies.Profit ==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300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.to(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500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38298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db.Movies.Profit)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.Where(db.Movies.Profit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!=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300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.to(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500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Query Modifiers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Where: Like, Not Like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db.Movies.Profit)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.Where(db.Movies.Title.Like(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"%Django%"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38298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db.Movies.Profit)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Where(db.Movies.Title.NotLike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"%Django%"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Query Modifiers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OrderBy: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OrderBy Descending: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Combined OrderBy (ThenBy - alternatively):</a:t>
            </a: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db.Movies.All().OrderBy(db.Movies.Title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db.Movies.All().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OrderByTitle();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3829886"/>
            <a:ext cx="10263188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db.Movies.All().OrderByDescending(db.Movies.Title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movies = db.Movies.All().OrderByTitleDescending();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312" y="5201486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movies = db.Movies.All().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OrderByTitle().OrderByGenreId();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3312" y="1547995"/>
            <a:ext cx="108219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OrderByClause(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ObjectReference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reference, 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OrderByDirection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?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dir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null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Explicit Join</a:t>
            </a:r>
          </a:p>
          <a:p>
            <a:r>
              <a:rPr lang="pl-PL" dirty="0" smtClean="0"/>
              <a:t>Implicit „Natural” Join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49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Explicit 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Syntax: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3312" y="4811993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.Join(db.Genre, GenreId: db.Movies.GenreId)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db.Genre.Type);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688993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.Join(db.Genre).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On(GenreId: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db.Movies.GenreId)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db.Genre.Type);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2564048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.Join(db.Genre).On(db.Genre.GenreId == db.Movies.GenreId)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db.Genre.Type);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Explicit 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RESULT: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39824" y="2920886"/>
            <a:ext cx="9844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endParaRPr lang="pl-PL" dirty="0" smtClean="0"/>
          </a:p>
          <a:p>
            <a:r>
              <a:rPr lang="en-US" dirty="0" smtClean="0"/>
              <a:t>[</a:t>
            </a:r>
            <a:r>
              <a:rPr lang="en-US" dirty="0" err="1"/>
              <a:t>dbo</a:t>
            </a:r>
            <a:r>
              <a:rPr lang="en-US" dirty="0"/>
              <a:t>].[Movie].[Title</a:t>
            </a:r>
            <a:r>
              <a:rPr lang="en-US" dirty="0" smtClean="0"/>
              <a:t>],</a:t>
            </a:r>
            <a:endParaRPr lang="pl-PL" dirty="0" smtClean="0"/>
          </a:p>
          <a:p>
            <a:r>
              <a:rPr lang="en-US" dirty="0" smtClean="0"/>
              <a:t>[</a:t>
            </a:r>
            <a:r>
              <a:rPr lang="en-US" dirty="0" err="1"/>
              <a:t>dbo</a:t>
            </a:r>
            <a:r>
              <a:rPr lang="en-US" dirty="0"/>
              <a:t>].[Genre].[Type] 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 smtClean="0"/>
              <a:t>from </a:t>
            </a:r>
            <a:r>
              <a:rPr lang="en-US" dirty="0"/>
              <a:t>[</a:t>
            </a:r>
            <a:r>
              <a:rPr lang="en-US" dirty="0" err="1"/>
              <a:t>dbo</a:t>
            </a:r>
            <a:r>
              <a:rPr lang="en-US" dirty="0"/>
              <a:t>].[Movie] </a:t>
            </a:r>
            <a:endParaRPr lang="pl-PL" dirty="0" smtClean="0"/>
          </a:p>
          <a:p>
            <a:r>
              <a:rPr lang="en-US" dirty="0" smtClean="0"/>
              <a:t>JOIN </a:t>
            </a:r>
            <a:r>
              <a:rPr lang="en-US" dirty="0"/>
              <a:t>[</a:t>
            </a:r>
            <a:r>
              <a:rPr lang="en-US" dirty="0" err="1"/>
              <a:t>dbo</a:t>
            </a:r>
            <a:r>
              <a:rPr lang="en-US" dirty="0"/>
              <a:t>].[Genre] ON ([</a:t>
            </a:r>
            <a:r>
              <a:rPr lang="en-US" dirty="0" err="1"/>
              <a:t>dbo</a:t>
            </a:r>
            <a:r>
              <a:rPr lang="en-US" dirty="0"/>
              <a:t>].[Genre].[</a:t>
            </a:r>
            <a:r>
              <a:rPr lang="en-US" dirty="0" err="1"/>
              <a:t>GenreID</a:t>
            </a:r>
            <a:r>
              <a:rPr lang="en-US" dirty="0"/>
              <a:t>] = [</a:t>
            </a:r>
            <a:r>
              <a:rPr lang="en-US" dirty="0" err="1"/>
              <a:t>dbo</a:t>
            </a:r>
            <a:r>
              <a:rPr lang="en-US" dirty="0"/>
              <a:t>].[Movie].[</a:t>
            </a:r>
            <a:r>
              <a:rPr lang="en-US" dirty="0" err="1"/>
              <a:t>GenreID</a:t>
            </a:r>
            <a:r>
              <a:rPr lang="en-US" dirty="0"/>
              <a:t>])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77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Explicit 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Syntax with alias: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1477328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dynamic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genreAlias;</a:t>
            </a:r>
          </a:p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db.Movies.All()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.Join(db.Genre.As(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"g"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),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out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genreAlias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On(genreAlias.GenreId == db.Movies.GenreId)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genreAlias.Type);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Simple.Data?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ActiveRecord</a:t>
            </a:r>
          </a:p>
          <a:p>
            <a:r>
              <a:rPr lang="pl-PL" dirty="0"/>
              <a:t>DataMapper</a:t>
            </a:r>
          </a:p>
          <a:p>
            <a:endParaRPr lang="pl-PL" dirty="0" smtClean="0"/>
          </a:p>
          <a:p>
            <a:r>
              <a:rPr lang="pl-PL" dirty="0" smtClean="0"/>
              <a:t>Microsoft.Data</a:t>
            </a:r>
          </a:p>
          <a:p>
            <a:r>
              <a:rPr lang="pl-PL" dirty="0" smtClean="0"/>
              <a:t>Dynamic Language Runtime</a:t>
            </a:r>
          </a:p>
        </p:txBody>
      </p:sp>
      <p:pic>
        <p:nvPicPr>
          <p:cNvPr id="1026" name="Picture 2" descr="http://upload.wikimedia.org/wikipedia/commons/thumb/7/73/Ruby_logo.svg/100px-Rub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02" y="2052918"/>
            <a:ext cx="314209" cy="3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thumb/7/73/Ruby_logo.svg/100px-Ruby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01" y="2490544"/>
            <a:ext cx="314209" cy="3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Explicit 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Complex example: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1477328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db.Movies.All()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.Join(db.Cast).On(db.Cast.MovieId == db.Movies.MovieId)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.Join(db.Actor).On(db.Cast.ActorId == db.Actor.ActorId)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db.Actor.FirstName, db.Actor.LastName)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.Where(db.Actor.FirstName.Like(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"%Mat%"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Natural 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94888" cy="4195481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Chain of tables: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3200" b="1" dirty="0" smtClean="0"/>
              <a:t>db.StartTable.Table2.Table3 </a:t>
            </a:r>
            <a:r>
              <a:rPr lang="pl-PL" sz="3200" b="1" dirty="0"/>
              <a:t>…. </a:t>
            </a:r>
            <a:r>
              <a:rPr lang="pl-PL" sz="3200" b="1" dirty="0" smtClean="0"/>
              <a:t>TableN.Column; </a:t>
            </a:r>
            <a:endParaRPr lang="pl-PL" sz="3200" b="1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885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Natural 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Explicit join: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Natural join: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db.Movies.All()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.Join(db.Genre, GenreId: db.Movies.GenreId)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db.Genre.Type);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4397792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db.Movies.All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Select(db.Movies.Title,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db.Movies.Genre.Type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Natural Join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Complex explicit join: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Simple natural join: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1477328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db.Movies.All()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.Join(db.Cast).On(db.Cast.MovieId == db.Movies.MovieId)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.Join(db.Actor).On(db.Cast.ActorId == db.Actor.ActorId)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.Select(db.Movies.Title, db.Actor.FirstName, db.Actor.LastName)</a:t>
            </a:r>
          </a:p>
          <a:p>
            <a:pPr lvl="1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.Where(db.Actor.FirstName.Like(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"%Mat%"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4718452"/>
            <a:ext cx="10263188" cy="1200329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db.Movies.All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.Select(db.Movies.Title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db.Movies.Cast.Actor.FirstName, 					 				db.Movies.Cast.Actor.LastName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Where(db.Actor.FirstName.Like(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"%Mat%"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Min, Max, Sum, Avg, Count, CountDistinct</a:t>
            </a:r>
          </a:p>
          <a:p>
            <a:r>
              <a:rPr lang="pl-PL" dirty="0" smtClean="0"/>
              <a:t>Having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247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Min, Max, Sum, Avg, Count, CountDistinct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923330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db.Actor.All()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.Select(db.Actor.FirstName, db.Actor.LastName, 			 		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 db.Actor.Cast.MovieId.Count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().As(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"NumberOfMovies"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566796"/>
            <a:ext cx="9844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  <a:endParaRPr lang="pl-PL" dirty="0" smtClean="0"/>
          </a:p>
          <a:p>
            <a:r>
              <a:rPr lang="pl-PL" dirty="0" smtClean="0"/>
              <a:t>[</a:t>
            </a:r>
            <a:r>
              <a:rPr lang="pl-PL" dirty="0"/>
              <a:t>dbo].[Actor].[FirstName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dbo].[Actor].[LastName</a:t>
            </a:r>
            <a:r>
              <a:rPr lang="pl-PL" dirty="0" smtClean="0"/>
              <a:t>],</a:t>
            </a:r>
          </a:p>
          <a:p>
            <a:r>
              <a:rPr lang="pl-PL" dirty="0" smtClean="0"/>
              <a:t>Count</a:t>
            </a:r>
            <a:r>
              <a:rPr lang="pl-PL" dirty="0"/>
              <a:t>([dbo].[Cast].[MovieID]) AS [NumberOfMovies]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from </a:t>
            </a:r>
            <a:r>
              <a:rPr lang="pl-PL" dirty="0"/>
              <a:t>[dbo].[Actor] </a:t>
            </a:r>
            <a:endParaRPr lang="pl-PL" dirty="0" smtClean="0"/>
          </a:p>
          <a:p>
            <a:r>
              <a:rPr lang="pl-PL" dirty="0" smtClean="0"/>
              <a:t>LEFT </a:t>
            </a:r>
            <a:r>
              <a:rPr lang="pl-PL" dirty="0"/>
              <a:t>JOIN [dbo].[Cast] ON ([dbo].[Actor].[ActorID] = [dbo].[Cast].[ActorID])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GROUP </a:t>
            </a:r>
            <a:r>
              <a:rPr lang="pl-PL" dirty="0"/>
              <a:t>BY [dbo].[Actor].[FirstName],[dbo].[Actor].[LastName]</a:t>
            </a:r>
          </a:p>
        </p:txBody>
      </p:sp>
    </p:spTree>
    <p:extLst>
      <p:ext uri="{BB962C8B-B14F-4D97-AF65-F5344CB8AC3E}">
        <p14:creationId xmlns:p14="http://schemas.microsoft.com/office/powerpoint/2010/main" val="35916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Having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47186"/>
            <a:ext cx="10263188" cy="646331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results = db.Actor.All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	.Having(db.Actor.Cast.Movie.Profit.Min() &gt; 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200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566796"/>
            <a:ext cx="9844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select *</a:t>
            </a:r>
          </a:p>
          <a:p>
            <a:r>
              <a:rPr lang="pl-PL" dirty="0" smtClean="0"/>
              <a:t>from </a:t>
            </a:r>
            <a:r>
              <a:rPr lang="pl-PL" dirty="0"/>
              <a:t>[dbo].[Actor] </a:t>
            </a:r>
            <a:endParaRPr lang="pl-PL" dirty="0" smtClean="0"/>
          </a:p>
          <a:p>
            <a:r>
              <a:rPr lang="pl-PL" dirty="0" smtClean="0"/>
              <a:t>JOIN </a:t>
            </a:r>
            <a:r>
              <a:rPr lang="pl-PL" dirty="0"/>
              <a:t>[dbo].[Cast] ON ([dbo].[Actor].[ActorID] = [dbo].[Cast].[ActorID]) </a:t>
            </a:r>
            <a:endParaRPr lang="pl-PL" dirty="0" smtClean="0"/>
          </a:p>
          <a:p>
            <a:r>
              <a:rPr lang="pl-PL" dirty="0" smtClean="0"/>
              <a:t>JOIN </a:t>
            </a:r>
            <a:r>
              <a:rPr lang="pl-PL" dirty="0"/>
              <a:t>[dbo].[Movie] ON ([dbo].[Movie].[MovieID] = [dbo].[Cast].[MovieID]) 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GROUP </a:t>
            </a:r>
            <a:r>
              <a:rPr lang="pl-PL" dirty="0"/>
              <a:t>BY [dbo].[Actor].[ActorID],[dbo].[Actor].[FirstName],[dbo].[Actor].[LastName] </a:t>
            </a:r>
            <a:endParaRPr lang="pl-PL" dirty="0" smtClean="0"/>
          </a:p>
          <a:p>
            <a:r>
              <a:rPr lang="pl-PL" dirty="0" smtClean="0"/>
              <a:t>HAVING </a:t>
            </a:r>
            <a:r>
              <a:rPr lang="pl-PL" dirty="0"/>
              <a:t>Min([dbo].[Movie].[Profit]) &gt; @p1</a:t>
            </a:r>
          </a:p>
          <a:p>
            <a:endParaRPr lang="pl-PL" dirty="0" smtClean="0"/>
          </a:p>
          <a:p>
            <a:r>
              <a:rPr lang="pl-PL" dirty="0" smtClean="0"/>
              <a:t>Parameters:  </a:t>
            </a:r>
            <a:r>
              <a:rPr lang="pl-PL" dirty="0"/>
              <a:t>@p1 (Int32) = 300</a:t>
            </a:r>
          </a:p>
        </p:txBody>
      </p:sp>
    </p:spTree>
    <p:extLst>
      <p:ext uri="{BB962C8B-B14F-4D97-AF65-F5344CB8AC3E}">
        <p14:creationId xmlns:p14="http://schemas.microsoft.com/office/powerpoint/2010/main" val="2639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Evaluation Strategies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Lazy loading	</a:t>
            </a:r>
          </a:p>
          <a:p>
            <a:r>
              <a:rPr lang="pl-PL" dirty="0" smtClean="0"/>
              <a:t>Eager loading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665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Lazy Loading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2052918"/>
            <a:ext cx="10263188" cy="203132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lazyMovie = db.Movie.Get(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Display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.Result(lazyMovie.MovieId, lazyMovie.Title);</a:t>
            </a:r>
          </a:p>
          <a:p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actor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lazyMovie.Cast.Actor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Display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.Result(actor.FirstName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actor.LastName);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Lazy Loading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2052918"/>
            <a:ext cx="10263188" cy="203132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lazyMovie = db.Movie.Get(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Display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.Result(lazyMovie.MovieId, lazyMovie.Title);</a:t>
            </a:r>
          </a:p>
          <a:p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actor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lazyMovie.Cast.Actor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Display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.Result(actor.FirstName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actor.LastName);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3312" y="4728413"/>
            <a:ext cx="10263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SELECT  TOP 1 </a:t>
            </a:r>
            <a:r>
              <a:rPr lang="pl-PL" dirty="0" smtClean="0"/>
              <a:t>* </a:t>
            </a:r>
          </a:p>
          <a:p>
            <a:r>
              <a:rPr lang="pl-PL" dirty="0" smtClean="0"/>
              <a:t>from </a:t>
            </a:r>
            <a:r>
              <a:rPr lang="pl-PL" dirty="0"/>
              <a:t>[dbo].[Movie] where [MovieID] = @p1</a:t>
            </a:r>
          </a:p>
          <a:p>
            <a:endParaRPr lang="pl-PL" dirty="0" smtClean="0"/>
          </a:p>
          <a:p>
            <a:r>
              <a:rPr lang="pl-PL" dirty="0" smtClean="0"/>
              <a:t>Parameters:  </a:t>
            </a:r>
            <a:r>
              <a:rPr lang="pl-PL" dirty="0"/>
              <a:t>@p1 (Int32) = 1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646111" y="1667333"/>
            <a:ext cx="520700" cy="571500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0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Result?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317500" y="1574800"/>
            <a:ext cx="117475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User FindUserByEmail(string email)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User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user = null;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using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(var connection = new 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sqlConnection(ConfigurationManager.ConnectionStrings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["Default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"].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ConnectionString))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using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(var command = new SqlCommand("select id, email, hashed_password, salt from users where email = @email", connection))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command.Parameters.Add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("@email", SqlDbType.NVarChar, 50).Value = form.Email);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connection.Open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(var reader = command.ExecuteReader())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(reader.Read())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user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= new User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Id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= reader.GetInt32(0),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Email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= reader.GetString(1),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Password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= reader.GetString(2),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salt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= reader.GetString(3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pl-PL" altLang="pl-PL" sz="1200" dirty="0">
                <a:latin typeface="Consolas" panose="020B0609020204030204" pitchFamily="49" charset="0"/>
                <a:cs typeface="Consolas" panose="020B0609020204030204" pitchFamily="49" charset="0"/>
              </a:rPr>
              <a:t>user; </a:t>
            </a:r>
            <a:endParaRPr lang="pl-PL" altLang="pl-PL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l-PL" alt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alt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Lazy Loading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2052918"/>
            <a:ext cx="10263188" cy="203132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lazyMovie = db.Movie.Get(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Display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.Result(lazyMovie.MovieId, lazyMovie.Title);</a:t>
            </a:r>
          </a:p>
          <a:p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actor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lazyMovie.Cast.Actor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Display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.Result(actor.FirstName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actor.LastName);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3312" y="4728413"/>
            <a:ext cx="10263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select </a:t>
            </a:r>
            <a:r>
              <a:rPr lang="pl-PL" dirty="0" smtClean="0"/>
              <a:t>* </a:t>
            </a:r>
          </a:p>
          <a:p>
            <a:r>
              <a:rPr lang="pl-PL" dirty="0" smtClean="0"/>
              <a:t>from </a:t>
            </a:r>
            <a:r>
              <a:rPr lang="pl-PL" dirty="0"/>
              <a:t>[dbo].[Actor] </a:t>
            </a:r>
            <a:endParaRPr lang="pl-PL" dirty="0" smtClean="0"/>
          </a:p>
          <a:p>
            <a:r>
              <a:rPr lang="pl-PL" dirty="0" smtClean="0"/>
              <a:t>JOIN </a:t>
            </a:r>
            <a:r>
              <a:rPr lang="pl-PL" dirty="0"/>
              <a:t>[dbo].[Cast] </a:t>
            </a:r>
            <a:r>
              <a:rPr lang="pl-PL" dirty="0" smtClean="0"/>
              <a:t>ON </a:t>
            </a:r>
            <a:r>
              <a:rPr lang="pl-PL" dirty="0"/>
              <a:t>([dbo].[Actor].[ActorID] = [dbo].[Cast].[ActorID])  </a:t>
            </a:r>
            <a:endParaRPr lang="pl-PL" dirty="0" smtClean="0"/>
          </a:p>
          <a:p>
            <a:r>
              <a:rPr lang="pl-PL" dirty="0" smtClean="0"/>
              <a:t>WHERE </a:t>
            </a:r>
            <a:r>
              <a:rPr lang="pl-PL" dirty="0"/>
              <a:t>[dbo].[Cast].[MovieID] = @p1</a:t>
            </a:r>
          </a:p>
          <a:p>
            <a:endParaRPr lang="pl-PL" dirty="0" smtClean="0"/>
          </a:p>
          <a:p>
            <a:r>
              <a:rPr lang="pl-PL" dirty="0" smtClean="0"/>
              <a:t>Parameters:  </a:t>
            </a:r>
            <a:r>
              <a:rPr lang="pl-PL" dirty="0"/>
              <a:t>@p1 (Int32) = 1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646111" y="2497418"/>
            <a:ext cx="520700" cy="571500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4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Eager Loading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2052918"/>
            <a:ext cx="10263188" cy="203132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eagerMovie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db.Movie.With(db.Movie.Cast.Actor.As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"Actors"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)).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Get(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Display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.Result(eagerMovie.MovieId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eagerMovie.Title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actor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eager</a:t>
            </a:r>
            <a:r>
              <a:rPr lang="en-US" dirty="0" err="1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Movie.Actor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Display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.Result(actor.FirstName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actor.LastName);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Eager Loading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2052918"/>
            <a:ext cx="10263188" cy="203132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eagerMovie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db.Movie.With(db.Movie.Cast.Actor.As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"Actors"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)).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Get(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Display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.Result(eagerMovie.MovieId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eagerMovie.Title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actor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eager</a:t>
            </a:r>
            <a:r>
              <a:rPr lang="en-US" dirty="0" err="1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Movie.Actor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Display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.Result(actor.FirstName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actor.LastName);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Lightning Bolt 6"/>
          <p:cNvSpPr/>
          <p:nvPr/>
        </p:nvSpPr>
        <p:spPr>
          <a:xfrm>
            <a:off x="582612" y="1667333"/>
            <a:ext cx="520700" cy="571500"/>
          </a:xfrm>
          <a:prstGeom prst="lightningBol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57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Eager Loading</a:t>
            </a: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823912" y="1579582"/>
            <a:ext cx="102631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__Data </a:t>
            </a:r>
            <a:endParaRPr lang="pl-PL" dirty="0" smtClean="0"/>
          </a:p>
          <a:p>
            <a:r>
              <a:rPr lang="en-US" dirty="0" smtClean="0"/>
              <a:t>AS </a:t>
            </a:r>
            <a:endParaRPr lang="pl-PL" dirty="0" smtClean="0"/>
          </a:p>
          <a:p>
            <a:r>
              <a:rPr lang="en-US" dirty="0" smtClean="0"/>
              <a:t>(</a:t>
            </a:r>
            <a:r>
              <a:rPr lang="en-US" dirty="0"/>
              <a:t>SELECT [</a:t>
            </a:r>
            <a:r>
              <a:rPr lang="en-US" dirty="0" err="1"/>
              <a:t>dbo</a:t>
            </a:r>
            <a:r>
              <a:rPr lang="en-US" dirty="0"/>
              <a:t>].[Movie].[</a:t>
            </a:r>
            <a:r>
              <a:rPr lang="en-US" dirty="0" err="1"/>
              <a:t>MovieID</a:t>
            </a:r>
            <a:r>
              <a:rPr lang="en-US" dirty="0"/>
              <a:t>], ROW_NUMBER() OVER(ORDER BY </a:t>
            </a:r>
            <a:r>
              <a:rPr lang="en-US" dirty="0" err="1" smtClean="0"/>
              <a:t>dbo</a:t>
            </a:r>
            <a:r>
              <a:rPr lang="en-US" dirty="0"/>
              <a:t>].[Movie].[</a:t>
            </a:r>
            <a:r>
              <a:rPr lang="en-US" dirty="0" err="1"/>
              <a:t>MovieID</a:t>
            </a:r>
            <a:r>
              <a:rPr lang="en-US" dirty="0"/>
              <a:t>]) AS [_#_]</a:t>
            </a:r>
          </a:p>
          <a:p>
            <a:r>
              <a:rPr lang="en-US" dirty="0"/>
              <a:t>from [</a:t>
            </a:r>
            <a:r>
              <a:rPr lang="en-US" dirty="0" err="1"/>
              <a:t>dbo</a:t>
            </a:r>
            <a:r>
              <a:rPr lang="en-US" dirty="0"/>
              <a:t>].[Movie] WHERE [</a:t>
            </a:r>
            <a:r>
              <a:rPr lang="en-US" dirty="0" err="1"/>
              <a:t>dbo</a:t>
            </a:r>
            <a:r>
              <a:rPr lang="en-US" dirty="0"/>
              <a:t>].[Movie].[</a:t>
            </a:r>
            <a:r>
              <a:rPr lang="en-US" dirty="0" err="1"/>
              <a:t>MovieID</a:t>
            </a:r>
            <a:r>
              <a:rPr lang="en-US" dirty="0"/>
              <a:t>] = @p1)</a:t>
            </a:r>
          </a:p>
          <a:p>
            <a:r>
              <a:rPr lang="pl-PL" dirty="0"/>
              <a:t>SELECT [dbo].[Movie].[MovieID],[dbo].[Movie].[GenreID],[dbo].[Movie].[Title],[dbo].[Movie].[Year],[dbo].[Movie].[Profit],[dbo].[Movie].[OpenningProfit],[dbo].[Movie].[Budget],[dbo].[Movie].[DirectorID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Actors].[ActorID] AS [__withn__Actors__ActorID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Actors].[FirstName] AS [__withn__Actors__FirstName</a:t>
            </a:r>
            <a:r>
              <a:rPr lang="pl-PL" dirty="0" smtClean="0"/>
              <a:t>],</a:t>
            </a:r>
          </a:p>
          <a:p>
            <a:r>
              <a:rPr lang="pl-PL" dirty="0" smtClean="0"/>
              <a:t>[</a:t>
            </a:r>
            <a:r>
              <a:rPr lang="pl-PL" dirty="0"/>
              <a:t>Actors].[LastName] AS [__withn__Actors__LastName] </a:t>
            </a:r>
            <a:endParaRPr lang="pl-PL" dirty="0" smtClean="0"/>
          </a:p>
          <a:p>
            <a:r>
              <a:rPr lang="pl-PL" dirty="0" smtClean="0"/>
              <a:t>FROM </a:t>
            </a:r>
            <a:r>
              <a:rPr lang="pl-PL" dirty="0"/>
              <a:t>__Data JOIN [dbo].[Movie] ON [dbo].[Movie].[MovieID] = __Data.[MovieID] LEFT JOIN [dbo].[Cast] ON ([dbo].[Movie].[MovieID] = [dbo].[Cast].[MovieID]) LEFT JOIN [dbo].[Actor] [Actors] ON ([Actors].[ActorID] = [dbo].[Cast].[ActorID]) WHERE [dbo].[Movie].[MovieID] = @p1 AND [_#_] BETWEEN 1 AND 1</a:t>
            </a:r>
          </a:p>
          <a:p>
            <a:r>
              <a:rPr lang="pl-PL" dirty="0"/>
              <a:t>Parameters:</a:t>
            </a:r>
          </a:p>
          <a:p>
            <a:r>
              <a:rPr lang="pl-PL" dirty="0"/>
              <a:t>  @p1 (Int32) = 1</a:t>
            </a:r>
          </a:p>
        </p:txBody>
      </p:sp>
    </p:spTree>
    <p:extLst>
      <p:ext uri="{BB962C8B-B14F-4D97-AF65-F5344CB8AC3E}">
        <p14:creationId xmlns:p14="http://schemas.microsoft.com/office/powerpoint/2010/main" val="38875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Eager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With	(for simple relation)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With</a:t>
            </a:r>
            <a:r>
              <a:rPr lang="pl-PL" dirty="0"/>
              <a:t>	(for </a:t>
            </a:r>
            <a:r>
              <a:rPr lang="pl-PL" dirty="0" smtClean="0"/>
              <a:t>longer chain of relations)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88895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 db.Movie.WithGenre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().Get(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129002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 db.Movie.With(db.Movie.Genre).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4308195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result =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db.Movie.With(db.Movie.Cast.Actor).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312" y="1483916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WithClause(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ObjectReference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objectReference)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Eager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WithOne, WithMany (for relations without foreign key):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How to get „with” values: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588895"/>
            <a:ext cx="10263188" cy="203132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dynamic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directorAlias;</a:t>
            </a:r>
            <a:endParaRPr lang="pl-PL" dirty="0" smtClean="0">
              <a:solidFill>
                <a:srgbClr val="9AD22B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result = db.Movie</a:t>
            </a:r>
          </a:p>
          <a:p>
            <a:pPr lvl="2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.WithGenre()</a:t>
            </a:r>
          </a:p>
          <a:p>
            <a:pPr lvl="2"/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.With(db.Movie.Cast.Actor.As(</a:t>
            </a:r>
            <a:r>
              <a:rPr lang="pl-PL" dirty="0">
                <a:solidFill>
                  <a:srgbClr val="E6DB74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"Actors"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Join(db.Director,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out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directorAlias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On(directorAlias.DirectorID == db.Movie.DirectorID)</a:t>
            </a:r>
          </a:p>
          <a:p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WithOne</a:t>
            </a:r>
            <a:r>
              <a:rPr lang="en-US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directorAlias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).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312" y="5156197"/>
            <a:ext cx="10263188" cy="1200329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Display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.Result(eagerMovie.Title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endParaRPr lang="pl-PL" dirty="0" smtClean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	eagerMovie.Genre.Type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	eagerMovie.Director.FirstName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endParaRPr lang="pl-PL" dirty="0" smtClean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			eagerMovie.Director.LastName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Casting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Implicit „Magic” Casting</a:t>
            </a:r>
          </a:p>
          <a:p>
            <a:r>
              <a:rPr lang="pl-PL" dirty="0" smtClean="0"/>
              <a:t>Explicit Casting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569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Implicit „Magic” Casting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1853248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 = db.Actor.Get(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3217445"/>
            <a:ext cx="10263188" cy="1754326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</a:t>
            </a:r>
            <a:endParaRPr lang="pl-PL" dirty="0">
              <a:solidFill>
                <a:srgbClr val="F8F8F2"/>
              </a:solidFill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ActorId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9AD22B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}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312" y="5781970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 = db.Actor.Get(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348472" y="2336800"/>
            <a:ext cx="22811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n Arrow 8"/>
          <p:cNvSpPr/>
          <p:nvPr/>
        </p:nvSpPr>
        <p:spPr>
          <a:xfrm>
            <a:off x="5348472" y="5021270"/>
            <a:ext cx="228110" cy="71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extBox 9"/>
          <p:cNvSpPr txBox="1"/>
          <p:nvPr/>
        </p:nvSpPr>
        <p:spPr>
          <a:xfrm>
            <a:off x="5676900" y="250773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Create Class </a:t>
            </a:r>
            <a:endParaRPr lang="pl-PL" dirty="0"/>
          </a:p>
        </p:txBody>
      </p:sp>
      <p:sp>
        <p:nvSpPr>
          <p:cNvPr id="11" name="TextBox 10"/>
          <p:cNvSpPr txBox="1"/>
          <p:nvPr/>
        </p:nvSpPr>
        <p:spPr>
          <a:xfrm>
            <a:off x="5676900" y="514121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Cast a spell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37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Implicit SimpleRecord Casting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When No records: 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result: null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When wrong Type: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result:  new NotAnActor()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492939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 = db.Actor.Get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(-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4657626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NotAnActor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 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=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db.Actor.Get(</a:t>
            </a:r>
            <a:r>
              <a:rPr lang="pl-PL" dirty="0" smtClean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Implicit </a:t>
            </a:r>
            <a:r>
              <a:rPr lang="pl-PL" dirty="0" smtClean="0"/>
              <a:t>SimpleQuery </a:t>
            </a:r>
            <a:r>
              <a:rPr lang="pl-PL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SimpleQuery can be casted to IEnumerable&lt;&gt;, List&lt;&gt;, Array&lt;&gt;  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492939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 actors = db.Actor.All();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Result?</a:t>
            </a:r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247900"/>
            <a:ext cx="11747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User FindUserByEmail(string email) </a:t>
            </a:r>
            <a:endParaRPr lang="pl-PL" altLang="pl-P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	return Database.Open()</a:t>
            </a: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.Users</a:t>
            </a: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.FindAllByEmail(email)</a:t>
            </a:r>
          </a:p>
          <a:p>
            <a:pPr lvl="7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.FirstOrDefault();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pl-PL" altLang="pl-P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Implicit SimpleQuery Casting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When No records: 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result: empty list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When wrong Type: 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result:  full collection of new NotAnActor()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2492939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Actor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 actors = 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db.Actor.FindAll(db.Actor.ActorId == -</a:t>
            </a:r>
            <a:r>
              <a:rPr lang="pl-PL" dirty="0">
                <a:solidFill>
                  <a:srgbClr val="AE81F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3312" y="4657626"/>
            <a:ext cx="10263188" cy="369332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List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&lt;</a:t>
            </a:r>
            <a:r>
              <a:rPr lang="pl-PL" dirty="0" smtClean="0">
                <a:solidFill>
                  <a:srgbClr val="66D9EF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NotAnActor</a:t>
            </a:r>
            <a:r>
              <a:rPr lang="pl-PL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&gt; actors = db.Actor.FindAll</a:t>
            </a:r>
            <a:r>
              <a:rPr lang="pl-PL" dirty="0" smtClean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();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Dependencies &amp; Architecture</a:t>
            </a:r>
            <a:endParaRPr lang="pl-PL" dirty="0"/>
          </a:p>
        </p:txBody>
      </p:sp>
      <p:pic>
        <p:nvPicPr>
          <p:cNvPr id="5122" name="Picture 2" descr="A graph of Simple.Data assembly depend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86" y="1930670"/>
            <a:ext cx="6093571" cy="44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6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start?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612" y="30562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Simple.Data.SqlServer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924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2905</TotalTime>
  <Words>2675</Words>
  <Application>Microsoft Office PowerPoint</Application>
  <PresentationFormat>Widescreen</PresentationFormat>
  <Paragraphs>708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Century Gothic</vt:lpstr>
      <vt:lpstr>Consolas</vt:lpstr>
      <vt:lpstr>Wingdings 3</vt:lpstr>
      <vt:lpstr>Ion</vt:lpstr>
      <vt:lpstr>Simple.Data</vt:lpstr>
      <vt:lpstr>What is Simple.Data?</vt:lpstr>
      <vt:lpstr>What is Simple.Data?</vt:lpstr>
      <vt:lpstr>What is Simple.Data?</vt:lpstr>
      <vt:lpstr>What is Simple.Data?</vt:lpstr>
      <vt:lpstr>Result?</vt:lpstr>
      <vt:lpstr>Result?</vt:lpstr>
      <vt:lpstr>Dependencies &amp; Architecture</vt:lpstr>
      <vt:lpstr>How to start?</vt:lpstr>
      <vt:lpstr>Connection</vt:lpstr>
      <vt:lpstr>Connection</vt:lpstr>
      <vt:lpstr>Connection</vt:lpstr>
      <vt:lpstr>Connection</vt:lpstr>
      <vt:lpstr>Connection</vt:lpstr>
      <vt:lpstr>Connection</vt:lpstr>
      <vt:lpstr>Connection</vt:lpstr>
      <vt:lpstr>Give me data!</vt:lpstr>
      <vt:lpstr>Give me data!</vt:lpstr>
      <vt:lpstr>Naming Convention</vt:lpstr>
      <vt:lpstr>Naming Convention</vt:lpstr>
      <vt:lpstr>Naming Convention</vt:lpstr>
      <vt:lpstr>Naming Convention</vt:lpstr>
      <vt:lpstr>Naming Convention</vt:lpstr>
      <vt:lpstr>Naming Convention</vt:lpstr>
      <vt:lpstr>Give me data!</vt:lpstr>
      <vt:lpstr>SimpleRecord</vt:lpstr>
      <vt:lpstr>SimpleRecord</vt:lpstr>
      <vt:lpstr>SimpleRecord</vt:lpstr>
      <vt:lpstr>SimpleRecord</vt:lpstr>
      <vt:lpstr>SimpleQuery</vt:lpstr>
      <vt:lpstr>SimpleQuery</vt:lpstr>
      <vt:lpstr>SimpleQuery</vt:lpstr>
      <vt:lpstr>SimpleQuery</vt:lpstr>
      <vt:lpstr>SimpleQuery</vt:lpstr>
      <vt:lpstr>SimpleQuery</vt:lpstr>
      <vt:lpstr>Query Modifiers</vt:lpstr>
      <vt:lpstr>Query Modifiers</vt:lpstr>
      <vt:lpstr>Query Modifiers</vt:lpstr>
      <vt:lpstr>Query Modifiers</vt:lpstr>
      <vt:lpstr>Query Modifiers</vt:lpstr>
      <vt:lpstr>Query Modifiers</vt:lpstr>
      <vt:lpstr>Query Modifiers</vt:lpstr>
      <vt:lpstr>Query Modifiers</vt:lpstr>
      <vt:lpstr>Query Modifiers</vt:lpstr>
      <vt:lpstr>Query Modifiers</vt:lpstr>
      <vt:lpstr>Join</vt:lpstr>
      <vt:lpstr>Explicit Join</vt:lpstr>
      <vt:lpstr>Explicit Join</vt:lpstr>
      <vt:lpstr>Explicit Join</vt:lpstr>
      <vt:lpstr>Explicit Join</vt:lpstr>
      <vt:lpstr>Natural Join</vt:lpstr>
      <vt:lpstr>Natural Join</vt:lpstr>
      <vt:lpstr>Natural Join</vt:lpstr>
      <vt:lpstr>Aggregation Functions</vt:lpstr>
      <vt:lpstr>Aggregation Functions</vt:lpstr>
      <vt:lpstr>Aggregation Functions</vt:lpstr>
      <vt:lpstr>Evaluation Strategies</vt:lpstr>
      <vt:lpstr>Lazy Loading</vt:lpstr>
      <vt:lpstr>Lazy Loading</vt:lpstr>
      <vt:lpstr>Lazy Loading</vt:lpstr>
      <vt:lpstr>Eager Loading</vt:lpstr>
      <vt:lpstr>Eager Loading</vt:lpstr>
      <vt:lpstr>Eager Loading</vt:lpstr>
      <vt:lpstr>Eager Loading</vt:lpstr>
      <vt:lpstr>Eager Loading</vt:lpstr>
      <vt:lpstr>Casting</vt:lpstr>
      <vt:lpstr>Implicit „Magic” Casting</vt:lpstr>
      <vt:lpstr>Implicit SimpleRecord Casting</vt:lpstr>
      <vt:lpstr>Implicit SimpleQuery Casting</vt:lpstr>
      <vt:lpstr>Implicit SimpleQuery Casting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Simple.Data</dc:title>
  <dc:creator>Ghost</dc:creator>
  <cp:lastModifiedBy>Ghost</cp:lastModifiedBy>
  <cp:revision>69</cp:revision>
  <dcterms:created xsi:type="dcterms:W3CDTF">2015-04-26T18:47:57Z</dcterms:created>
  <dcterms:modified xsi:type="dcterms:W3CDTF">2015-05-08T19:15:58Z</dcterms:modified>
</cp:coreProperties>
</file>