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Lst>
  <p:notesMasterIdLst>
    <p:notesMasterId r:id="rId33"/>
  </p:notesMasterIdLst>
  <p:handoutMasterIdLst>
    <p:handoutMasterId r:id="rId34"/>
  </p:handoutMasterIdLst>
  <p:sldIdLst>
    <p:sldId id="791" r:id="rId7"/>
    <p:sldId id="882" r:id="rId8"/>
    <p:sldId id="927" r:id="rId9"/>
    <p:sldId id="885" r:id="rId10"/>
    <p:sldId id="922" r:id="rId11"/>
    <p:sldId id="923" r:id="rId12"/>
    <p:sldId id="865" r:id="rId13"/>
    <p:sldId id="924" r:id="rId14"/>
    <p:sldId id="925" r:id="rId15"/>
    <p:sldId id="926" r:id="rId16"/>
    <p:sldId id="932" r:id="rId17"/>
    <p:sldId id="928" r:id="rId18"/>
    <p:sldId id="834" r:id="rId19"/>
    <p:sldId id="929" r:id="rId20"/>
    <p:sldId id="930" r:id="rId21"/>
    <p:sldId id="880" r:id="rId22"/>
    <p:sldId id="933" r:id="rId23"/>
    <p:sldId id="935" r:id="rId24"/>
    <p:sldId id="931" r:id="rId25"/>
    <p:sldId id="938" r:id="rId26"/>
    <p:sldId id="939" r:id="rId27"/>
    <p:sldId id="934" r:id="rId28"/>
    <p:sldId id="940" r:id="rId29"/>
    <p:sldId id="942" r:id="rId30"/>
    <p:sldId id="937" r:id="rId31"/>
    <p:sldId id="941"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17" autoAdjust="0"/>
    <p:restoredTop sz="75378" autoAdjust="0"/>
  </p:normalViewPr>
  <p:slideViewPr>
    <p:cSldViewPr snapToGrid="0" snapToObjects="1">
      <p:cViewPr varScale="1">
        <p:scale>
          <a:sx n="56" d="100"/>
          <a:sy n="56" d="100"/>
        </p:scale>
        <p:origin x="216" y="66"/>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5/15/2014</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54682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54682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42" lvl="1" indent="0" defTabSz="897264">
              <a:spcAft>
                <a:spcPts val="327"/>
              </a:spcAft>
              <a:buNone/>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495540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18</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5468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19</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5468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979333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CB8345-088B-467B-A614-8E16A3733E8A}" type="datetime1">
              <a:rPr lang="en-US" smtClean="0"/>
              <a:t>5/15/2014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3368832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29158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643728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945905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6484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5/15/2014 9:36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5468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5EFAFC-D1E8-42F0-9027-627FB1F20AD1}" type="datetime1">
              <a:rPr lang="en-US" smtClean="0"/>
              <a:t>5/15/2014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170121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1808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61808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12825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5/15/2014</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14786842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92895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5/15/2014</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24775399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6824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www.galasoft.ch/mvv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s://stylemvvm.codeplex.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364449"/>
            <a:ext cx="10603706" cy="1828193"/>
          </a:xfrm>
        </p:spPr>
        <p:txBody>
          <a:bodyPr/>
          <a:lstStyle/>
          <a:p>
            <a:r>
              <a:rPr lang="pl-PL" dirty="0" smtClean="0"/>
              <a:t>Jak nie zwariować z Windows 8</a:t>
            </a:r>
            <a:endParaRPr lang="en-US" dirty="0"/>
          </a:p>
        </p:txBody>
      </p:sp>
      <p:sp>
        <p:nvSpPr>
          <p:cNvPr id="3" name="Subtitle 2"/>
          <p:cNvSpPr>
            <a:spLocks noGrp="1"/>
          </p:cNvSpPr>
          <p:nvPr>
            <p:ph type="body" sz="quarter" idx="12"/>
          </p:nvPr>
        </p:nvSpPr>
        <p:spPr>
          <a:xfrm>
            <a:off x="978693" y="5271076"/>
            <a:ext cx="10237787" cy="498598"/>
          </a:xfrm>
        </p:spPr>
        <p:txBody>
          <a:bodyPr/>
          <a:lstStyle/>
          <a:p>
            <a:r>
              <a:rPr lang="pl-PL" b="1" dirty="0" smtClean="0">
                <a:solidFill>
                  <a:schemeClr val="tx1">
                    <a:alpha val="99000"/>
                  </a:schemeClr>
                </a:solidFill>
                <a:latin typeface="+mj-lt"/>
              </a:rPr>
              <a:t>Karol </a:t>
            </a:r>
            <a:r>
              <a:rPr lang="pl-PL" b="1" dirty="0" err="1" smtClean="0">
                <a:solidFill>
                  <a:schemeClr val="tx1">
                    <a:alpha val="99000"/>
                  </a:schemeClr>
                </a:solidFill>
                <a:latin typeface="+mj-lt"/>
              </a:rPr>
              <a:t>Szmaj</a:t>
            </a:r>
            <a:r>
              <a:rPr lang="pl-PL" b="1" dirty="0" smtClean="0">
                <a:solidFill>
                  <a:schemeClr val="tx1">
                    <a:alpha val="99000"/>
                  </a:schemeClr>
                </a:solidFill>
                <a:latin typeface="+mj-lt"/>
              </a:rPr>
              <a:t>, Mateusz </a:t>
            </a:r>
            <a:r>
              <a:rPr lang="pl-PL" b="1" dirty="0" err="1" smtClean="0">
                <a:solidFill>
                  <a:schemeClr val="tx1">
                    <a:alpha val="99000"/>
                  </a:schemeClr>
                </a:solidFill>
                <a:latin typeface="+mj-lt"/>
              </a:rPr>
              <a:t>Pluciak</a:t>
            </a:r>
            <a:r>
              <a:rPr lang="pl-PL" b="1" dirty="0" smtClean="0">
                <a:solidFill>
                  <a:schemeClr val="tx1">
                    <a:alpha val="99000"/>
                  </a:schemeClr>
                </a:solidFill>
                <a:latin typeface="+mj-lt"/>
              </a:rPr>
              <a:t>, Piotr Biegun</a:t>
            </a:r>
            <a:br>
              <a:rPr lang="pl-PL" b="1" dirty="0" smtClean="0">
                <a:solidFill>
                  <a:schemeClr val="tx1">
                    <a:alpha val="99000"/>
                  </a:schemeClr>
                </a:solidFill>
                <a:latin typeface="+mj-lt"/>
              </a:rPr>
            </a:br>
            <a:r>
              <a:rPr lang="pl-PL" b="1" dirty="0" err="1" smtClean="0">
                <a:solidFill>
                  <a:schemeClr val="tx1">
                    <a:alpha val="99000"/>
                  </a:schemeClr>
                </a:solidFill>
                <a:latin typeface="+mj-lt"/>
              </a:rPr>
              <a:t>Whalla</a:t>
            </a:r>
            <a:r>
              <a:rPr lang="pl-PL" b="1" dirty="0" smtClean="0">
                <a:solidFill>
                  <a:schemeClr val="tx1">
                    <a:alpha val="99000"/>
                  </a:schemeClr>
                </a:solidFill>
                <a:latin typeface="+mj-lt"/>
              </a:rPr>
              <a:t> </a:t>
            </a:r>
            <a:r>
              <a:rPr lang="pl-PL" b="1" dirty="0" err="1" smtClean="0">
                <a:solidFill>
                  <a:schemeClr val="tx1">
                    <a:alpha val="99000"/>
                  </a:schemeClr>
                </a:solidFill>
                <a:latin typeface="+mj-lt"/>
              </a:rPr>
              <a:t>Labs</a:t>
            </a:r>
            <a:r>
              <a:rPr lang="pl-PL" b="1" dirty="0">
                <a:solidFill>
                  <a:schemeClr val="tx1">
                    <a:alpha val="99000"/>
                  </a:schemeClr>
                </a:solidFill>
              </a:rPr>
              <a:t> </a:t>
            </a:r>
            <a:r>
              <a:rPr lang="pl-PL" b="1" dirty="0" smtClean="0">
                <a:solidFill>
                  <a:schemeClr val="tx1">
                    <a:alpha val="99000"/>
                  </a:schemeClr>
                </a:solidFill>
              </a:rPr>
              <a:t> http</a:t>
            </a:r>
            <a:r>
              <a:rPr lang="pl-PL" b="1" dirty="0">
                <a:solidFill>
                  <a:schemeClr val="tx1">
                    <a:alpha val="99000"/>
                  </a:schemeClr>
                </a:solidFill>
              </a:rPr>
              <a:t>://whallalabs.com, </a:t>
            </a:r>
            <a:r>
              <a:rPr lang="pl-PL" b="1" dirty="0" smtClean="0">
                <a:solidFill>
                  <a:schemeClr val="tx1">
                    <a:alpha val="99000"/>
                  </a:schemeClr>
                </a:solidFill>
                <a:latin typeface="+mj-lt"/>
              </a:rPr>
              <a:t>@</a:t>
            </a:r>
            <a:r>
              <a:rPr lang="pl-PL" b="1" dirty="0" err="1" smtClean="0">
                <a:solidFill>
                  <a:schemeClr val="tx1">
                    <a:alpha val="99000"/>
                  </a:schemeClr>
                </a:solidFill>
              </a:rPr>
              <a:t>whallalabs</a:t>
            </a:r>
            <a:endParaRPr lang="en-US" dirty="0">
              <a:solidFill>
                <a:schemeClr val="tx1">
                  <a:alpha val="99000"/>
                </a:schemeClr>
              </a:solidFill>
            </a:endParaRPr>
          </a:p>
        </p:txBody>
      </p:sp>
      <p:sp>
        <p:nvSpPr>
          <p:cNvPr id="4" name="Title 1"/>
          <p:cNvSpPr txBox="1">
            <a:spLocks/>
          </p:cNvSpPr>
          <p:nvPr/>
        </p:nvSpPr>
        <p:spPr>
          <a:xfrm>
            <a:off x="978694" y="2333084"/>
            <a:ext cx="10237787" cy="664797"/>
          </a:xfrm>
          <a:prstGeom prst="rect">
            <a:avLst/>
          </a:prstGeom>
        </p:spPr>
        <p:txBody>
          <a:bodyPr vert="horz" wrap="square" lIns="0" tIns="0" rIns="0" bIns="0" rtlCol="0" anchor="b" anchorCtr="0">
            <a:spAutoFit/>
          </a:bodyPr>
          <a:lstStyle>
            <a:lvl1pPr algn="l" defTabSz="914363" rtl="0" eaLnBrk="1" latinLnBrk="0" hangingPunct="1">
              <a:lnSpc>
                <a:spcPct val="90000"/>
              </a:lnSpc>
              <a:spcBef>
                <a:spcPct val="0"/>
              </a:spcBef>
              <a:buNone/>
              <a:defRPr lang="en-US" sz="6600" b="0" kern="1200" cap="none" spc="-150" baseline="0">
                <a:ln w="3175">
                  <a:noFill/>
                </a:ln>
                <a:solidFill>
                  <a:schemeClr val="tx1">
                    <a:alpha val="99000"/>
                  </a:schemeClr>
                </a:solidFill>
                <a:effectLst/>
                <a:latin typeface="+mj-lt"/>
                <a:ea typeface="+mn-ea"/>
                <a:cs typeface="Arial" charset="0"/>
              </a:defRPr>
            </a:lvl1pPr>
          </a:lstStyle>
          <a:p>
            <a:r>
              <a:rPr lang="pl-PL" sz="4800" dirty="0" smtClean="0"/>
              <a:t>Potyczki z kodem</a:t>
            </a:r>
            <a:endParaRPr lang="pl-PL" sz="4800" dirty="0"/>
          </a:p>
        </p:txBody>
      </p:sp>
    </p:spTree>
    <p:extLst>
      <p:ext uri="{BB962C8B-B14F-4D97-AF65-F5344CB8AC3E}">
        <p14:creationId xmlns:p14="http://schemas.microsoft.com/office/powerpoint/2010/main" val="1420181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Wady MVVM</a:t>
            </a:r>
            <a:endParaRPr lang="en-US" dirty="0"/>
          </a:p>
        </p:txBody>
      </p:sp>
    </p:spTree>
    <p:extLst>
      <p:ext uri="{BB962C8B-B14F-4D97-AF65-F5344CB8AC3E}">
        <p14:creationId xmlns:p14="http://schemas.microsoft.com/office/powerpoint/2010/main" val="345667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Pytania?</a:t>
            </a:r>
            <a:endParaRPr lang="en-US" dirty="0"/>
          </a:p>
        </p:txBody>
      </p:sp>
    </p:spTree>
    <p:extLst>
      <p:ext uri="{BB962C8B-B14F-4D97-AF65-F5344CB8AC3E}">
        <p14:creationId xmlns:p14="http://schemas.microsoft.com/office/powerpoint/2010/main" val="1888776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2" y="2971952"/>
            <a:ext cx="11149013" cy="914096"/>
          </a:xfrm>
        </p:spPr>
        <p:txBody>
          <a:bodyPr/>
          <a:lstStyle/>
          <a:p>
            <a:r>
              <a:rPr lang="pl-PL" dirty="0" smtClean="0"/>
              <a:t>Jak ułatwić sobie pracę</a:t>
            </a:r>
            <a:endParaRPr lang="en-US" dirty="0"/>
          </a:p>
        </p:txBody>
      </p:sp>
    </p:spTree>
    <p:extLst>
      <p:ext uri="{BB962C8B-B14F-4D97-AF65-F5344CB8AC3E}">
        <p14:creationId xmlns:p14="http://schemas.microsoft.com/office/powerpoint/2010/main" val="3343778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Kontrolki Telerik - Demo</a:t>
            </a:r>
            <a:endParaRPr lang="en-US" dirty="0"/>
          </a:p>
        </p:txBody>
      </p:sp>
    </p:spTree>
    <p:extLst>
      <p:ext uri="{BB962C8B-B14F-4D97-AF65-F5344CB8AC3E}">
        <p14:creationId xmlns:p14="http://schemas.microsoft.com/office/powerpoint/2010/main" val="47542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Kontrolki </a:t>
            </a:r>
            <a:r>
              <a:rPr lang="pl-PL" dirty="0" err="1" smtClean="0"/>
              <a:t>Syncfusion</a:t>
            </a:r>
            <a:r>
              <a:rPr lang="pl-PL" dirty="0" smtClean="0"/>
              <a:t> - Demo</a:t>
            </a:r>
            <a:endParaRPr lang="en-US" dirty="0"/>
          </a:p>
        </p:txBody>
      </p:sp>
    </p:spTree>
    <p:extLst>
      <p:ext uri="{BB962C8B-B14F-4D97-AF65-F5344CB8AC3E}">
        <p14:creationId xmlns:p14="http://schemas.microsoft.com/office/powerpoint/2010/main" val="120549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Wciąż mi mało </a:t>
            </a:r>
            <a:r>
              <a:rPr lang="pl-PL" dirty="0" smtClean="0">
                <a:sym typeface="Wingdings" pitchFamily="2" charset="2"/>
              </a:rPr>
              <a:t></a:t>
            </a:r>
            <a:endParaRPr lang="en-US" dirty="0"/>
          </a:p>
        </p:txBody>
      </p:sp>
    </p:spTree>
    <p:extLst>
      <p:ext uri="{BB962C8B-B14F-4D97-AF65-F5344CB8AC3E}">
        <p14:creationId xmlns:p14="http://schemas.microsoft.com/office/powerpoint/2010/main" val="329768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p:cNvGrpSpPr/>
          <p:nvPr/>
        </p:nvGrpSpPr>
        <p:grpSpPr>
          <a:xfrm>
            <a:off x="12783785" y="1357356"/>
            <a:ext cx="6360907" cy="480502"/>
            <a:chOff x="1879402" y="2396011"/>
            <a:chExt cx="10108154" cy="763569"/>
          </a:xfrm>
        </p:grpSpPr>
        <p:sp>
          <p:nvSpPr>
            <p:cNvPr id="25" name="Rectangle 24"/>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Metro style</a:t>
              </a:r>
              <a:r>
                <a:rPr kumimoji="0" lang="en-US" sz="3200" b="0" i="0" u="none" strike="noStrike" kern="0" cap="none" spc="0" normalizeH="0" noProof="0" dirty="0" smtClean="0">
                  <a:ln>
                    <a:noFill/>
                  </a:ln>
                  <a:solidFill>
                    <a:srgbClr val="0072C6">
                      <a:lumMod val="75000"/>
                      <a:alpha val="99000"/>
                    </a:srgbClr>
                  </a:solidFill>
                  <a:effectLst/>
                  <a:uLnTx/>
                  <a:uFillTx/>
                  <a:latin typeface="Segoe UI Light"/>
                  <a:ea typeface="Segoe UI" pitchFamily="34" charset="0"/>
                  <a:cs typeface="Segoe UI" pitchFamily="34" charset="0"/>
                </a:rPr>
                <a:t> design</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26" name="Isosceles Triangle 25"/>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27" name="Group 26"/>
          <p:cNvGrpSpPr/>
          <p:nvPr/>
        </p:nvGrpSpPr>
        <p:grpSpPr>
          <a:xfrm>
            <a:off x="12783785" y="1984950"/>
            <a:ext cx="6360907" cy="480502"/>
            <a:chOff x="1879402" y="2396011"/>
            <a:chExt cx="10108154" cy="763569"/>
          </a:xfrm>
        </p:grpSpPr>
        <p:sp>
          <p:nvSpPr>
            <p:cNvPr id="28" name="Rectangle 27"/>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lang="en-US" sz="3200" kern="0" dirty="0" smtClean="0">
                  <a:solidFill>
                    <a:srgbClr val="0072C6">
                      <a:lumMod val="75000"/>
                      <a:alpha val="99000"/>
                    </a:srgbClr>
                  </a:solidFill>
                  <a:latin typeface="Segoe UI Light"/>
                  <a:ea typeface="Segoe UI" pitchFamily="34" charset="0"/>
                  <a:cs typeface="Segoe UI" pitchFamily="34" charset="0"/>
                </a:rPr>
                <a:t>Fast and fluid</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29" name="Isosceles Triangle 28"/>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30" name="Group 29"/>
          <p:cNvGrpSpPr/>
          <p:nvPr/>
        </p:nvGrpSpPr>
        <p:grpSpPr>
          <a:xfrm>
            <a:off x="12783785" y="2612544"/>
            <a:ext cx="6360907" cy="480502"/>
            <a:chOff x="1879402" y="2396011"/>
            <a:chExt cx="10108154" cy="763569"/>
          </a:xfrm>
        </p:grpSpPr>
        <p:sp>
          <p:nvSpPr>
            <p:cNvPr id="31" name="Rectangle 30"/>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Snap</a:t>
              </a:r>
              <a:r>
                <a:rPr kumimoji="0" lang="en-US" sz="3200" b="0" i="0" u="none" strike="noStrike" kern="0" cap="none" spc="0" normalizeH="0" noProof="0" dirty="0" smtClean="0">
                  <a:ln>
                    <a:noFill/>
                  </a:ln>
                  <a:solidFill>
                    <a:srgbClr val="0072C6">
                      <a:lumMod val="75000"/>
                      <a:alpha val="99000"/>
                    </a:srgbClr>
                  </a:solidFill>
                  <a:effectLst/>
                  <a:uLnTx/>
                  <a:uFillTx/>
                  <a:latin typeface="Segoe UI Light"/>
                  <a:ea typeface="Segoe UI" pitchFamily="34" charset="0"/>
                  <a:cs typeface="Segoe UI" pitchFamily="34" charset="0"/>
                </a:rPr>
                <a:t> and scale beautifully</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2" name="Isosceles Triangle 31"/>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33" name="Group 32"/>
          <p:cNvGrpSpPr/>
          <p:nvPr/>
        </p:nvGrpSpPr>
        <p:grpSpPr>
          <a:xfrm>
            <a:off x="12783785" y="3240138"/>
            <a:ext cx="6360907" cy="480502"/>
            <a:chOff x="1879402" y="2396011"/>
            <a:chExt cx="10108154" cy="763569"/>
          </a:xfrm>
        </p:grpSpPr>
        <p:sp>
          <p:nvSpPr>
            <p:cNvPr id="34" name="Rectangle 33"/>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Use the right contracts</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5" name="Isosceles Triangle 34"/>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36" name="Group 35"/>
          <p:cNvGrpSpPr/>
          <p:nvPr/>
        </p:nvGrpSpPr>
        <p:grpSpPr>
          <a:xfrm>
            <a:off x="12783785" y="3867732"/>
            <a:ext cx="6360907" cy="480502"/>
            <a:chOff x="1879402" y="2396011"/>
            <a:chExt cx="10108154" cy="763569"/>
          </a:xfrm>
        </p:grpSpPr>
        <p:sp>
          <p:nvSpPr>
            <p:cNvPr id="37" name="Rectangle 36"/>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Invest</a:t>
              </a:r>
              <a:r>
                <a:rPr kumimoji="0" lang="en-US" sz="3200" b="0" i="0" u="none" strike="noStrike" kern="0" cap="none" spc="0" normalizeH="0" noProof="0" dirty="0" smtClean="0">
                  <a:ln>
                    <a:noFill/>
                  </a:ln>
                  <a:solidFill>
                    <a:srgbClr val="0072C6">
                      <a:lumMod val="75000"/>
                      <a:alpha val="99000"/>
                    </a:srgbClr>
                  </a:solidFill>
                  <a:effectLst/>
                  <a:uLnTx/>
                  <a:uFillTx/>
                  <a:latin typeface="Segoe UI Light"/>
                  <a:ea typeface="Segoe UI" pitchFamily="34" charset="0"/>
                  <a:cs typeface="Segoe UI" pitchFamily="34" charset="0"/>
                </a:rPr>
                <a:t> in a great Tile</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8" name="Isosceles Triangle 37"/>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48" name="Group 47"/>
          <p:cNvGrpSpPr/>
          <p:nvPr/>
        </p:nvGrpSpPr>
        <p:grpSpPr>
          <a:xfrm>
            <a:off x="12783785" y="4495326"/>
            <a:ext cx="6360907" cy="480502"/>
            <a:chOff x="1879402" y="2396011"/>
            <a:chExt cx="10108154" cy="763569"/>
          </a:xfrm>
        </p:grpSpPr>
        <p:sp>
          <p:nvSpPr>
            <p:cNvPr id="49" name="Rectangle 48"/>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Feel connected and alive</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50" name="Isosceles Triangle 49"/>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51" name="Group 50"/>
          <p:cNvGrpSpPr/>
          <p:nvPr/>
        </p:nvGrpSpPr>
        <p:grpSpPr>
          <a:xfrm>
            <a:off x="12783785" y="5122920"/>
            <a:ext cx="6360907" cy="480502"/>
            <a:chOff x="1879402" y="2396011"/>
            <a:chExt cx="10108154" cy="763569"/>
          </a:xfrm>
        </p:grpSpPr>
        <p:sp>
          <p:nvSpPr>
            <p:cNvPr id="52" name="Rectangle 51"/>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Roam the cloud</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53" name="Isosceles Triangle 52"/>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54" name="Group 53"/>
          <p:cNvGrpSpPr/>
          <p:nvPr/>
        </p:nvGrpSpPr>
        <p:grpSpPr>
          <a:xfrm>
            <a:off x="12783784" y="5750512"/>
            <a:ext cx="6360907" cy="480502"/>
            <a:chOff x="1879402" y="2396011"/>
            <a:chExt cx="10108154" cy="763569"/>
          </a:xfrm>
        </p:grpSpPr>
        <p:sp>
          <p:nvSpPr>
            <p:cNvPr id="55" name="Rectangle 54"/>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72C6">
                      <a:lumMod val="75000"/>
                      <a:alpha val="99000"/>
                    </a:srgbClr>
                  </a:solidFill>
                  <a:effectLst/>
                  <a:uLnTx/>
                  <a:uFillTx/>
                  <a:latin typeface="Segoe UI Light"/>
                  <a:ea typeface="Segoe UI" pitchFamily="34" charset="0"/>
                  <a:cs typeface="Segoe UI" pitchFamily="34" charset="0"/>
                </a:rPr>
                <a:t>Embrace Metro</a:t>
              </a:r>
              <a:r>
                <a:rPr kumimoji="0" lang="en-US" sz="3200" b="0" i="0" u="none" strike="noStrike" kern="0" cap="none" spc="0" normalizeH="0" noProof="0" dirty="0" smtClean="0">
                  <a:ln>
                    <a:noFill/>
                  </a:ln>
                  <a:solidFill>
                    <a:srgbClr val="0072C6">
                      <a:lumMod val="75000"/>
                      <a:alpha val="99000"/>
                    </a:srgbClr>
                  </a:solidFill>
                  <a:effectLst/>
                  <a:uLnTx/>
                  <a:uFillTx/>
                  <a:latin typeface="Segoe UI Light"/>
                  <a:ea typeface="Segoe UI" pitchFamily="34" charset="0"/>
                  <a:cs typeface="Segoe UI" pitchFamily="34" charset="0"/>
                </a:rPr>
                <a:t> principles</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56" name="Isosceles Triangle 55"/>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sp>
        <p:nvSpPr>
          <p:cNvPr id="4" name="pole tekstowe 3"/>
          <p:cNvSpPr txBox="1"/>
          <p:nvPr/>
        </p:nvSpPr>
        <p:spPr>
          <a:xfrm>
            <a:off x="959004" y="1180959"/>
            <a:ext cx="4438185" cy="861774"/>
          </a:xfrm>
          <a:prstGeom prst="rect">
            <a:avLst/>
          </a:prstGeom>
          <a:noFill/>
        </p:spPr>
        <p:txBody>
          <a:bodyPr wrap="square" lIns="0" tIns="0" rIns="0" bIns="0" rtlCol="0">
            <a:spAutoFit/>
          </a:bodyPr>
          <a:lstStyle/>
          <a:p>
            <a:r>
              <a:rPr lang="pl-PL" sz="2800" dirty="0" err="1" smtClean="0">
                <a:solidFill>
                  <a:schemeClr val="bg1"/>
                </a:solidFill>
              </a:rPr>
              <a:t>AttachedProperty</a:t>
            </a:r>
            <a:r>
              <a:rPr lang="pl-PL" sz="2800" dirty="0" smtClean="0">
                <a:solidFill>
                  <a:schemeClr val="bg1"/>
                </a:solidFill>
              </a:rPr>
              <a:t> na dojebanie </a:t>
            </a:r>
          </a:p>
        </p:txBody>
      </p:sp>
    </p:spTree>
    <p:extLst>
      <p:ext uri="{BB962C8B-B14F-4D97-AF65-F5344CB8AC3E}">
        <p14:creationId xmlns:p14="http://schemas.microsoft.com/office/powerpoint/2010/main" val="4273405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Pytania?</a:t>
            </a:r>
            <a:endParaRPr lang="en-US" dirty="0"/>
          </a:p>
        </p:txBody>
      </p:sp>
    </p:spTree>
    <p:extLst>
      <p:ext uri="{BB962C8B-B14F-4D97-AF65-F5344CB8AC3E}">
        <p14:creationId xmlns:p14="http://schemas.microsoft.com/office/powerpoint/2010/main" val="237389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2" y="2057855"/>
            <a:ext cx="11149013" cy="1828193"/>
          </a:xfrm>
        </p:spPr>
        <p:txBody>
          <a:bodyPr/>
          <a:lstStyle/>
          <a:p>
            <a:r>
              <a:rPr lang="pl-PL" dirty="0" smtClean="0"/>
              <a:t>Do wygrania </a:t>
            </a:r>
            <a:r>
              <a:rPr lang="pl-PL" dirty="0" err="1" smtClean="0"/>
              <a:t>RadControls</a:t>
            </a:r>
            <a:r>
              <a:rPr lang="pl-PL" dirty="0" smtClean="0"/>
              <a:t> for Windows 8 warte 1000$</a:t>
            </a:r>
            <a:endParaRPr lang="en-US" dirty="0"/>
          </a:p>
        </p:txBody>
      </p:sp>
      <p:pic>
        <p:nvPicPr>
          <p:cNvPr id="3" name="Picture 2" descr="C:\Users\asthr_000\Downloads\teleri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42" y="5501432"/>
            <a:ext cx="3575415" cy="121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3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2" y="2057855"/>
            <a:ext cx="11149013" cy="1828193"/>
          </a:xfrm>
        </p:spPr>
        <p:txBody>
          <a:bodyPr/>
          <a:lstStyle/>
          <a:p>
            <a:r>
              <a:rPr lang="pl-PL" dirty="0" err="1" smtClean="0"/>
              <a:t>BizSpark</a:t>
            </a:r>
            <a:r>
              <a:rPr lang="pl-PL" dirty="0" smtClean="0"/>
              <a:t> – jak Microsoft rozpędza </a:t>
            </a:r>
            <a:r>
              <a:rPr lang="pl-PL" dirty="0" err="1" smtClean="0"/>
              <a:t>startupy</a:t>
            </a:r>
            <a:endParaRPr lang="en-US" dirty="0"/>
          </a:p>
        </p:txBody>
      </p:sp>
    </p:spTree>
    <p:extLst>
      <p:ext uri="{BB962C8B-B14F-4D97-AF65-F5344CB8AC3E}">
        <p14:creationId xmlns:p14="http://schemas.microsoft.com/office/powerpoint/2010/main" val="375066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pSp>
        <p:nvGrpSpPr>
          <p:cNvPr id="31" name="Group 30"/>
          <p:cNvGrpSpPr/>
          <p:nvPr/>
        </p:nvGrpSpPr>
        <p:grpSpPr>
          <a:xfrm>
            <a:off x="641752" y="1827810"/>
            <a:ext cx="7469866" cy="480502"/>
            <a:chOff x="1879402" y="2396011"/>
            <a:chExt cx="9970361" cy="763569"/>
          </a:xfrm>
        </p:grpSpPr>
        <p:sp>
          <p:nvSpPr>
            <p:cNvPr id="32" name="Rectangle 31"/>
            <p:cNvSpPr/>
            <p:nvPr/>
          </p:nvSpPr>
          <p:spPr bwMode="auto">
            <a:xfrm>
              <a:off x="2443061" y="2458061"/>
              <a:ext cx="9406702" cy="63946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lang="pl-PL" sz="3200" kern="0" noProof="0" dirty="0" smtClean="0">
                  <a:solidFill>
                    <a:srgbClr val="0072C6">
                      <a:lumMod val="75000"/>
                      <a:alpha val="99000"/>
                    </a:srgbClr>
                  </a:solidFill>
                  <a:latin typeface="Segoe UI Light"/>
                  <a:ea typeface="Segoe UI" pitchFamily="34" charset="0"/>
                  <a:cs typeface="Segoe UI" pitchFamily="34" charset="0"/>
                </a:rPr>
                <a:t>Tworzenie aplikacji za pomocą wzorca projektowego MVVM</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3" name="Isosceles Triangle 32"/>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34" name="Group 33"/>
          <p:cNvGrpSpPr/>
          <p:nvPr/>
        </p:nvGrpSpPr>
        <p:grpSpPr>
          <a:xfrm>
            <a:off x="641752" y="2817813"/>
            <a:ext cx="8285026" cy="480502"/>
            <a:chOff x="1879402" y="2396011"/>
            <a:chExt cx="9936081" cy="763569"/>
          </a:xfrm>
        </p:grpSpPr>
        <p:sp>
          <p:nvSpPr>
            <p:cNvPr id="35" name="Rectangle 34"/>
            <p:cNvSpPr/>
            <p:nvPr/>
          </p:nvSpPr>
          <p:spPr bwMode="auto">
            <a:xfrm>
              <a:off x="2408781" y="2458061"/>
              <a:ext cx="9406702" cy="63946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lang="pl-PL" sz="3200" kern="0" noProof="0" dirty="0" smtClean="0">
                  <a:solidFill>
                    <a:srgbClr val="0072C6">
                      <a:lumMod val="75000"/>
                      <a:alpha val="99000"/>
                    </a:srgbClr>
                  </a:solidFill>
                  <a:latin typeface="Segoe UI Light"/>
                  <a:ea typeface="Segoe UI" pitchFamily="34" charset="0"/>
                  <a:cs typeface="Segoe UI" pitchFamily="34" charset="0"/>
                </a:rPr>
                <a:t>Jak ułatwić sobie pracę</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6" name="Isosceles Triangle 35"/>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grpSp>
        <p:nvGrpSpPr>
          <p:cNvPr id="37" name="Group 36"/>
          <p:cNvGrpSpPr/>
          <p:nvPr/>
        </p:nvGrpSpPr>
        <p:grpSpPr>
          <a:xfrm>
            <a:off x="641752" y="3445407"/>
            <a:ext cx="6360907" cy="480502"/>
            <a:chOff x="1879402" y="2396011"/>
            <a:chExt cx="10108154" cy="763569"/>
          </a:xfrm>
        </p:grpSpPr>
        <p:sp>
          <p:nvSpPr>
            <p:cNvPr id="38" name="Rectangle 37"/>
            <p:cNvSpPr/>
            <p:nvPr/>
          </p:nvSpPr>
          <p:spPr bwMode="auto">
            <a:xfrm>
              <a:off x="2580854" y="2458061"/>
              <a:ext cx="9406702" cy="63947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lang="pl-PL" sz="3200" kern="0" dirty="0" smtClean="0">
                  <a:solidFill>
                    <a:srgbClr val="0072C6">
                      <a:lumMod val="75000"/>
                      <a:alpha val="99000"/>
                    </a:srgbClr>
                  </a:solidFill>
                  <a:latin typeface="Segoe UI Light"/>
                  <a:ea typeface="Segoe UI" pitchFamily="34" charset="0"/>
                  <a:cs typeface="Segoe UI" pitchFamily="34" charset="0"/>
                </a:rPr>
                <a:t>Microsoft </a:t>
              </a:r>
              <a:r>
                <a:rPr lang="pl-PL" sz="3200" kern="0" dirty="0" err="1" smtClean="0">
                  <a:solidFill>
                    <a:srgbClr val="0072C6">
                      <a:lumMod val="75000"/>
                      <a:alpha val="99000"/>
                    </a:srgbClr>
                  </a:solidFill>
                  <a:latin typeface="Segoe UI Light"/>
                  <a:ea typeface="Segoe UI" pitchFamily="34" charset="0"/>
                  <a:cs typeface="Segoe UI" pitchFamily="34" charset="0"/>
                </a:rPr>
                <a:t>BizSpark</a:t>
              </a:r>
              <a:endParaRPr kumimoji="0" lang="en-US" sz="3200" b="0" i="0" u="none" strike="noStrike" kern="0" cap="none" spc="0" normalizeH="0" baseline="0" noProof="0" dirty="0">
                <a:ln>
                  <a:noFill/>
                </a:ln>
                <a:solidFill>
                  <a:srgbClr val="0072C6">
                    <a:lumMod val="75000"/>
                    <a:alpha val="99000"/>
                  </a:srgbClr>
                </a:solidFill>
                <a:effectLst/>
                <a:uLnTx/>
                <a:uFillTx/>
                <a:latin typeface="Segoe UI Light"/>
                <a:ea typeface="Segoe UI" pitchFamily="34" charset="0"/>
                <a:cs typeface="Segoe UI" pitchFamily="34" charset="0"/>
              </a:endParaRPr>
            </a:p>
          </p:txBody>
        </p:sp>
        <p:sp>
          <p:nvSpPr>
            <p:cNvPr id="39" name="Isosceles Triangle 38"/>
            <p:cNvSpPr/>
            <p:nvPr/>
          </p:nvSpPr>
          <p:spPr bwMode="auto">
            <a:xfrm rot="5400000">
              <a:off x="1683500" y="2591913"/>
              <a:ext cx="763569" cy="371766"/>
            </a:xfrm>
            <a:prstGeom prst="triangle">
              <a:avLst/>
            </a:prstGeom>
            <a:solidFill>
              <a:srgbClr val="000000">
                <a:lumMod val="50000"/>
                <a:lumOff val="50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err="1">
                <a:ln>
                  <a:noFill/>
                </a:ln>
                <a:solidFill>
                  <a:srgbClr val="0072C6"/>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186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0-#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76794" y="-2076794"/>
            <a:ext cx="8282887" cy="12436475"/>
          </a:xfrm>
          <a:prstGeom prst="rect">
            <a:avLst/>
          </a:prstGeom>
        </p:spPr>
      </p:pic>
      <p:sp>
        <p:nvSpPr>
          <p:cNvPr id="5" name="Title 12"/>
          <p:cNvSpPr txBox="1">
            <a:spLocks/>
          </p:cNvSpPr>
          <p:nvPr/>
        </p:nvSpPr>
        <p:spPr>
          <a:xfrm>
            <a:off x="6865992" y="654868"/>
            <a:ext cx="4802133" cy="1884051"/>
          </a:xfrm>
          <a:prstGeom prst="rect">
            <a:avLst/>
          </a:prstGeom>
          <a:solidFill>
            <a:srgbClr val="0072C6"/>
          </a:solid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1200" dirty="0" smtClean="0">
                <a:solidFill>
                  <a:srgbClr val="333333"/>
                </a:solidFill>
              </a:rPr>
              <a:t/>
            </a:r>
            <a:br>
              <a:rPr lang="en-US" sz="1200" dirty="0" smtClean="0">
                <a:solidFill>
                  <a:srgbClr val="333333"/>
                </a:solidFill>
              </a:rPr>
            </a:br>
            <a:r>
              <a:rPr lang="pl-PL" sz="3600" dirty="0" smtClean="0">
                <a:solidFill>
                  <a:schemeClr val="tx1"/>
                </a:solidFill>
              </a:rPr>
              <a:t>Dlaczego tak mało </a:t>
            </a:r>
            <a:r>
              <a:rPr lang="pl-PL" sz="3600" dirty="0" err="1" smtClean="0">
                <a:solidFill>
                  <a:schemeClr val="tx1"/>
                </a:solidFill>
              </a:rPr>
              <a:t>startupów</a:t>
            </a:r>
            <a:r>
              <a:rPr lang="pl-PL" sz="3600" dirty="0" smtClean="0">
                <a:solidFill>
                  <a:schemeClr val="tx1"/>
                </a:solidFill>
              </a:rPr>
              <a:t> korzysta z technologii Microsoftu?</a:t>
            </a:r>
            <a:endParaRPr lang="en-US" sz="3600" dirty="0" smtClean="0">
              <a:solidFill>
                <a:schemeClr val="tx1"/>
              </a:solidFill>
            </a:endParaRPr>
          </a:p>
        </p:txBody>
      </p:sp>
    </p:spTree>
    <p:extLst>
      <p:ext uri="{BB962C8B-B14F-4D97-AF65-F5344CB8AC3E}">
        <p14:creationId xmlns:p14="http://schemas.microsoft.com/office/powerpoint/2010/main" val="67439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647"/>
            <a:ext cx="12436475" cy="8320568"/>
          </a:xfrm>
          <a:prstGeom prst="rect">
            <a:avLst/>
          </a:prstGeom>
        </p:spPr>
      </p:pic>
      <p:sp>
        <p:nvSpPr>
          <p:cNvPr id="5" name="Title 12"/>
          <p:cNvSpPr txBox="1">
            <a:spLocks/>
          </p:cNvSpPr>
          <p:nvPr/>
        </p:nvSpPr>
        <p:spPr>
          <a:xfrm>
            <a:off x="6865992" y="654868"/>
            <a:ext cx="4802133" cy="1884051"/>
          </a:xfrm>
          <a:prstGeom prst="rect">
            <a:avLst/>
          </a:prstGeom>
          <a:solidFill>
            <a:srgbClr val="0072C6"/>
          </a:solid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1200" dirty="0" smtClean="0">
                <a:solidFill>
                  <a:srgbClr val="333333"/>
                </a:solidFill>
              </a:rPr>
              <a:t/>
            </a:r>
            <a:br>
              <a:rPr lang="en-US" sz="1200" dirty="0" smtClean="0">
                <a:solidFill>
                  <a:srgbClr val="333333"/>
                </a:solidFill>
              </a:rPr>
            </a:br>
            <a:r>
              <a:rPr lang="pl-PL" sz="3600" dirty="0" smtClean="0">
                <a:solidFill>
                  <a:schemeClr val="tx1"/>
                </a:solidFill>
              </a:rPr>
              <a:t>KOSZTY LICENCJI I OPRGRAGMOWANIA</a:t>
            </a:r>
            <a:endParaRPr lang="en-US" sz="3600" dirty="0" smtClean="0">
              <a:solidFill>
                <a:schemeClr val="tx1"/>
              </a:solidFill>
            </a:endParaRPr>
          </a:p>
        </p:txBody>
      </p:sp>
    </p:spTree>
    <p:extLst>
      <p:ext uri="{BB962C8B-B14F-4D97-AF65-F5344CB8AC3E}">
        <p14:creationId xmlns:p14="http://schemas.microsoft.com/office/powerpoint/2010/main" val="20577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18" y="1143759"/>
            <a:ext cx="11149013" cy="1828193"/>
          </a:xfrm>
        </p:spPr>
        <p:txBody>
          <a:bodyPr/>
          <a:lstStyle/>
          <a:p>
            <a:r>
              <a:rPr lang="pl-PL" dirty="0" smtClean="0"/>
              <a:t>Microsoft </a:t>
            </a:r>
            <a:r>
              <a:rPr lang="pl-PL" dirty="0" err="1" smtClean="0"/>
              <a:t>Bizspark</a:t>
            </a:r>
            <a:r>
              <a:rPr lang="pl-PL" dirty="0" smtClean="0"/>
              <a:t> - darmowy program dla: </a:t>
            </a:r>
            <a:endParaRPr lang="en-US" dirty="0"/>
          </a:p>
        </p:txBody>
      </p:sp>
      <p:sp>
        <p:nvSpPr>
          <p:cNvPr id="3" name="TextBox 2"/>
          <p:cNvSpPr txBox="1"/>
          <p:nvPr/>
        </p:nvSpPr>
        <p:spPr>
          <a:xfrm>
            <a:off x="583660" y="3706238"/>
            <a:ext cx="8180961" cy="1723549"/>
          </a:xfrm>
          <a:prstGeom prst="rect">
            <a:avLst/>
          </a:prstGeom>
          <a:noFill/>
        </p:spPr>
        <p:txBody>
          <a:bodyPr wrap="square" lIns="0" tIns="0" rIns="0" bIns="0" rtlCol="0">
            <a:spAutoFit/>
          </a:bodyPr>
          <a:lstStyle/>
          <a:p>
            <a:r>
              <a:rPr lang="pl-PL" sz="2800" dirty="0" smtClean="0"/>
              <a:t># firm i </a:t>
            </a:r>
            <a:r>
              <a:rPr lang="pl-PL" sz="2800" dirty="0" err="1" smtClean="0"/>
              <a:t>startupów</a:t>
            </a:r>
            <a:r>
              <a:rPr lang="pl-PL" sz="2800" dirty="0"/>
              <a:t> </a:t>
            </a:r>
            <a:r>
              <a:rPr lang="pl-PL" sz="2800" dirty="0" smtClean="0"/>
              <a:t>rozwijających software</a:t>
            </a:r>
          </a:p>
          <a:p>
            <a:r>
              <a:rPr lang="pl-PL" sz="2800" dirty="0" smtClean="0"/>
              <a:t># będących własnością prywatną</a:t>
            </a:r>
          </a:p>
          <a:p>
            <a:r>
              <a:rPr lang="pl-PL" sz="2800" dirty="0" smtClean="0"/>
              <a:t># istniejących na rynku mniej niż 5 lat</a:t>
            </a:r>
          </a:p>
          <a:p>
            <a:r>
              <a:rPr lang="pl-PL" sz="2800" dirty="0" smtClean="0"/>
              <a:t># mających obroty poniżej $500 000 </a:t>
            </a:r>
            <a:endParaRPr lang="en-US" sz="2800" dirty="0" err="1" smtClean="0"/>
          </a:p>
        </p:txBody>
      </p:sp>
    </p:spTree>
    <p:extLst>
      <p:ext uri="{BB962C8B-B14F-4D97-AF65-F5344CB8AC3E}">
        <p14:creationId xmlns:p14="http://schemas.microsoft.com/office/powerpoint/2010/main" val="237389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18" y="1600807"/>
            <a:ext cx="11149013" cy="914096"/>
          </a:xfrm>
        </p:spPr>
        <p:txBody>
          <a:bodyPr/>
          <a:lstStyle/>
          <a:p>
            <a:r>
              <a:rPr lang="pl-PL" dirty="0" smtClean="0"/>
              <a:t>Microsoft </a:t>
            </a:r>
            <a:r>
              <a:rPr lang="pl-PL" dirty="0" err="1" smtClean="0"/>
              <a:t>Bizspark</a:t>
            </a:r>
            <a:r>
              <a:rPr lang="pl-PL" dirty="0" smtClean="0"/>
              <a:t> - skład</a:t>
            </a:r>
            <a:endParaRPr lang="en-US" dirty="0"/>
          </a:p>
        </p:txBody>
      </p:sp>
      <p:sp>
        <p:nvSpPr>
          <p:cNvPr id="3" name="TextBox 2"/>
          <p:cNvSpPr txBox="1"/>
          <p:nvPr/>
        </p:nvSpPr>
        <p:spPr>
          <a:xfrm>
            <a:off x="583660" y="3706238"/>
            <a:ext cx="8180961" cy="2154436"/>
          </a:xfrm>
          <a:prstGeom prst="rect">
            <a:avLst/>
          </a:prstGeom>
          <a:noFill/>
        </p:spPr>
        <p:txBody>
          <a:bodyPr wrap="square" lIns="0" tIns="0" rIns="0" bIns="0" rtlCol="0">
            <a:spAutoFit/>
          </a:bodyPr>
          <a:lstStyle/>
          <a:p>
            <a:r>
              <a:rPr lang="pl-PL" sz="2800" dirty="0" smtClean="0"/>
              <a:t># trwa 3 lata – całkowicie darmowy</a:t>
            </a:r>
          </a:p>
          <a:p>
            <a:r>
              <a:rPr lang="pl-PL" sz="2800" dirty="0" smtClean="0"/>
              <a:t># 8 x licencji MSDN ULTIMATE ($130 000 na 3 lata)</a:t>
            </a:r>
          </a:p>
          <a:p>
            <a:r>
              <a:rPr lang="pl-PL" sz="2800" dirty="0" smtClean="0"/>
              <a:t># chmura </a:t>
            </a:r>
            <a:r>
              <a:rPr lang="pl-PL" sz="2800" dirty="0" err="1" smtClean="0"/>
              <a:t>Azure</a:t>
            </a:r>
            <a:r>
              <a:rPr lang="pl-PL" sz="2800" dirty="0" smtClean="0"/>
              <a:t> $52 000 (8 x </a:t>
            </a:r>
            <a:r>
              <a:rPr lang="pl-PL" sz="2800" dirty="0" err="1" smtClean="0"/>
              <a:t>Azure</a:t>
            </a:r>
            <a:r>
              <a:rPr lang="pl-PL" sz="2800" dirty="0" smtClean="0"/>
              <a:t> dla </a:t>
            </a:r>
            <a:r>
              <a:rPr lang="pl-PL" sz="2800" dirty="0" err="1" smtClean="0"/>
              <a:t>BizSparka</a:t>
            </a:r>
            <a:r>
              <a:rPr lang="pl-PL" sz="2800" dirty="0" smtClean="0"/>
              <a:t>)</a:t>
            </a:r>
          </a:p>
          <a:p>
            <a:r>
              <a:rPr lang="pl-PL" sz="2800" dirty="0" smtClean="0"/>
              <a:t># plus inne bonus od partnerów</a:t>
            </a:r>
          </a:p>
          <a:p>
            <a:r>
              <a:rPr lang="pl-PL" sz="2800" dirty="0" smtClean="0"/>
              <a:t># na rozwój i testowanie produktów</a:t>
            </a:r>
            <a:endParaRPr lang="en-US" sz="2800" dirty="0" err="1" smtClean="0"/>
          </a:p>
        </p:txBody>
      </p:sp>
    </p:spTree>
    <p:extLst>
      <p:ext uri="{BB962C8B-B14F-4D97-AF65-F5344CB8AC3E}">
        <p14:creationId xmlns:p14="http://schemas.microsoft.com/office/powerpoint/2010/main" val="6067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18" y="1600807"/>
            <a:ext cx="11149013" cy="914096"/>
          </a:xfrm>
        </p:spPr>
        <p:txBody>
          <a:bodyPr/>
          <a:lstStyle/>
          <a:p>
            <a:r>
              <a:rPr lang="pl-PL" dirty="0" smtClean="0"/>
              <a:t>Microsoft </a:t>
            </a:r>
            <a:r>
              <a:rPr lang="pl-PL" dirty="0" err="1" smtClean="0"/>
              <a:t>Bizspark</a:t>
            </a:r>
            <a:r>
              <a:rPr lang="pl-PL" dirty="0" smtClean="0"/>
              <a:t> Plus i One</a:t>
            </a:r>
            <a:endParaRPr lang="en-US" dirty="0"/>
          </a:p>
        </p:txBody>
      </p:sp>
      <p:sp>
        <p:nvSpPr>
          <p:cNvPr id="3" name="TextBox 2"/>
          <p:cNvSpPr txBox="1"/>
          <p:nvPr/>
        </p:nvSpPr>
        <p:spPr>
          <a:xfrm>
            <a:off x="583660" y="3706238"/>
            <a:ext cx="8180961" cy="1723549"/>
          </a:xfrm>
          <a:prstGeom prst="rect">
            <a:avLst/>
          </a:prstGeom>
          <a:noFill/>
        </p:spPr>
        <p:txBody>
          <a:bodyPr wrap="square" lIns="0" tIns="0" rIns="0" bIns="0" rtlCol="0">
            <a:spAutoFit/>
          </a:bodyPr>
          <a:lstStyle/>
          <a:p>
            <a:r>
              <a:rPr lang="pl-PL" sz="2800" dirty="0" smtClean="0"/>
              <a:t># Microsoft </a:t>
            </a:r>
            <a:r>
              <a:rPr lang="pl-PL" sz="2800" dirty="0" err="1" smtClean="0"/>
              <a:t>Bizspark</a:t>
            </a:r>
            <a:r>
              <a:rPr lang="pl-PL" sz="2800" dirty="0" smtClean="0"/>
              <a:t> Plus - $60 000 na usługi </a:t>
            </a:r>
            <a:r>
              <a:rPr lang="pl-PL" sz="2800" dirty="0" err="1" smtClean="0"/>
              <a:t>Azure</a:t>
            </a:r>
            <a:r>
              <a:rPr lang="pl-PL" sz="2800" dirty="0" smtClean="0"/>
              <a:t> na 18 miesięcy</a:t>
            </a:r>
          </a:p>
          <a:p>
            <a:r>
              <a:rPr lang="pl-PL" sz="2800" dirty="0" smtClean="0"/>
              <a:t># Microsoft </a:t>
            </a:r>
            <a:r>
              <a:rPr lang="pl-PL" sz="2800" dirty="0" err="1" smtClean="0"/>
              <a:t>Bizspark</a:t>
            </a:r>
            <a:r>
              <a:rPr lang="pl-PL" sz="2800" dirty="0" smtClean="0"/>
              <a:t> One – mistyczny poziom współpracy z Microsoftem ;)</a:t>
            </a:r>
            <a:endParaRPr lang="en-US" sz="2800" dirty="0" err="1" smtClean="0"/>
          </a:p>
        </p:txBody>
      </p:sp>
    </p:spTree>
    <p:extLst>
      <p:ext uri="{BB962C8B-B14F-4D97-AF65-F5344CB8AC3E}">
        <p14:creationId xmlns:p14="http://schemas.microsoft.com/office/powerpoint/2010/main" val="3223153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Pytania?</a:t>
            </a:r>
            <a:endParaRPr lang="en-US" dirty="0"/>
          </a:p>
        </p:txBody>
      </p:sp>
    </p:spTree>
    <p:extLst>
      <p:ext uri="{BB962C8B-B14F-4D97-AF65-F5344CB8AC3E}">
        <p14:creationId xmlns:p14="http://schemas.microsoft.com/office/powerpoint/2010/main" val="1123006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559" y="282407"/>
            <a:ext cx="11149013" cy="914096"/>
          </a:xfrm>
        </p:spPr>
        <p:txBody>
          <a:bodyPr/>
          <a:lstStyle/>
          <a:p>
            <a:r>
              <a:rPr lang="pl-PL" dirty="0" smtClean="0"/>
              <a:t>Dziękujemy</a:t>
            </a:r>
            <a:endParaRPr lang="en-US" dirty="0"/>
          </a:p>
        </p:txBody>
      </p:sp>
      <p:sp>
        <p:nvSpPr>
          <p:cNvPr id="3" name="Freeform 81"/>
          <p:cNvSpPr>
            <a:spLocks noEditPoints="1"/>
          </p:cNvSpPr>
          <p:nvPr/>
        </p:nvSpPr>
        <p:spPr bwMode="black">
          <a:xfrm>
            <a:off x="3762100" y="2319032"/>
            <a:ext cx="583392" cy="451659"/>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 name="Freeform 13"/>
          <p:cNvSpPr>
            <a:spLocks noEditPoints="1"/>
          </p:cNvSpPr>
          <p:nvPr/>
        </p:nvSpPr>
        <p:spPr bwMode="black">
          <a:xfrm>
            <a:off x="6192640" y="5978754"/>
            <a:ext cx="609441" cy="487680"/>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09717" tIns="54858" rIns="109717" bIns="54858" numCol="1" rtlCol="0" anchor="ctr" anchorCtr="0" compatLnSpc="1">
            <a:prstTxWarp prst="textNoShape">
              <a:avLst/>
            </a:prstTxWarp>
          </a:bodyPr>
          <a:lstStyle/>
          <a:p>
            <a:pPr defTabSz="987480"/>
            <a:endParaRPr lang="en-US" spc="-163">
              <a:solidFill>
                <a:schemeClr val="tx1">
                  <a:lumMod val="50000"/>
                </a:schemeClr>
              </a:solidFill>
              <a:latin typeface="Segoe Light" pitchFamily="34" charset="0"/>
            </a:endParaRPr>
          </a:p>
        </p:txBody>
      </p:sp>
      <p:sp>
        <p:nvSpPr>
          <p:cNvPr id="5" name="Freeform 20"/>
          <p:cNvSpPr>
            <a:spLocks noEditPoints="1"/>
          </p:cNvSpPr>
          <p:nvPr/>
        </p:nvSpPr>
        <p:spPr bwMode="black">
          <a:xfrm>
            <a:off x="730697" y="5995421"/>
            <a:ext cx="677310" cy="47101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109721" tIns="54861" rIns="109721" bIns="54861" numCol="1" anchor="t" anchorCtr="0" compatLnSpc="1">
            <a:prstTxWarp prst="textNoShape">
              <a:avLst/>
            </a:prstTxWarp>
          </a:bodyPr>
          <a:lstStyle/>
          <a:p>
            <a:endParaRPr lang="en-US" sz="1200" dirty="0">
              <a:solidFill>
                <a:srgbClr val="FFFFFF"/>
              </a:solidFill>
            </a:endParaRPr>
          </a:p>
        </p:txBody>
      </p:sp>
      <p:sp>
        <p:nvSpPr>
          <p:cNvPr id="7" name="Rectangle 6"/>
          <p:cNvSpPr/>
          <p:nvPr/>
        </p:nvSpPr>
        <p:spPr>
          <a:xfrm>
            <a:off x="485618" y="2121452"/>
            <a:ext cx="2654976" cy="1280351"/>
          </a:xfrm>
          <a:prstGeom prst="rect">
            <a:avLst/>
          </a:prstGeom>
        </p:spPr>
        <p:txBody>
          <a:bodyPr wrap="square" lIns="182880" tIns="146304" rIns="182880" bIns="146304">
            <a:spAutoFit/>
          </a:bodyPr>
          <a:lstStyle/>
          <a:p>
            <a:r>
              <a:rPr lang="pl-PL" sz="3200" spc="-71" dirty="0" smtClean="0">
                <a:ln w="3175">
                  <a:noFill/>
                </a:ln>
                <a:gradFill>
                  <a:gsLst>
                    <a:gs pos="0">
                      <a:srgbClr val="FFFFFF"/>
                    </a:gs>
                    <a:gs pos="86000">
                      <a:srgbClr val="FFFFFF"/>
                    </a:gs>
                  </a:gsLst>
                  <a:lin ang="5400000" scaled="0"/>
                </a:gradFill>
                <a:latin typeface="Segoe UI Light"/>
                <a:cs typeface="Segoe UI" pitchFamily="34" charset="0"/>
              </a:rPr>
              <a:t>Karol </a:t>
            </a:r>
            <a:r>
              <a:rPr lang="pl-PL" sz="3200" spc="-71" dirty="0" err="1" smtClean="0">
                <a:ln w="3175">
                  <a:noFill/>
                </a:ln>
                <a:gradFill>
                  <a:gsLst>
                    <a:gs pos="0">
                      <a:srgbClr val="FFFFFF"/>
                    </a:gs>
                    <a:gs pos="86000">
                      <a:srgbClr val="FFFFFF"/>
                    </a:gs>
                  </a:gsLst>
                  <a:lin ang="5400000" scaled="0"/>
                </a:gradFill>
                <a:latin typeface="Segoe UI Light"/>
                <a:cs typeface="Segoe UI" pitchFamily="34" charset="0"/>
              </a:rPr>
              <a:t>Szmaj</a:t>
            </a:r>
            <a:endParaRPr lang="pl-PL" sz="3200" spc="-71" dirty="0" smtClean="0">
              <a:ln w="3175">
                <a:noFill/>
              </a:ln>
              <a:gradFill>
                <a:gsLst>
                  <a:gs pos="0">
                    <a:srgbClr val="FFFFFF"/>
                  </a:gs>
                  <a:gs pos="86000">
                    <a:srgbClr val="FFFFFF"/>
                  </a:gs>
                </a:gsLst>
                <a:lin ang="5400000" scaled="0"/>
              </a:gradFill>
              <a:latin typeface="Segoe UI Light"/>
              <a:cs typeface="Segoe UI" pitchFamily="34" charset="0"/>
            </a:endParaRPr>
          </a:p>
          <a:p>
            <a:endParaRPr lang="en-US" sz="3200" spc="-71" dirty="0">
              <a:ln w="3175">
                <a:noFill/>
              </a:ln>
              <a:gradFill>
                <a:gsLst>
                  <a:gs pos="0">
                    <a:srgbClr val="FFFFFF"/>
                  </a:gs>
                  <a:gs pos="86000">
                    <a:srgbClr val="FFFFFF"/>
                  </a:gs>
                </a:gsLst>
                <a:lin ang="5400000" scaled="0"/>
              </a:gradFill>
              <a:latin typeface="Segoe UI Light"/>
              <a:cs typeface="Segoe UI" pitchFamily="34" charset="0"/>
            </a:endParaRPr>
          </a:p>
        </p:txBody>
      </p:sp>
      <p:sp>
        <p:nvSpPr>
          <p:cNvPr id="8" name="Rectangle 7"/>
          <p:cNvSpPr/>
          <p:nvPr/>
        </p:nvSpPr>
        <p:spPr>
          <a:xfrm>
            <a:off x="485618" y="3224311"/>
            <a:ext cx="3164731" cy="1280351"/>
          </a:xfrm>
          <a:prstGeom prst="rect">
            <a:avLst/>
          </a:prstGeom>
        </p:spPr>
        <p:txBody>
          <a:bodyPr wrap="square" lIns="182880" tIns="146304" rIns="182880" bIns="146304">
            <a:spAutoFit/>
          </a:bodyPr>
          <a:lstStyle/>
          <a:p>
            <a:r>
              <a:rPr lang="pl-PL" sz="3200" spc="-71" dirty="0" smtClean="0">
                <a:ln w="3175">
                  <a:noFill/>
                </a:ln>
                <a:gradFill>
                  <a:gsLst>
                    <a:gs pos="0">
                      <a:srgbClr val="FFFFFF"/>
                    </a:gs>
                    <a:gs pos="86000">
                      <a:srgbClr val="FFFFFF"/>
                    </a:gs>
                  </a:gsLst>
                  <a:lin ang="5400000" scaled="0"/>
                </a:gradFill>
                <a:latin typeface="Segoe UI Light"/>
                <a:cs typeface="Segoe UI" pitchFamily="34" charset="0"/>
              </a:rPr>
              <a:t>Mateusz </a:t>
            </a:r>
            <a:r>
              <a:rPr lang="pl-PL" sz="3200" spc="-71" dirty="0" err="1" smtClean="0">
                <a:ln w="3175">
                  <a:noFill/>
                </a:ln>
                <a:gradFill>
                  <a:gsLst>
                    <a:gs pos="0">
                      <a:srgbClr val="FFFFFF"/>
                    </a:gs>
                    <a:gs pos="86000">
                      <a:srgbClr val="FFFFFF"/>
                    </a:gs>
                  </a:gsLst>
                  <a:lin ang="5400000" scaled="0"/>
                </a:gradFill>
                <a:latin typeface="Segoe UI Light"/>
                <a:cs typeface="Segoe UI" pitchFamily="34" charset="0"/>
              </a:rPr>
              <a:t>Pluciak</a:t>
            </a:r>
            <a:endParaRPr lang="pl-PL" sz="3200" spc="-71" dirty="0" smtClean="0">
              <a:ln w="3175">
                <a:noFill/>
              </a:ln>
              <a:gradFill>
                <a:gsLst>
                  <a:gs pos="0">
                    <a:srgbClr val="FFFFFF"/>
                  </a:gs>
                  <a:gs pos="86000">
                    <a:srgbClr val="FFFFFF"/>
                  </a:gs>
                </a:gsLst>
                <a:lin ang="5400000" scaled="0"/>
              </a:gradFill>
              <a:latin typeface="Segoe UI Light"/>
              <a:cs typeface="Segoe UI" pitchFamily="34" charset="0"/>
            </a:endParaRPr>
          </a:p>
          <a:p>
            <a:endParaRPr lang="en-US" sz="3200" spc="-71" dirty="0">
              <a:ln w="3175">
                <a:noFill/>
              </a:ln>
              <a:gradFill>
                <a:gsLst>
                  <a:gs pos="0">
                    <a:srgbClr val="FFFFFF"/>
                  </a:gs>
                  <a:gs pos="86000">
                    <a:srgbClr val="FFFFFF"/>
                  </a:gs>
                </a:gsLst>
                <a:lin ang="5400000" scaled="0"/>
              </a:gradFill>
              <a:latin typeface="Segoe UI Light"/>
              <a:cs typeface="Segoe UI" pitchFamily="34" charset="0"/>
            </a:endParaRPr>
          </a:p>
        </p:txBody>
      </p:sp>
      <p:sp>
        <p:nvSpPr>
          <p:cNvPr id="9" name="Rectangle 8"/>
          <p:cNvSpPr/>
          <p:nvPr/>
        </p:nvSpPr>
        <p:spPr>
          <a:xfrm>
            <a:off x="524816" y="4168516"/>
            <a:ext cx="3164731" cy="1280351"/>
          </a:xfrm>
          <a:prstGeom prst="rect">
            <a:avLst/>
          </a:prstGeom>
        </p:spPr>
        <p:txBody>
          <a:bodyPr wrap="square" lIns="182880" tIns="146304" rIns="182880" bIns="146304">
            <a:spAutoFit/>
          </a:bodyPr>
          <a:lstStyle/>
          <a:p>
            <a:r>
              <a:rPr lang="pl-PL" sz="3200" spc="-71" dirty="0" smtClean="0">
                <a:ln w="3175">
                  <a:noFill/>
                </a:ln>
                <a:gradFill>
                  <a:gsLst>
                    <a:gs pos="0">
                      <a:srgbClr val="FFFFFF"/>
                    </a:gs>
                    <a:gs pos="86000">
                      <a:srgbClr val="FFFFFF"/>
                    </a:gs>
                  </a:gsLst>
                  <a:lin ang="5400000" scaled="0"/>
                </a:gradFill>
                <a:latin typeface="Segoe UI Light"/>
                <a:cs typeface="Segoe UI" pitchFamily="34" charset="0"/>
              </a:rPr>
              <a:t>Piotr Biegun</a:t>
            </a:r>
          </a:p>
          <a:p>
            <a:endParaRPr lang="en-US" sz="3200" spc="-71" dirty="0">
              <a:ln w="3175">
                <a:noFill/>
              </a:ln>
              <a:gradFill>
                <a:gsLst>
                  <a:gs pos="0">
                    <a:srgbClr val="FFFFFF"/>
                  </a:gs>
                  <a:gs pos="86000">
                    <a:srgbClr val="FFFFFF"/>
                  </a:gs>
                </a:gsLst>
                <a:lin ang="5400000" scaled="0"/>
              </a:gradFill>
              <a:latin typeface="Segoe UI Light"/>
              <a:cs typeface="Segoe UI" pitchFamily="34" charset="0"/>
            </a:endParaRPr>
          </a:p>
        </p:txBody>
      </p:sp>
      <p:sp>
        <p:nvSpPr>
          <p:cNvPr id="10" name="Title 1"/>
          <p:cNvSpPr txBox="1">
            <a:spLocks/>
          </p:cNvSpPr>
          <p:nvPr/>
        </p:nvSpPr>
        <p:spPr>
          <a:xfrm>
            <a:off x="4729512" y="2229765"/>
            <a:ext cx="5354239" cy="630195"/>
          </a:xfrm>
          <a:prstGeom prst="rect">
            <a:avLst/>
          </a:prstGeom>
        </p:spPr>
        <p:txBody>
          <a:bodyPr vert="horz" lIns="121899" tIns="0" rIns="121899" bIns="60949" rtlCol="0" anchor="ctr" anchorCtr="0">
            <a:noAutofit/>
          </a:bodyPr>
          <a:lstStyle>
            <a:lvl1pPr algn="l" defTabSz="457200" rtl="0" eaLnBrk="1" latinLnBrk="0" hangingPunct="1">
              <a:lnSpc>
                <a:spcPct val="80000"/>
              </a:lnSpc>
              <a:spcBef>
                <a:spcPct val="0"/>
              </a:spcBef>
              <a:buNone/>
              <a:defRPr sz="5400" b="0" kern="1200" cap="none" baseline="0">
                <a:solidFill>
                  <a:schemeClr val="bg1"/>
                </a:solidFill>
                <a:latin typeface="Segoe UI Light" pitchFamily="34" charset="0"/>
                <a:ea typeface="Segoe UI" pitchFamily="34" charset="0"/>
                <a:cs typeface="Segoe UI Light" pitchFamily="34" charset="0"/>
              </a:defRPr>
            </a:lvl1pPr>
          </a:lstStyle>
          <a:p>
            <a:r>
              <a:rPr lang="pl-PL" sz="3200" dirty="0" smtClean="0">
                <a:solidFill>
                  <a:srgbClr val="FFFFFF"/>
                </a:solidFill>
              </a:rPr>
              <a:t>karol.szmaj@whallalabs.com</a:t>
            </a:r>
            <a:endParaRPr lang="en-US" sz="3200" dirty="0">
              <a:solidFill>
                <a:srgbClr val="FFFFFF"/>
              </a:solidFill>
            </a:endParaRPr>
          </a:p>
        </p:txBody>
      </p:sp>
      <p:sp>
        <p:nvSpPr>
          <p:cNvPr id="11" name="Freeform 81"/>
          <p:cNvSpPr>
            <a:spLocks noEditPoints="1"/>
          </p:cNvSpPr>
          <p:nvPr/>
        </p:nvSpPr>
        <p:spPr bwMode="black">
          <a:xfrm>
            <a:off x="3762100" y="3401803"/>
            <a:ext cx="583392" cy="451659"/>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 name="Freeform 81"/>
          <p:cNvSpPr>
            <a:spLocks noEditPoints="1"/>
          </p:cNvSpPr>
          <p:nvPr/>
        </p:nvSpPr>
        <p:spPr bwMode="black">
          <a:xfrm>
            <a:off x="3762100" y="4429433"/>
            <a:ext cx="583392" cy="451659"/>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3" name="Title 1"/>
          <p:cNvSpPr txBox="1">
            <a:spLocks/>
          </p:cNvSpPr>
          <p:nvPr/>
        </p:nvSpPr>
        <p:spPr>
          <a:xfrm>
            <a:off x="4804091" y="3353361"/>
            <a:ext cx="6411900" cy="630195"/>
          </a:xfrm>
          <a:prstGeom prst="rect">
            <a:avLst/>
          </a:prstGeom>
        </p:spPr>
        <p:txBody>
          <a:bodyPr vert="horz" lIns="121899" tIns="0" rIns="121899" bIns="60949" rtlCol="0" anchor="ctr" anchorCtr="0">
            <a:noAutofit/>
          </a:bodyPr>
          <a:lstStyle>
            <a:lvl1pPr algn="l" defTabSz="457200" rtl="0" eaLnBrk="1" latinLnBrk="0" hangingPunct="1">
              <a:lnSpc>
                <a:spcPct val="80000"/>
              </a:lnSpc>
              <a:spcBef>
                <a:spcPct val="0"/>
              </a:spcBef>
              <a:buNone/>
              <a:defRPr sz="5400" b="0" kern="1200" cap="none" baseline="0">
                <a:solidFill>
                  <a:schemeClr val="bg1"/>
                </a:solidFill>
                <a:latin typeface="Segoe UI Light" pitchFamily="34" charset="0"/>
                <a:ea typeface="Segoe UI" pitchFamily="34" charset="0"/>
                <a:cs typeface="Segoe UI Light" pitchFamily="34" charset="0"/>
              </a:defRPr>
            </a:lvl1pPr>
          </a:lstStyle>
          <a:p>
            <a:r>
              <a:rPr lang="pl-PL" sz="3200" dirty="0" smtClean="0">
                <a:solidFill>
                  <a:srgbClr val="FFFFFF"/>
                </a:solidFill>
              </a:rPr>
              <a:t>mateusz.pluciak@whallalabs.com</a:t>
            </a:r>
            <a:endParaRPr lang="en-US" sz="3200" dirty="0">
              <a:solidFill>
                <a:srgbClr val="FFFFFF"/>
              </a:solidFill>
            </a:endParaRPr>
          </a:p>
        </p:txBody>
      </p:sp>
      <p:sp>
        <p:nvSpPr>
          <p:cNvPr id="14" name="Title 1"/>
          <p:cNvSpPr txBox="1">
            <a:spLocks/>
          </p:cNvSpPr>
          <p:nvPr/>
        </p:nvSpPr>
        <p:spPr>
          <a:xfrm>
            <a:off x="4881912" y="4367868"/>
            <a:ext cx="5354239" cy="630195"/>
          </a:xfrm>
          <a:prstGeom prst="rect">
            <a:avLst/>
          </a:prstGeom>
        </p:spPr>
        <p:txBody>
          <a:bodyPr vert="horz" lIns="121899" tIns="0" rIns="121899" bIns="60949" rtlCol="0" anchor="ctr" anchorCtr="0">
            <a:noAutofit/>
          </a:bodyPr>
          <a:lstStyle>
            <a:lvl1pPr algn="l" defTabSz="457200" rtl="0" eaLnBrk="1" latinLnBrk="0" hangingPunct="1">
              <a:lnSpc>
                <a:spcPct val="80000"/>
              </a:lnSpc>
              <a:spcBef>
                <a:spcPct val="0"/>
              </a:spcBef>
              <a:buNone/>
              <a:defRPr sz="5400" b="0" kern="1200" cap="none" baseline="0">
                <a:solidFill>
                  <a:schemeClr val="bg1"/>
                </a:solidFill>
                <a:latin typeface="Segoe UI Light" pitchFamily="34" charset="0"/>
                <a:ea typeface="Segoe UI" pitchFamily="34" charset="0"/>
                <a:cs typeface="Segoe UI Light" pitchFamily="34" charset="0"/>
              </a:defRPr>
            </a:lvl1pPr>
          </a:lstStyle>
          <a:p>
            <a:r>
              <a:rPr lang="pl-PL" sz="3200" dirty="0" smtClean="0">
                <a:solidFill>
                  <a:srgbClr val="FFFFFF"/>
                </a:solidFill>
              </a:rPr>
              <a:t>piotr.biegun@whallalabs.com</a:t>
            </a:r>
            <a:endParaRPr lang="en-US" sz="3200" dirty="0">
              <a:solidFill>
                <a:srgbClr val="FFFFFF"/>
              </a:solidFill>
            </a:endParaRPr>
          </a:p>
        </p:txBody>
      </p:sp>
      <p:sp>
        <p:nvSpPr>
          <p:cNvPr id="15" name="Title 1"/>
          <p:cNvSpPr txBox="1">
            <a:spLocks/>
          </p:cNvSpPr>
          <p:nvPr/>
        </p:nvSpPr>
        <p:spPr>
          <a:xfrm>
            <a:off x="1535597" y="5940369"/>
            <a:ext cx="4184267" cy="630195"/>
          </a:xfrm>
          <a:prstGeom prst="rect">
            <a:avLst/>
          </a:prstGeom>
        </p:spPr>
        <p:txBody>
          <a:bodyPr vert="horz" lIns="121899" tIns="0" rIns="121899" bIns="60949" rtlCol="0" anchor="ctr" anchorCtr="0">
            <a:noAutofit/>
          </a:bodyPr>
          <a:lstStyle>
            <a:lvl1pPr algn="l" defTabSz="457200" rtl="0" eaLnBrk="1" latinLnBrk="0" hangingPunct="1">
              <a:lnSpc>
                <a:spcPct val="80000"/>
              </a:lnSpc>
              <a:spcBef>
                <a:spcPct val="0"/>
              </a:spcBef>
              <a:buNone/>
              <a:defRPr sz="5400" b="0" kern="1200" cap="none" baseline="0">
                <a:solidFill>
                  <a:schemeClr val="bg1"/>
                </a:solidFill>
                <a:latin typeface="Segoe UI Light" pitchFamily="34" charset="0"/>
                <a:ea typeface="Segoe UI" pitchFamily="34" charset="0"/>
                <a:cs typeface="Segoe UI Light" pitchFamily="34" charset="0"/>
              </a:defRPr>
            </a:lvl1pPr>
          </a:lstStyle>
          <a:p>
            <a:r>
              <a:rPr lang="pl-PL" sz="3200" dirty="0" smtClean="0">
                <a:solidFill>
                  <a:srgbClr val="FFFFFF"/>
                </a:solidFill>
              </a:rPr>
              <a:t>http://whallalabs.com</a:t>
            </a:r>
            <a:endParaRPr lang="en-US" sz="3200" dirty="0">
              <a:solidFill>
                <a:srgbClr val="FFFFFF"/>
              </a:solidFill>
            </a:endParaRPr>
          </a:p>
        </p:txBody>
      </p:sp>
      <p:sp>
        <p:nvSpPr>
          <p:cNvPr id="16" name="Title 1"/>
          <p:cNvSpPr txBox="1">
            <a:spLocks/>
          </p:cNvSpPr>
          <p:nvPr/>
        </p:nvSpPr>
        <p:spPr>
          <a:xfrm>
            <a:off x="6928541" y="5940368"/>
            <a:ext cx="4184267" cy="630195"/>
          </a:xfrm>
          <a:prstGeom prst="rect">
            <a:avLst/>
          </a:prstGeom>
        </p:spPr>
        <p:txBody>
          <a:bodyPr vert="horz" lIns="121899" tIns="0" rIns="121899" bIns="60949" rtlCol="0" anchor="ctr" anchorCtr="0">
            <a:noAutofit/>
          </a:bodyPr>
          <a:lstStyle>
            <a:lvl1pPr algn="l" defTabSz="457200" rtl="0" eaLnBrk="1" latinLnBrk="0" hangingPunct="1">
              <a:lnSpc>
                <a:spcPct val="80000"/>
              </a:lnSpc>
              <a:spcBef>
                <a:spcPct val="0"/>
              </a:spcBef>
              <a:buNone/>
              <a:defRPr sz="5400" b="0" kern="1200" cap="none" baseline="0">
                <a:solidFill>
                  <a:schemeClr val="bg1"/>
                </a:solidFill>
                <a:latin typeface="Segoe UI Light" pitchFamily="34" charset="0"/>
                <a:ea typeface="Segoe UI" pitchFamily="34" charset="0"/>
                <a:cs typeface="Segoe UI Light" pitchFamily="34" charset="0"/>
              </a:defRPr>
            </a:lvl1pPr>
          </a:lstStyle>
          <a:p>
            <a:r>
              <a:rPr lang="pl-PL" sz="3200" dirty="0" smtClean="0">
                <a:solidFill>
                  <a:srgbClr val="FFFFFF"/>
                </a:solidFill>
              </a:rPr>
              <a:t>@</a:t>
            </a:r>
            <a:r>
              <a:rPr lang="pl-PL" sz="3200" dirty="0" err="1" smtClean="0">
                <a:solidFill>
                  <a:srgbClr val="FFFFFF"/>
                </a:solidFill>
              </a:rPr>
              <a:t>whallalabs</a:t>
            </a:r>
            <a:endParaRPr lang="en-US" sz="3200" dirty="0">
              <a:solidFill>
                <a:srgbClr val="FFFFFF"/>
              </a:solidFill>
            </a:endParaRPr>
          </a:p>
        </p:txBody>
      </p:sp>
    </p:spTree>
    <p:extLst>
      <p:ext uri="{BB962C8B-B14F-4D97-AF65-F5344CB8AC3E}">
        <p14:creationId xmlns:p14="http://schemas.microsoft.com/office/powerpoint/2010/main" val="179857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2" y="2971952"/>
            <a:ext cx="11149013" cy="914096"/>
          </a:xfrm>
        </p:spPr>
        <p:txBody>
          <a:bodyPr/>
          <a:lstStyle/>
          <a:p>
            <a:r>
              <a:rPr lang="pl-PL" dirty="0" smtClean="0"/>
              <a:t>Dlaczego warto używać MVVM?</a:t>
            </a:r>
            <a:endParaRPr lang="en-US" dirty="0"/>
          </a:p>
        </p:txBody>
      </p:sp>
    </p:spTree>
    <p:extLst>
      <p:ext uri="{BB962C8B-B14F-4D97-AF65-F5344CB8AC3E}">
        <p14:creationId xmlns:p14="http://schemas.microsoft.com/office/powerpoint/2010/main" val="62008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smtClean="0"/>
              <a:t>MVVM</a:t>
            </a:r>
            <a:endParaRPr lang="en-US" dirty="0"/>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003" y="2491467"/>
            <a:ext cx="8629454" cy="174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80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err="1" smtClean="0"/>
              <a:t>Code</a:t>
            </a:r>
            <a:r>
              <a:rPr lang="pl-PL" dirty="0" smtClean="0"/>
              <a:t> </a:t>
            </a:r>
            <a:r>
              <a:rPr lang="pl-PL" dirty="0" err="1" smtClean="0"/>
              <a:t>Behind</a:t>
            </a:r>
            <a:r>
              <a:rPr lang="pl-PL" dirty="0" smtClean="0"/>
              <a:t> vs MVVM - Przykład</a:t>
            </a:r>
            <a:endParaRPr lang="en-US" dirty="0"/>
          </a:p>
        </p:txBody>
      </p:sp>
    </p:spTree>
    <p:extLst>
      <p:ext uri="{BB962C8B-B14F-4D97-AF65-F5344CB8AC3E}">
        <p14:creationId xmlns:p14="http://schemas.microsoft.com/office/powerpoint/2010/main" val="1119882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Dostępne </a:t>
            </a:r>
            <a:r>
              <a:rPr lang="pl-PL" dirty="0" err="1" smtClean="0"/>
              <a:t>Frameworki</a:t>
            </a:r>
            <a:endParaRPr lang="en-US" dirty="0"/>
          </a:p>
        </p:txBody>
      </p:sp>
    </p:spTree>
    <p:extLst>
      <p:ext uri="{BB962C8B-B14F-4D97-AF65-F5344CB8AC3E}">
        <p14:creationId xmlns:p14="http://schemas.microsoft.com/office/powerpoint/2010/main" val="3132283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pl-PL" dirty="0" smtClean="0"/>
              <a:t>MVVM </a:t>
            </a:r>
            <a:r>
              <a:rPr lang="pl-PL" dirty="0" err="1" smtClean="0"/>
              <a:t>Light</a:t>
            </a:r>
            <a:endParaRPr lang="en-US" dirty="0"/>
          </a:p>
        </p:txBody>
      </p:sp>
      <p:pic>
        <p:nvPicPr>
          <p:cNvPr id="12"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79745"/>
          <a:stretch/>
        </p:blipFill>
        <p:spPr bwMode="auto">
          <a:xfrm>
            <a:off x="10919005" y="4409650"/>
            <a:ext cx="923559" cy="786359"/>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p:cNvSpPr txBox="1"/>
          <p:nvPr/>
        </p:nvSpPr>
        <p:spPr>
          <a:xfrm>
            <a:off x="1142999" y="1644405"/>
            <a:ext cx="7913913" cy="430887"/>
          </a:xfrm>
          <a:prstGeom prst="rect">
            <a:avLst/>
          </a:prstGeom>
          <a:noFill/>
        </p:spPr>
        <p:txBody>
          <a:bodyPr wrap="square" lIns="0" tIns="0" rIns="0" bIns="0" rtlCol="0">
            <a:spAutoFit/>
          </a:bodyPr>
          <a:lstStyle/>
          <a:p>
            <a:r>
              <a:rPr lang="pl-PL" sz="2800" dirty="0" smtClean="0">
                <a:solidFill>
                  <a:schemeClr val="bg1"/>
                </a:solidFill>
              </a:rPr>
              <a:t>Strona projektu : </a:t>
            </a:r>
            <a:r>
              <a:rPr lang="pl-PL" sz="2800" dirty="0">
                <a:hlinkClick r:id="rId4"/>
              </a:rPr>
              <a:t>http://www.galasoft.ch/mvvm</a:t>
            </a:r>
            <a:r>
              <a:rPr lang="pl-PL" sz="2800" dirty="0" smtClean="0">
                <a:hlinkClick r:id="rId4"/>
              </a:rPr>
              <a:t>/</a:t>
            </a:r>
            <a:endParaRPr lang="pl-PL" sz="2800" dirty="0" smtClean="0">
              <a:solidFill>
                <a:schemeClr val="bg1"/>
              </a:solidFill>
            </a:endParaRPr>
          </a:p>
        </p:txBody>
      </p:sp>
      <p:sp>
        <p:nvSpPr>
          <p:cNvPr id="10" name="pole tekstowe 9"/>
          <p:cNvSpPr txBox="1"/>
          <p:nvPr/>
        </p:nvSpPr>
        <p:spPr>
          <a:xfrm>
            <a:off x="1142999" y="2158222"/>
            <a:ext cx="6409707" cy="2154436"/>
          </a:xfrm>
          <a:prstGeom prst="rect">
            <a:avLst/>
          </a:prstGeom>
          <a:noFill/>
          <a:ln>
            <a:noFill/>
          </a:ln>
        </p:spPr>
        <p:txBody>
          <a:bodyPr wrap="square" lIns="0" tIns="0" rIns="0" bIns="0" rtlCol="0">
            <a:spAutoFit/>
          </a:bodyPr>
          <a:lstStyle/>
          <a:p>
            <a:r>
              <a:rPr lang="pl-PL" sz="2800" dirty="0" smtClean="0">
                <a:solidFill>
                  <a:schemeClr val="bg1"/>
                </a:solidFill>
              </a:rPr>
              <a:t>Co wspiera:</a:t>
            </a:r>
          </a:p>
          <a:p>
            <a:r>
              <a:rPr lang="pl-PL" sz="2800" dirty="0" smtClean="0">
                <a:solidFill>
                  <a:schemeClr val="bg2"/>
                </a:solidFill>
              </a:rPr>
              <a:t># Messenger</a:t>
            </a:r>
          </a:p>
          <a:p>
            <a:r>
              <a:rPr lang="pl-PL" sz="2800" dirty="0" smtClean="0">
                <a:solidFill>
                  <a:schemeClr val="bg2"/>
                </a:solidFill>
              </a:rPr>
              <a:t># </a:t>
            </a:r>
            <a:r>
              <a:rPr lang="pl-PL" sz="2800" dirty="0" err="1" smtClean="0">
                <a:solidFill>
                  <a:schemeClr val="bg2"/>
                </a:solidFill>
              </a:rPr>
              <a:t>RelayCommand</a:t>
            </a:r>
            <a:endParaRPr lang="pl-PL" sz="2800" dirty="0" smtClean="0">
              <a:solidFill>
                <a:schemeClr val="bg2"/>
              </a:solidFill>
            </a:endParaRPr>
          </a:p>
          <a:p>
            <a:r>
              <a:rPr lang="pl-PL" sz="2800" dirty="0" smtClean="0">
                <a:solidFill>
                  <a:schemeClr val="bg2"/>
                </a:solidFill>
              </a:rPr>
              <a:t># </a:t>
            </a:r>
            <a:r>
              <a:rPr lang="pl-PL" sz="2800" dirty="0" err="1" smtClean="0">
                <a:solidFill>
                  <a:schemeClr val="bg2"/>
                </a:solidFill>
              </a:rPr>
              <a:t>ViewModelLocator</a:t>
            </a:r>
            <a:endParaRPr lang="pl-PL" sz="2800" dirty="0" smtClean="0">
              <a:solidFill>
                <a:schemeClr val="bg2"/>
              </a:solidFill>
            </a:endParaRPr>
          </a:p>
          <a:p>
            <a:r>
              <a:rPr lang="pl-PL" sz="2800" dirty="0" smtClean="0">
                <a:solidFill>
                  <a:schemeClr val="bg2"/>
                </a:solidFill>
              </a:rPr>
              <a:t># </a:t>
            </a:r>
            <a:r>
              <a:rPr lang="pl-PL" sz="2800" dirty="0" err="1" smtClean="0">
                <a:solidFill>
                  <a:schemeClr val="bg2"/>
                </a:solidFill>
              </a:rPr>
              <a:t>IoC</a:t>
            </a:r>
            <a:r>
              <a:rPr lang="pl-PL" sz="2800" dirty="0" smtClean="0">
                <a:solidFill>
                  <a:schemeClr val="bg2"/>
                </a:solidFill>
              </a:rPr>
              <a:t> </a:t>
            </a:r>
            <a:r>
              <a:rPr lang="pl-PL" sz="2800" dirty="0" err="1" smtClean="0">
                <a:solidFill>
                  <a:schemeClr val="bg2"/>
                </a:solidFill>
              </a:rPr>
              <a:t>Container</a:t>
            </a:r>
            <a:r>
              <a:rPr lang="pl-PL" sz="2800" dirty="0" smtClean="0">
                <a:solidFill>
                  <a:schemeClr val="bg1"/>
                </a:solidFill>
              </a:rPr>
              <a:t> </a:t>
            </a:r>
          </a:p>
        </p:txBody>
      </p:sp>
    </p:spTree>
    <p:extLst>
      <p:ext uri="{BB962C8B-B14F-4D97-AF65-F5344CB8AC3E}">
        <p14:creationId xmlns:p14="http://schemas.microsoft.com/office/powerpoint/2010/main" val="346598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pl-PL" dirty="0" smtClean="0"/>
              <a:t>Style MVVM</a:t>
            </a:r>
            <a:endParaRPr lang="en-US" dirty="0"/>
          </a:p>
        </p:txBody>
      </p:sp>
      <p:pic>
        <p:nvPicPr>
          <p:cNvPr id="12"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79745"/>
          <a:stretch/>
        </p:blipFill>
        <p:spPr bwMode="auto">
          <a:xfrm>
            <a:off x="10919005" y="4409650"/>
            <a:ext cx="923559" cy="786359"/>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a:xfrm>
            <a:off x="1219201" y="1665514"/>
            <a:ext cx="7913913" cy="430887"/>
          </a:xfrm>
          <a:prstGeom prst="rect">
            <a:avLst/>
          </a:prstGeom>
          <a:noFill/>
        </p:spPr>
        <p:txBody>
          <a:bodyPr wrap="square" lIns="0" tIns="0" rIns="0" bIns="0" rtlCol="0">
            <a:spAutoFit/>
          </a:bodyPr>
          <a:lstStyle/>
          <a:p>
            <a:r>
              <a:rPr lang="pl-PL" sz="2800" dirty="0" smtClean="0">
                <a:solidFill>
                  <a:schemeClr val="bg1"/>
                </a:solidFill>
              </a:rPr>
              <a:t>Strona projektu : </a:t>
            </a:r>
            <a:r>
              <a:rPr lang="pl-PL" sz="2800" dirty="0">
                <a:hlinkClick r:id="rId4"/>
              </a:rPr>
              <a:t>https://stylemvvm.codeplex.com/</a:t>
            </a:r>
            <a:endParaRPr lang="pl-PL" sz="2800" dirty="0" smtClean="0">
              <a:solidFill>
                <a:schemeClr val="bg1"/>
              </a:solidFill>
            </a:endParaRPr>
          </a:p>
        </p:txBody>
      </p:sp>
      <p:sp>
        <p:nvSpPr>
          <p:cNvPr id="3" name="Prostokąt 2"/>
          <p:cNvSpPr/>
          <p:nvPr/>
        </p:nvSpPr>
        <p:spPr>
          <a:xfrm>
            <a:off x="1155471" y="2096401"/>
            <a:ext cx="6092825" cy="3108543"/>
          </a:xfrm>
          <a:prstGeom prst="rect">
            <a:avLst/>
          </a:prstGeom>
        </p:spPr>
        <p:txBody>
          <a:bodyPr>
            <a:spAutoFit/>
          </a:bodyPr>
          <a:lstStyle/>
          <a:p>
            <a:r>
              <a:rPr lang="pl-PL" sz="2800" dirty="0">
                <a:solidFill>
                  <a:schemeClr val="bg1"/>
                </a:solidFill>
              </a:rPr>
              <a:t>Co wspiera:</a:t>
            </a:r>
          </a:p>
          <a:p>
            <a:r>
              <a:rPr lang="pl-PL" sz="2800" dirty="0">
                <a:solidFill>
                  <a:schemeClr val="bg2"/>
                </a:solidFill>
              </a:rPr>
              <a:t># </a:t>
            </a:r>
            <a:r>
              <a:rPr lang="pl-PL" sz="2800" dirty="0" smtClean="0">
                <a:solidFill>
                  <a:schemeClr val="bg2"/>
                </a:solidFill>
              </a:rPr>
              <a:t>Messenger - Mediator</a:t>
            </a:r>
            <a:endParaRPr lang="pl-PL" sz="2800" dirty="0">
              <a:solidFill>
                <a:schemeClr val="bg2"/>
              </a:solidFill>
            </a:endParaRPr>
          </a:p>
          <a:p>
            <a:r>
              <a:rPr lang="pl-PL" sz="2800" dirty="0">
                <a:solidFill>
                  <a:schemeClr val="bg2"/>
                </a:solidFill>
              </a:rPr>
              <a:t># </a:t>
            </a:r>
            <a:r>
              <a:rPr lang="pl-PL" sz="2800" dirty="0" err="1">
                <a:solidFill>
                  <a:schemeClr val="bg2"/>
                </a:solidFill>
              </a:rPr>
              <a:t>RelayCommand</a:t>
            </a:r>
            <a:endParaRPr lang="pl-PL" sz="2800" dirty="0">
              <a:solidFill>
                <a:schemeClr val="bg2"/>
              </a:solidFill>
            </a:endParaRPr>
          </a:p>
          <a:p>
            <a:r>
              <a:rPr lang="pl-PL" sz="2800" dirty="0">
                <a:solidFill>
                  <a:schemeClr val="bg2"/>
                </a:solidFill>
              </a:rPr>
              <a:t># </a:t>
            </a:r>
            <a:r>
              <a:rPr lang="pl-PL" sz="2800" dirty="0" smtClean="0">
                <a:solidFill>
                  <a:schemeClr val="bg2"/>
                </a:solidFill>
              </a:rPr>
              <a:t>Import &amp; Export</a:t>
            </a:r>
            <a:endParaRPr lang="pl-PL" sz="2800" dirty="0">
              <a:solidFill>
                <a:schemeClr val="bg2"/>
              </a:solidFill>
            </a:endParaRPr>
          </a:p>
          <a:p>
            <a:r>
              <a:rPr lang="pl-PL" sz="2800" dirty="0">
                <a:solidFill>
                  <a:schemeClr val="bg2"/>
                </a:solidFill>
              </a:rPr>
              <a:t># </a:t>
            </a:r>
            <a:r>
              <a:rPr lang="pl-PL" sz="2800" dirty="0" err="1" smtClean="0">
                <a:solidFill>
                  <a:schemeClr val="bg2"/>
                </a:solidFill>
              </a:rPr>
              <a:t>Charms</a:t>
            </a:r>
            <a:r>
              <a:rPr lang="pl-PL" sz="2800" dirty="0" smtClean="0">
                <a:solidFill>
                  <a:schemeClr val="bg2"/>
                </a:solidFill>
              </a:rPr>
              <a:t>, </a:t>
            </a:r>
            <a:r>
              <a:rPr lang="pl-PL" sz="2800" dirty="0" err="1" smtClean="0">
                <a:solidFill>
                  <a:schemeClr val="bg2"/>
                </a:solidFill>
              </a:rPr>
              <a:t>Popups</a:t>
            </a:r>
            <a:r>
              <a:rPr lang="pl-PL" sz="2800" dirty="0" smtClean="0">
                <a:solidFill>
                  <a:schemeClr val="bg2"/>
                </a:solidFill>
              </a:rPr>
              <a:t>, </a:t>
            </a:r>
            <a:r>
              <a:rPr lang="pl-PL" sz="2800" dirty="0" err="1" smtClean="0">
                <a:solidFill>
                  <a:schemeClr val="bg2"/>
                </a:solidFill>
              </a:rPr>
              <a:t>MessageBoxes</a:t>
            </a:r>
            <a:endParaRPr lang="pl-PL" sz="2800" dirty="0" smtClean="0">
              <a:solidFill>
                <a:schemeClr val="bg2"/>
              </a:solidFill>
            </a:endParaRPr>
          </a:p>
          <a:p>
            <a:r>
              <a:rPr lang="pl-PL" sz="2800" dirty="0" smtClean="0">
                <a:solidFill>
                  <a:schemeClr val="bg2"/>
                </a:solidFill>
              </a:rPr>
              <a:t># </a:t>
            </a:r>
            <a:r>
              <a:rPr lang="pl-PL" sz="2800" dirty="0" err="1" smtClean="0">
                <a:solidFill>
                  <a:schemeClr val="bg2"/>
                </a:solidFill>
              </a:rPr>
              <a:t>Navigation</a:t>
            </a:r>
            <a:endParaRPr lang="pl-PL" sz="2800" dirty="0" smtClean="0">
              <a:solidFill>
                <a:schemeClr val="bg2"/>
              </a:solidFill>
            </a:endParaRPr>
          </a:p>
          <a:p>
            <a:r>
              <a:rPr lang="pl-PL" sz="2800" dirty="0" smtClean="0">
                <a:solidFill>
                  <a:schemeClr val="bg2"/>
                </a:solidFill>
              </a:rPr>
              <a:t># </a:t>
            </a:r>
            <a:r>
              <a:rPr lang="pl-PL" sz="2800" dirty="0" err="1" smtClean="0">
                <a:solidFill>
                  <a:schemeClr val="bg2"/>
                </a:solidFill>
              </a:rPr>
              <a:t>Validation</a:t>
            </a:r>
            <a:r>
              <a:rPr lang="pl-PL" sz="2800" dirty="0" smtClean="0">
                <a:solidFill>
                  <a:schemeClr val="bg2"/>
                </a:solidFill>
              </a:rPr>
              <a:t> </a:t>
            </a:r>
            <a:r>
              <a:rPr lang="pl-PL" sz="2800" dirty="0" err="1" smtClean="0">
                <a:solidFill>
                  <a:schemeClr val="bg2"/>
                </a:solidFill>
              </a:rPr>
              <a:t>future</a:t>
            </a:r>
            <a:endParaRPr lang="pl-PL" sz="2800" dirty="0">
              <a:solidFill>
                <a:schemeClr val="bg1"/>
              </a:solidFill>
            </a:endParaRPr>
          </a:p>
        </p:txBody>
      </p:sp>
    </p:spTree>
    <p:extLst>
      <p:ext uri="{BB962C8B-B14F-4D97-AF65-F5344CB8AC3E}">
        <p14:creationId xmlns:p14="http://schemas.microsoft.com/office/powerpoint/2010/main" val="293393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pl-PL" dirty="0" smtClean="0"/>
              <a:t>Przykład</a:t>
            </a:r>
            <a:endParaRPr lang="en-US" dirty="0"/>
          </a:p>
        </p:txBody>
      </p:sp>
    </p:spTree>
    <p:extLst>
      <p:ext uri="{BB962C8B-B14F-4D97-AF65-F5344CB8AC3E}">
        <p14:creationId xmlns:p14="http://schemas.microsoft.com/office/powerpoint/2010/main" val="19812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 ds:uri="8b529f77-48ab-4581-b468-93f09345b8aa"/>
    <ds:schemaRef ds:uri="http://purl.org/dc/terms/"/>
    <ds:schemaRef ds:uri="http://schemas.microsoft.com/office/2006/metadata/properties"/>
    <ds:schemaRef ds:uri="http://schemas.openxmlformats.org/package/2006/metadata/core-properties"/>
    <ds:schemaRef ds:uri="2295e2e7-0eeb-498e-8716-217bb2ee6ee3"/>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3877</TotalTime>
  <Words>1164</Words>
  <Application>Microsoft Office PowerPoint</Application>
  <PresentationFormat>Custom</PresentationFormat>
  <Paragraphs>121</Paragraphs>
  <Slides>26</Slides>
  <Notes>25</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Consolas</vt:lpstr>
      <vt:lpstr>Segoe Light</vt:lpstr>
      <vt:lpstr>Segoe UI</vt:lpstr>
      <vt:lpstr>Segoe UI Light</vt:lpstr>
      <vt:lpstr>Wingdings</vt:lpstr>
      <vt:lpstr>Metro_TT_Blue_16x9_02-12</vt:lpstr>
      <vt:lpstr>1_16x9_New_Win_PPT_Template_4_compressed</vt:lpstr>
      <vt:lpstr>2_16x9_New_Win_PPT_Template_4_compressed</vt:lpstr>
      <vt:lpstr>Jak nie zwariować z Windows 8</vt:lpstr>
      <vt:lpstr>Agenda</vt:lpstr>
      <vt:lpstr>Dlaczego warto używać MVVM?</vt:lpstr>
      <vt:lpstr>MVVM</vt:lpstr>
      <vt:lpstr>Code Behind vs MVVM - Przykład</vt:lpstr>
      <vt:lpstr>Dostępne Frameworki</vt:lpstr>
      <vt:lpstr>MVVM Light</vt:lpstr>
      <vt:lpstr>Style MVVM</vt:lpstr>
      <vt:lpstr>Przykład</vt:lpstr>
      <vt:lpstr>Wady MVVM</vt:lpstr>
      <vt:lpstr>Pytania?</vt:lpstr>
      <vt:lpstr>Jak ułatwić sobie pracę</vt:lpstr>
      <vt:lpstr>Kontrolki Telerik - Demo</vt:lpstr>
      <vt:lpstr>Kontrolki Syncfusion - Demo</vt:lpstr>
      <vt:lpstr>Wciąż mi mało </vt:lpstr>
      <vt:lpstr>PowerPoint Presentation</vt:lpstr>
      <vt:lpstr>Pytania?</vt:lpstr>
      <vt:lpstr>Do wygrania RadControls for Windows 8 warte 1000$</vt:lpstr>
      <vt:lpstr>BizSpark – jak Microsoft rozpędza startupy</vt:lpstr>
      <vt:lpstr>PowerPoint Presentation</vt:lpstr>
      <vt:lpstr>PowerPoint Presentation</vt:lpstr>
      <vt:lpstr>Microsoft Bizspark - darmowy program dla: </vt:lpstr>
      <vt:lpstr>Microsoft Bizspark - skład</vt:lpstr>
      <vt:lpstr>Microsoft Bizspark Plus i One</vt:lpstr>
      <vt:lpstr>Pytania?</vt:lpstr>
      <vt:lpstr>Dziękujemy</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Bart Zaremba</cp:lastModifiedBy>
  <cp:revision>248</cp:revision>
  <dcterms:created xsi:type="dcterms:W3CDTF">2012-02-15T23:39:54Z</dcterms:created>
  <dcterms:modified xsi:type="dcterms:W3CDTF">2014-05-15T07:38:47Z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