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2DB9A-22CA-4521-99CF-FD4A712878D6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19123-6DB9-4A07-88CC-31B247AA44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0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A2DCB-1A02-43FA-B0A2-8490684B561F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170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A2DCB-1A02-43FA-B0A2-8490684B561F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65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A2DCB-1A02-43FA-B0A2-8490684B561F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03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A2DCB-1A02-43FA-B0A2-8490684B561F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74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A2DCB-1A02-43FA-B0A2-8490684B561F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29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A2DCB-1A02-43FA-B0A2-8490684B561F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1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8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25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6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7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8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25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85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93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61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5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5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7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778F-BE1C-47C7-A601-DAC008ADD654}" type="datetimeFigureOut">
              <a:rPr lang="pl-PL" smtClean="0"/>
              <a:t>2013-11-28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8A1D-2DA6-400E-9B63-46902B34E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87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Wprowadzenie</a:t>
            </a:r>
            <a:r>
              <a:rPr lang="en-US" dirty="0" smtClean="0"/>
              <a:t> do </a:t>
            </a:r>
            <a:r>
              <a:rPr lang="en-US" dirty="0" err="1" smtClean="0"/>
              <a:t>metodyki</a:t>
            </a:r>
            <a:r>
              <a:rPr lang="en-US" dirty="0" smtClean="0"/>
              <a:t> Scrum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0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samodzielnie organizuje pracę tak, aby </a:t>
            </a:r>
            <a:r>
              <a:rPr lang="pl-PL" b="1" dirty="0" smtClean="0"/>
              <a:t>wykonać</a:t>
            </a:r>
            <a:r>
              <a:rPr lang="pl-PL" dirty="0" smtClean="0"/>
              <a:t> założenia sprintu</a:t>
            </a:r>
            <a:endParaRPr lang="en-US" dirty="0" smtClean="0"/>
          </a:p>
          <a:p>
            <a:pPr lvl="1"/>
            <a:r>
              <a:rPr lang="en-US" dirty="0" err="1" smtClean="0"/>
              <a:t>Udoskonalanie</a:t>
            </a:r>
            <a:r>
              <a:rPr lang="en-US" dirty="0" smtClean="0"/>
              <a:t> </a:t>
            </a:r>
            <a:r>
              <a:rPr lang="en-US" dirty="0" err="1" smtClean="0"/>
              <a:t>pracy</a:t>
            </a:r>
            <a:r>
              <a:rPr lang="en-US" dirty="0" smtClean="0"/>
              <a:t> </a:t>
            </a:r>
            <a:r>
              <a:rPr lang="en-US" dirty="0" err="1" smtClean="0"/>
              <a:t>podczas</a:t>
            </a:r>
            <a:r>
              <a:rPr lang="en-US" dirty="0" smtClean="0"/>
              <a:t> </a:t>
            </a:r>
            <a:r>
              <a:rPr lang="en-US" dirty="0" err="1" smtClean="0"/>
              <a:t>pracy</a:t>
            </a:r>
            <a:endParaRPr lang="pl-PL" dirty="0" smtClean="0"/>
          </a:p>
          <a:p>
            <a:r>
              <a:rPr lang="pl-PL" dirty="0" smtClean="0"/>
              <a:t>interdyscyplinarny, samowystarczalny, jednolita hierarchia służbowa</a:t>
            </a:r>
            <a:endParaRPr lang="en-US" dirty="0" smtClean="0"/>
          </a:p>
          <a:p>
            <a:pPr lvl="1"/>
            <a:r>
              <a:rPr lang="en-US" dirty="0" err="1" smtClean="0"/>
              <a:t>Odejście</a:t>
            </a:r>
            <a:r>
              <a:rPr lang="en-US" dirty="0" smtClean="0"/>
              <a:t> od </a:t>
            </a:r>
            <a:r>
              <a:rPr lang="en-US" dirty="0" err="1" smtClean="0"/>
              <a:t>mapowania</a:t>
            </a:r>
            <a:r>
              <a:rPr lang="en-US" dirty="0" smtClean="0"/>
              <a:t> </a:t>
            </a:r>
            <a:r>
              <a:rPr lang="en-US" dirty="0" err="1" smtClean="0"/>
              <a:t>ról</a:t>
            </a:r>
            <a:r>
              <a:rPr lang="en-US" dirty="0" smtClean="0"/>
              <a:t> – </a:t>
            </a:r>
            <a:r>
              <a:rPr lang="en-US" dirty="0" err="1" smtClean="0"/>
              <a:t>wspólny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: </a:t>
            </a:r>
            <a:r>
              <a:rPr lang="en-US" dirty="0" err="1" smtClean="0"/>
              <a:t>realizacja</a:t>
            </a:r>
            <a:r>
              <a:rPr lang="en-US" dirty="0" smtClean="0"/>
              <a:t> </a:t>
            </a:r>
            <a:r>
              <a:rPr lang="en-US" dirty="0" err="1" smtClean="0"/>
              <a:t>zadań</a:t>
            </a:r>
            <a:endParaRPr lang="pl-PL" dirty="0" smtClean="0"/>
          </a:p>
          <a:p>
            <a:r>
              <a:rPr lang="pl-PL" dirty="0" smtClean="0"/>
              <a:t>z reguły ok. 5-7 osób</a:t>
            </a:r>
          </a:p>
          <a:p>
            <a:r>
              <a:rPr lang="pl-PL" dirty="0" smtClean="0"/>
              <a:t>podczas sprintu </a:t>
            </a:r>
          </a:p>
          <a:p>
            <a:pPr lvl="1"/>
            <a:r>
              <a:rPr lang="pl-PL" dirty="0" smtClean="0"/>
              <a:t>zespół pozostawia się samemu sobie</a:t>
            </a:r>
          </a:p>
          <a:p>
            <a:pPr lvl="1"/>
            <a:r>
              <a:rPr lang="pl-PL" dirty="0" smtClean="0"/>
              <a:t>skład zespołu nie powinien się zmieniać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2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jest liderem, a nie kierownikiem</a:t>
            </a:r>
          </a:p>
          <a:p>
            <a:r>
              <a:rPr lang="pl-PL" dirty="0" smtClean="0"/>
              <a:t>pomaga właścicielowi produktu w wyborze </a:t>
            </a:r>
            <a:r>
              <a:rPr lang="en-US" dirty="0" err="1" smtClean="0"/>
              <a:t>elementów</a:t>
            </a:r>
            <a:r>
              <a:rPr lang="en-US" dirty="0" smtClean="0"/>
              <a:t> </a:t>
            </a:r>
            <a:r>
              <a:rPr lang="en-US" dirty="0" err="1" smtClean="0"/>
              <a:t>backlogu</a:t>
            </a:r>
            <a:endParaRPr lang="pl-PL" dirty="0" smtClean="0"/>
          </a:p>
          <a:p>
            <a:r>
              <a:rPr lang="pl-PL" dirty="0" smtClean="0"/>
              <a:t>pomaga zespołowi w zamianie zaległości na funkcjonalność</a:t>
            </a:r>
          </a:p>
          <a:p>
            <a:pPr lvl="1"/>
            <a:r>
              <a:rPr lang="pl-PL" dirty="0" smtClean="0"/>
              <a:t>usuwa przeszkody (blokady)</a:t>
            </a:r>
          </a:p>
          <a:p>
            <a:pPr lvl="1"/>
            <a:r>
              <a:rPr lang="pl-PL" dirty="0" smtClean="0"/>
              <a:t>chroni przed czynnikami zewnętrznymi</a:t>
            </a:r>
          </a:p>
          <a:p>
            <a:pPr lvl="1"/>
            <a:r>
              <a:rPr lang="pl-PL" dirty="0" smtClean="0"/>
              <a:t>rozwiązuje konflikty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Scrum</a:t>
            </a:r>
            <a:r>
              <a:rPr lang="pl-PL" dirty="0" smtClean="0"/>
              <a:t> Master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74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smtClean="0"/>
              <a:t>pełnowartościowy przyrost funkcjonalności</a:t>
            </a:r>
          </a:p>
          <a:p>
            <a:pPr lvl="1"/>
            <a:r>
              <a:rPr lang="pl-PL" dirty="0" smtClean="0"/>
              <a:t>gotowy do sprzedaży</a:t>
            </a:r>
          </a:p>
          <a:p>
            <a:pPr lvl="1"/>
            <a:r>
              <a:rPr lang="pl-PL" dirty="0" smtClean="0"/>
              <a:t>w pełni działający</a:t>
            </a:r>
          </a:p>
          <a:p>
            <a:pPr lvl="1"/>
            <a:r>
              <a:rPr lang="pl-PL" dirty="0" smtClean="0"/>
              <a:t>przetestowany</a:t>
            </a:r>
          </a:p>
          <a:p>
            <a:pPr lvl="1"/>
            <a:r>
              <a:rPr lang="pl-PL" dirty="0" smtClean="0"/>
              <a:t>z pełną dokumentacją</a:t>
            </a:r>
          </a:p>
          <a:p>
            <a:pPr lvl="1"/>
            <a:r>
              <a:rPr lang="pl-PL" dirty="0" smtClean="0"/>
              <a:t>kod zwrócony do repozytorium</a:t>
            </a:r>
          </a:p>
          <a:p>
            <a:r>
              <a:rPr lang="pl-PL" dirty="0" smtClean="0"/>
              <a:t>rezultat sprintu zatwierdzony przez właściciela produktu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znaczy „</a:t>
            </a:r>
            <a:r>
              <a:rPr lang="pl-PL" b="1" dirty="0" smtClean="0"/>
              <a:t>wykonane”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3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uk blokowy 9"/>
          <p:cNvSpPr/>
          <p:nvPr/>
        </p:nvSpPr>
        <p:spPr>
          <a:xfrm>
            <a:off x="5313949" y="1619756"/>
            <a:ext cx="1869584" cy="1666368"/>
          </a:xfrm>
          <a:prstGeom prst="blockArc">
            <a:avLst>
              <a:gd name="adj1" fmla="val 8528583"/>
              <a:gd name="adj2" fmla="val 5466646"/>
              <a:gd name="adj3" fmla="val 6976"/>
            </a:avLst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Łuk blokowy 10"/>
          <p:cNvSpPr/>
          <p:nvPr/>
        </p:nvSpPr>
        <p:spPr>
          <a:xfrm>
            <a:off x="5528263" y="357166"/>
            <a:ext cx="1566410" cy="1396148"/>
          </a:xfrm>
          <a:prstGeom prst="blockArc">
            <a:avLst>
              <a:gd name="adj1" fmla="val 6209687"/>
              <a:gd name="adj2" fmla="val 1937041"/>
              <a:gd name="adj3" fmla="val 8056"/>
            </a:avLst>
          </a:prstGeom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>
            <a:off x="4242379" y="3143248"/>
            <a:ext cx="3786214" cy="21431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/>
          <p:cNvSpPr/>
          <p:nvPr/>
        </p:nvSpPr>
        <p:spPr>
          <a:xfrm rot="13254068">
            <a:off x="6690115" y="1355077"/>
            <a:ext cx="286413" cy="2654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/>
          <p:cNvSpPr/>
          <p:nvPr/>
        </p:nvSpPr>
        <p:spPr>
          <a:xfrm rot="8372851">
            <a:off x="5508703" y="2918684"/>
            <a:ext cx="286413" cy="2654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/>
          <p:cNvSpPr txBox="1"/>
          <p:nvPr/>
        </p:nvSpPr>
        <p:spPr>
          <a:xfrm>
            <a:off x="5242511" y="2000241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sprint</a:t>
            </a:r>
          </a:p>
          <a:p>
            <a:pPr algn="ctr"/>
            <a:r>
              <a:rPr lang="pl-PL" sz="2400" dirty="0"/>
              <a:t>14-30 dni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5381620" y="782406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codzienny</a:t>
            </a:r>
          </a:p>
          <a:p>
            <a:pPr algn="ctr"/>
            <a:r>
              <a:rPr lang="pl-PL" dirty="0" err="1"/>
              <a:t>Scrum</a:t>
            </a:r>
            <a:endParaRPr lang="pl-PL" dirty="0"/>
          </a:p>
        </p:txBody>
      </p:sp>
      <p:pic>
        <p:nvPicPr>
          <p:cNvPr id="1028" name="Picture 4" descr="C:\Documents and Settings\Rodzinka\Ustawienia lokalne\Temporary Internet Files\Content.IE5\NNXSJZZ8\MCBD09247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908" y="2619376"/>
            <a:ext cx="1210679" cy="1095376"/>
          </a:xfrm>
          <a:prstGeom prst="rect">
            <a:avLst/>
          </a:prstGeom>
          <a:noFill/>
        </p:spPr>
      </p:pic>
      <p:pic>
        <p:nvPicPr>
          <p:cNvPr id="2050" name="Picture 2" descr="C:\Documents and Settings\Rodzinka\Ustawienia lokalne\Temporary Internet Files\Content.IE5\RE5JWSM3\MCj0432617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32" y="5143496"/>
            <a:ext cx="928710" cy="928710"/>
          </a:xfrm>
          <a:prstGeom prst="rect">
            <a:avLst/>
          </a:prstGeom>
          <a:noFill/>
        </p:spPr>
      </p:pic>
      <p:sp>
        <p:nvSpPr>
          <p:cNvPr id="15" name="Prostokąt 14"/>
          <p:cNvSpPr/>
          <p:nvPr/>
        </p:nvSpPr>
        <p:spPr>
          <a:xfrm>
            <a:off x="3595670" y="5143512"/>
            <a:ext cx="200026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Product Backlog</a:t>
            </a:r>
            <a:endParaRPr lang="pl-PL" sz="2000" dirty="0"/>
          </a:p>
        </p:txBody>
      </p:sp>
      <p:pic>
        <p:nvPicPr>
          <p:cNvPr id="2065" name="Picture 17" descr="C:\Documents and Settings\Rodzinka\Ustawienia lokalne\Temporary Internet Files\Content.IE5\J1SFDXT3\MCj0198150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4431" y="3500438"/>
            <a:ext cx="2122487" cy="1625600"/>
          </a:xfrm>
          <a:prstGeom prst="rect">
            <a:avLst/>
          </a:prstGeom>
          <a:noFill/>
        </p:spPr>
      </p:pic>
      <p:cxnSp>
        <p:nvCxnSpPr>
          <p:cNvPr id="34" name="Łącznik łamany 33"/>
          <p:cNvCxnSpPr>
            <a:stCxn id="15" idx="3"/>
            <a:endCxn id="2065" idx="2"/>
          </p:cNvCxnSpPr>
          <p:nvPr/>
        </p:nvCxnSpPr>
        <p:spPr>
          <a:xfrm flipV="1">
            <a:off x="5595934" y="5126039"/>
            <a:ext cx="489740" cy="48182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stCxn id="2050" idx="3"/>
            <a:endCxn id="15" idx="1"/>
          </p:cNvCxnSpPr>
          <p:nvPr/>
        </p:nvCxnSpPr>
        <p:spPr>
          <a:xfrm>
            <a:off x="3167042" y="5607851"/>
            <a:ext cx="428628" cy="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/>
          <p:cNvSpPr/>
          <p:nvPr/>
        </p:nvSpPr>
        <p:spPr>
          <a:xfrm>
            <a:off x="2238348" y="3857628"/>
            <a:ext cx="185738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Wybrane</a:t>
            </a:r>
            <a:r>
              <a:rPr lang="en-US" sz="2000" dirty="0"/>
              <a:t> el. Product Backlog</a:t>
            </a:r>
            <a:endParaRPr lang="pl-PL" sz="2000" dirty="0"/>
          </a:p>
        </p:txBody>
      </p:sp>
      <p:sp>
        <p:nvSpPr>
          <p:cNvPr id="42" name="Prostokąt 41"/>
          <p:cNvSpPr/>
          <p:nvPr/>
        </p:nvSpPr>
        <p:spPr>
          <a:xfrm>
            <a:off x="2238348" y="2571744"/>
            <a:ext cx="185738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Sprint Backlog</a:t>
            </a:r>
            <a:endParaRPr lang="pl-PL" sz="2000" dirty="0"/>
          </a:p>
        </p:txBody>
      </p:sp>
      <p:cxnSp>
        <p:nvCxnSpPr>
          <p:cNvPr id="45" name="Łącznik łamany 44"/>
          <p:cNvCxnSpPr>
            <a:stCxn id="1028" idx="2"/>
            <a:endCxn id="2065" idx="3"/>
          </p:cNvCxnSpPr>
          <p:nvPr/>
        </p:nvCxnSpPr>
        <p:spPr>
          <a:xfrm rot="5400000">
            <a:off x="7698339" y="3163330"/>
            <a:ext cx="598486" cy="170133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łamany 47"/>
          <p:cNvCxnSpPr>
            <a:stCxn id="39" idx="1"/>
            <a:endCxn id="42" idx="1"/>
          </p:cNvCxnSpPr>
          <p:nvPr/>
        </p:nvCxnSpPr>
        <p:spPr>
          <a:xfrm rot="10800000">
            <a:off x="2238348" y="3036091"/>
            <a:ext cx="1588" cy="1285884"/>
          </a:xfrm>
          <a:prstGeom prst="bentConnector3">
            <a:avLst>
              <a:gd name="adj1" fmla="val 2606751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2065" idx="1"/>
            <a:endCxn id="39" idx="3"/>
          </p:cNvCxnSpPr>
          <p:nvPr/>
        </p:nvCxnSpPr>
        <p:spPr>
          <a:xfrm rot="10800000" flipV="1">
            <a:off x="4095736" y="4313238"/>
            <a:ext cx="928694" cy="87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jawna lista wymagań związanych z produktem (przejrzystość projektu)</a:t>
            </a:r>
          </a:p>
          <a:p>
            <a:r>
              <a:rPr lang="pl-PL" dirty="0" smtClean="0"/>
              <a:t>każdy element na liście</a:t>
            </a:r>
          </a:p>
          <a:p>
            <a:pPr lvl="1"/>
            <a:r>
              <a:rPr lang="pl-PL" dirty="0" smtClean="0"/>
              <a:t>jest oszacowany (koszt, wartość, ryzyko)</a:t>
            </a:r>
          </a:p>
          <a:p>
            <a:pPr lvl="1"/>
            <a:r>
              <a:rPr lang="pl-PL" dirty="0" smtClean="0"/>
              <a:t>ma priorytet (oszacowany przez właściciela produktu)</a:t>
            </a:r>
          </a:p>
          <a:p>
            <a:r>
              <a:rPr lang="pl-PL" dirty="0" smtClean="0"/>
              <a:t>elementy o wysokim priorytecie zawierają więcej szczegółów</a:t>
            </a:r>
          </a:p>
          <a:p>
            <a:r>
              <a:rPr lang="pl-PL" dirty="0" smtClean="0"/>
              <a:t>może przyrastać i zmieniać się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Rejestr </a:t>
            </a:r>
            <a:r>
              <a:rPr lang="en-US" dirty="0" smtClean="0"/>
              <a:t>Product Backlog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77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68" y="0"/>
            <a:ext cx="71141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5381620" y="6357958"/>
            <a:ext cx="5143536" cy="36933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 err="1"/>
              <a:t>www.mountaingoatsoftware.com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42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służy przekazaniu wizji i jest ograniczone czasowo do 8 godzin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część</a:t>
            </a:r>
            <a:r>
              <a:rPr lang="en-US" dirty="0" smtClean="0"/>
              <a:t> – Product Owner, Scrum master, </a:t>
            </a:r>
            <a:r>
              <a:rPr lang="en-US" dirty="0" err="1" smtClean="0"/>
              <a:t>zespół</a:t>
            </a:r>
            <a:endParaRPr lang="en-US" dirty="0" smtClean="0"/>
          </a:p>
          <a:p>
            <a:pPr lvl="1"/>
            <a:r>
              <a:rPr lang="pl-PL" dirty="0" smtClean="0"/>
              <a:t>określenie list</a:t>
            </a:r>
            <a:r>
              <a:rPr lang="en-US" dirty="0" smtClean="0"/>
              <a:t>y el. Product Backlog </a:t>
            </a:r>
            <a:r>
              <a:rPr lang="pl-PL" dirty="0" smtClean="0"/>
              <a:t>(4h)</a:t>
            </a:r>
            <a:r>
              <a:rPr lang="en-US" dirty="0" smtClean="0"/>
              <a:t> – </a:t>
            </a:r>
            <a:r>
              <a:rPr lang="en-US" dirty="0" err="1" smtClean="0"/>
              <a:t>właściciel</a:t>
            </a:r>
            <a:r>
              <a:rPr lang="en-US" dirty="0" smtClean="0"/>
              <a:t> </a:t>
            </a:r>
            <a:r>
              <a:rPr lang="en-US" dirty="0" err="1" smtClean="0"/>
              <a:t>produktu</a:t>
            </a:r>
            <a:endParaRPr lang="en-US" dirty="0" smtClean="0"/>
          </a:p>
          <a:p>
            <a:pPr lvl="1"/>
            <a:r>
              <a:rPr lang="en-US" dirty="0" err="1" smtClean="0"/>
              <a:t>określenie</a:t>
            </a:r>
            <a:r>
              <a:rPr lang="en-US" dirty="0" smtClean="0"/>
              <a:t> </a:t>
            </a:r>
            <a:r>
              <a:rPr lang="en-US" dirty="0" err="1" smtClean="0"/>
              <a:t>celu</a:t>
            </a:r>
            <a:r>
              <a:rPr lang="en-US" dirty="0" smtClean="0"/>
              <a:t> </a:t>
            </a:r>
            <a:r>
              <a:rPr lang="en-US" dirty="0" err="1" smtClean="0"/>
              <a:t>Sprintu</a:t>
            </a:r>
            <a:endParaRPr lang="pl-PL" dirty="0" smtClean="0"/>
          </a:p>
          <a:p>
            <a:pPr lvl="1"/>
            <a:r>
              <a:rPr lang="pl-PL" dirty="0" smtClean="0"/>
              <a:t>szacowanie nakładu pracy każde</a:t>
            </a:r>
            <a:r>
              <a:rPr lang="en-US" dirty="0" smtClean="0"/>
              <a:t>go </a:t>
            </a:r>
            <a:r>
              <a:rPr lang="en-US" dirty="0" err="1" smtClean="0"/>
              <a:t>elementu</a:t>
            </a:r>
            <a:endParaRPr lang="pl-PL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część</a:t>
            </a:r>
            <a:r>
              <a:rPr lang="en-US" dirty="0" smtClean="0"/>
              <a:t> – Scrum Master, </a:t>
            </a:r>
            <a:r>
              <a:rPr lang="en-US" dirty="0" err="1" smtClean="0"/>
              <a:t>zespół</a:t>
            </a:r>
            <a:endParaRPr lang="en-US" dirty="0" smtClean="0"/>
          </a:p>
          <a:p>
            <a:pPr lvl="1"/>
            <a:r>
              <a:rPr lang="pl-PL" dirty="0" smtClean="0"/>
              <a:t>przygotowanie </a:t>
            </a:r>
            <a:r>
              <a:rPr lang="en-US" dirty="0" smtClean="0"/>
              <a:t>Sprint Backlog </a:t>
            </a:r>
            <a:r>
              <a:rPr lang="pl-PL" dirty="0" smtClean="0"/>
              <a:t>(4h)</a:t>
            </a:r>
            <a:r>
              <a:rPr lang="en-US" dirty="0" smtClean="0"/>
              <a:t> - </a:t>
            </a:r>
            <a:r>
              <a:rPr lang="en-US" dirty="0" err="1" smtClean="0"/>
              <a:t>zespół</a:t>
            </a:r>
            <a:endParaRPr lang="pl-PL" dirty="0" smtClean="0"/>
          </a:p>
          <a:p>
            <a:pPr lvl="1"/>
            <a:r>
              <a:rPr lang="pl-PL" dirty="0" smtClean="0"/>
              <a:t>przyjęcie zobowiązania przez zespół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Spotkanie </a:t>
            </a:r>
            <a:r>
              <a:rPr lang="en-US" dirty="0" smtClean="0"/>
              <a:t>Sprint Planning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10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lista zadań, które spowodują przekształcenie </a:t>
            </a:r>
            <a:r>
              <a:rPr lang="en-US" dirty="0" smtClean="0"/>
              <a:t>el. Product Backlog </a:t>
            </a:r>
            <a:r>
              <a:rPr lang="pl-PL" dirty="0" smtClean="0"/>
              <a:t>w </a:t>
            </a:r>
            <a:r>
              <a:rPr lang="en-US" dirty="0" err="1" smtClean="0"/>
              <a:t>gotowy</a:t>
            </a:r>
            <a:r>
              <a:rPr lang="en-US" dirty="0" smtClean="0"/>
              <a:t> </a:t>
            </a:r>
            <a:r>
              <a:rPr lang="en-US" dirty="0" err="1" smtClean="0"/>
              <a:t>moduł</a:t>
            </a:r>
            <a:r>
              <a:rPr lang="en-US" dirty="0" smtClean="0"/>
              <a:t> </a:t>
            </a:r>
            <a:r>
              <a:rPr lang="pl-PL" dirty="0" smtClean="0"/>
              <a:t>produkt</a:t>
            </a:r>
            <a:r>
              <a:rPr lang="en-US" dirty="0" smtClean="0"/>
              <a:t>u (</a:t>
            </a:r>
            <a:r>
              <a:rPr lang="en-US" dirty="0" err="1" smtClean="0"/>
              <a:t>może</a:t>
            </a:r>
            <a:r>
              <a:rPr lang="en-US" dirty="0" smtClean="0"/>
              <a:t> </a:t>
            </a:r>
            <a:r>
              <a:rPr lang="en-US" dirty="0" err="1" smtClean="0"/>
              <a:t>edytować</a:t>
            </a:r>
            <a:r>
              <a:rPr lang="en-US" dirty="0" smtClean="0"/>
              <a:t> </a:t>
            </a:r>
            <a:r>
              <a:rPr lang="en-US" dirty="0" err="1" smtClean="0"/>
              <a:t>tylko</a:t>
            </a:r>
            <a:r>
              <a:rPr lang="en-US" dirty="0" smtClean="0"/>
              <a:t> </a:t>
            </a:r>
            <a:r>
              <a:rPr lang="en-US" dirty="0" err="1" smtClean="0"/>
              <a:t>zespół</a:t>
            </a:r>
            <a:r>
              <a:rPr lang="en-US" dirty="0" smtClean="0"/>
              <a:t> – </a:t>
            </a:r>
            <a:r>
              <a:rPr lang="en-US" dirty="0" err="1" smtClean="0"/>
              <a:t>nie</a:t>
            </a:r>
            <a:r>
              <a:rPr lang="en-US" dirty="0" smtClean="0"/>
              <a:t> PO)</a:t>
            </a:r>
            <a:endParaRPr lang="pl-PL" dirty="0" smtClean="0"/>
          </a:p>
          <a:p>
            <a:r>
              <a:rPr lang="pl-PL" dirty="0" smtClean="0"/>
              <a:t>zadania są szacowane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pl-PL" dirty="0" smtClean="0"/>
              <a:t>przydzielane członkom zespołu w czasie trwania sprintu</a:t>
            </a:r>
            <a:endParaRPr lang="en-US" dirty="0" smtClean="0"/>
          </a:p>
          <a:p>
            <a:r>
              <a:rPr lang="en-US" dirty="0" err="1" smtClean="0"/>
              <a:t>Pojedyncze</a:t>
            </a:r>
            <a:r>
              <a:rPr lang="en-US" dirty="0" smtClean="0"/>
              <a:t> </a:t>
            </a:r>
            <a:r>
              <a:rPr lang="en-US" dirty="0" err="1" smtClean="0"/>
              <a:t>zadanie</a:t>
            </a:r>
            <a:r>
              <a:rPr lang="en-US" dirty="0" smtClean="0"/>
              <a:t> o </a:t>
            </a:r>
            <a:r>
              <a:rPr lang="en-US" dirty="0" err="1" smtClean="0"/>
              <a:t>złożoności</a:t>
            </a:r>
            <a:r>
              <a:rPr lang="en-US" dirty="0" smtClean="0"/>
              <a:t> max 16h</a:t>
            </a:r>
          </a:p>
          <a:p>
            <a:r>
              <a:rPr lang="en-US" dirty="0" err="1" smtClean="0"/>
              <a:t>Codzienna</a:t>
            </a:r>
            <a:r>
              <a:rPr lang="en-US" dirty="0" smtClean="0"/>
              <a:t> </a:t>
            </a:r>
            <a:r>
              <a:rPr lang="en-US" dirty="0" err="1" smtClean="0"/>
              <a:t>aktualizacja</a:t>
            </a:r>
            <a:r>
              <a:rPr lang="en-US" dirty="0" smtClean="0"/>
              <a:t> (remaining story points)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 </a:t>
            </a:r>
            <a:r>
              <a:rPr lang="en-US" dirty="0" smtClean="0"/>
              <a:t>Sprint Backlog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73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Fundament (Story </a:t>
            </a:r>
            <a:r>
              <a:rPr lang="pl-PL" dirty="0" err="1" smtClean="0"/>
              <a:t>Points</a:t>
            </a:r>
            <a:r>
              <a:rPr lang="pl-PL" dirty="0" smtClean="0"/>
              <a:t>, </a:t>
            </a:r>
            <a:r>
              <a:rPr lang="pl-PL" dirty="0" err="1" smtClean="0"/>
              <a:t>Velocity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590543"/>
          </a:xfrm>
        </p:spPr>
        <p:txBody>
          <a:bodyPr/>
          <a:lstStyle/>
          <a:p>
            <a:r>
              <a:rPr lang="pl-PL" dirty="0" smtClean="0"/>
              <a:t>Zamiast roboczodni bardziej abstrakcyjne miary: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 smtClean="0"/>
              <a:t>numeryczne (1,2,3, …)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/>
              <a:t>rozmiary </a:t>
            </a:r>
            <a:r>
              <a:rPr lang="pl-PL" dirty="0" err="1" smtClean="0"/>
              <a:t>t-shirt</a:t>
            </a:r>
            <a:r>
              <a:rPr lang="pl-PL" dirty="0" smtClean="0"/>
              <a:t> (</a:t>
            </a:r>
            <a:r>
              <a:rPr lang="pl-PL" dirty="0"/>
              <a:t>XS, S, M, L, XL, XXL, XXXL), </a:t>
            </a:r>
          </a:p>
          <a:p>
            <a:pPr lvl="1">
              <a:buFont typeface="Wingdings" pitchFamily="2" charset="2"/>
              <a:buChar char="ü"/>
            </a:pPr>
            <a:r>
              <a:rPr lang="pl-PL" dirty="0"/>
              <a:t>elementy ciągu Fibonacciego (1, 2, 3, 5, 8, 13, 21, 34 </a:t>
            </a:r>
            <a:r>
              <a:rPr lang="pl-PL" dirty="0" smtClean="0"/>
              <a:t>…).</a:t>
            </a:r>
          </a:p>
          <a:p>
            <a:r>
              <a:rPr lang="pl-PL" dirty="0" err="1" smtClean="0"/>
              <a:t>Velocity</a:t>
            </a:r>
            <a:r>
              <a:rPr lang="pl-PL" dirty="0" smtClean="0"/>
              <a:t> (szybkość pracy) – ile Story </a:t>
            </a:r>
            <a:r>
              <a:rPr lang="pl-PL" dirty="0" err="1" smtClean="0"/>
              <a:t>Points</a:t>
            </a:r>
            <a:r>
              <a:rPr lang="pl-PL" dirty="0" smtClean="0"/>
              <a:t> w trakcie iteracji</a:t>
            </a:r>
          </a:p>
          <a:p>
            <a:endParaRPr lang="pl-PL" dirty="0"/>
          </a:p>
        </p:txBody>
      </p:sp>
      <p:pic>
        <p:nvPicPr>
          <p:cNvPr id="4" name="Picture 7" descr="C:\Users\Tadeusz Golonka\Pictures\Obrazki\tfs 2010\PlanningPok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3412" y="4693155"/>
            <a:ext cx="2216192" cy="186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Tadeusz Golonka\Pictures\Obrazki\LatviaSlides\Planning me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48" y="4703974"/>
            <a:ext cx="2466625" cy="184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adeusz Golonka\Pictures\Obrazki\tfs 2010\Instrukcj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2435" y="237889"/>
            <a:ext cx="4762418" cy="6324491"/>
          </a:xfrm>
          <a:prstGeom prst="rect">
            <a:avLst/>
          </a:prstGeom>
          <a:noFill/>
        </p:spPr>
      </p:pic>
      <p:pic>
        <p:nvPicPr>
          <p:cNvPr id="7" name="Picture 2" descr="C:\Users\Tadeusz Golonka\Pictures\Obrazki\tfs 2010\Instrukcj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9727" y="4683428"/>
            <a:ext cx="1406728" cy="1868135"/>
          </a:xfrm>
          <a:prstGeom prst="rect">
            <a:avLst/>
          </a:prstGeom>
          <a:noFill/>
        </p:spPr>
      </p:pic>
      <p:pic>
        <p:nvPicPr>
          <p:cNvPr id="8" name="ProcGuid_IterationBacklog_Capacity_Wrkbk" descr="Capacity workshe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5" y="285478"/>
            <a:ext cx="4746587" cy="347422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7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088542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5738810" y="6143644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 err="1"/>
              <a:t>agilesoftwaredevelopment.com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24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</a:t>
            </a:r>
            <a:r>
              <a:rPr lang="pl-PL" dirty="0" smtClean="0">
                <a:latin typeface="Arial"/>
                <a:cs typeface="Arial"/>
              </a:rPr>
              <a:t>→</a:t>
            </a:r>
            <a:r>
              <a:rPr lang="pl-PL" dirty="0" smtClean="0"/>
              <a:t> wykonanie</a:t>
            </a:r>
          </a:p>
          <a:p>
            <a:r>
              <a:rPr lang="pl-PL" dirty="0" smtClean="0"/>
              <a:t>sekwencyjna natura wykonywanych zadań</a:t>
            </a:r>
          </a:p>
          <a:p>
            <a:pPr lvl="1"/>
            <a:r>
              <a:rPr lang="pl-PL" dirty="0" smtClean="0"/>
              <a:t>analiza i definiowanie wymagań</a:t>
            </a:r>
          </a:p>
          <a:p>
            <a:pPr lvl="1"/>
            <a:r>
              <a:rPr lang="pl-PL" dirty="0" smtClean="0"/>
              <a:t>projektowanie rozwiązań</a:t>
            </a:r>
          </a:p>
          <a:p>
            <a:pPr lvl="1"/>
            <a:r>
              <a:rPr lang="pl-PL" dirty="0" smtClean="0"/>
              <a:t>kodowanie rozwiązań</a:t>
            </a:r>
          </a:p>
          <a:p>
            <a:pPr lvl="1"/>
            <a:r>
              <a:rPr lang="pl-PL" dirty="0" smtClean="0"/>
              <a:t>testowanie</a:t>
            </a:r>
          </a:p>
          <a:p>
            <a:r>
              <a:rPr lang="pl-PL" dirty="0" smtClean="0"/>
              <a:t>a co z komunikacją i współpracą?</a:t>
            </a:r>
          </a:p>
          <a:p>
            <a:r>
              <a:rPr lang="pl-PL" dirty="0" smtClean="0"/>
              <a:t>odstępstwo od planu jest kosztowne</a:t>
            </a:r>
          </a:p>
          <a:p>
            <a:r>
              <a:rPr lang="pl-PL" dirty="0" smtClean="0"/>
              <a:t>wiarygodność planu zależy od stopnia złożoności przedsięwzięcia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Podejście tradycyjne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95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Kanban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90" y="1452411"/>
            <a:ext cx="7968221" cy="50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45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14-30 dni kalendarzowych</a:t>
            </a:r>
          </a:p>
          <a:p>
            <a:r>
              <a:rPr lang="pl-PL" dirty="0" smtClean="0"/>
              <a:t>lista zobowiązań jest „zamrażana”</a:t>
            </a:r>
            <a:endParaRPr lang="en-US" dirty="0" smtClean="0"/>
          </a:p>
          <a:p>
            <a:pPr lvl="1"/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mozna</a:t>
            </a:r>
            <a:r>
              <a:rPr lang="en-US" dirty="0" smtClean="0"/>
              <a:t> </a:t>
            </a:r>
            <a:r>
              <a:rPr lang="en-US" dirty="0" err="1" smtClean="0"/>
              <a:t>dodawać</a:t>
            </a:r>
            <a:r>
              <a:rPr lang="en-US" dirty="0" smtClean="0"/>
              <a:t> </a:t>
            </a:r>
            <a:r>
              <a:rPr lang="en-US" dirty="0" err="1" smtClean="0"/>
              <a:t>elementów</a:t>
            </a:r>
            <a:r>
              <a:rPr lang="en-US" dirty="0" smtClean="0"/>
              <a:t> backlog</a:t>
            </a:r>
          </a:p>
          <a:p>
            <a:pPr lvl="1"/>
            <a:r>
              <a:rPr lang="en-US" dirty="0" err="1" smtClean="0"/>
              <a:t>Ostateczność</a:t>
            </a:r>
            <a:r>
              <a:rPr lang="en-US" dirty="0" smtClean="0"/>
              <a:t>: product owner </a:t>
            </a:r>
            <a:r>
              <a:rPr lang="en-US" dirty="0" err="1" smtClean="0"/>
              <a:t>może</a:t>
            </a:r>
            <a:r>
              <a:rPr lang="en-US" dirty="0" smtClean="0"/>
              <a:t> </a:t>
            </a:r>
            <a:r>
              <a:rPr lang="en-US" dirty="0" err="1" smtClean="0"/>
              <a:t>przerwać</a:t>
            </a:r>
            <a:r>
              <a:rPr lang="en-US" dirty="0" smtClean="0"/>
              <a:t> Sprint</a:t>
            </a:r>
            <a:endParaRPr lang="pl-PL" dirty="0" smtClean="0"/>
          </a:p>
          <a:p>
            <a:r>
              <a:rPr lang="pl-PL" dirty="0" smtClean="0"/>
              <a:t>zespół jest izolowany od czynników zewnętrznych i całkowicie sam sobą zarządza</a:t>
            </a:r>
          </a:p>
          <a:p>
            <a:r>
              <a:rPr lang="pl-PL" dirty="0" smtClean="0"/>
              <a:t>właściciel produktu powinien być dostępny dla zespołu aby udzielać wyjaśnień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43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15 minut każdego rana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stojąco</a:t>
            </a:r>
            <a:endParaRPr lang="pl-PL" dirty="0" smtClean="0"/>
          </a:p>
          <a:p>
            <a:r>
              <a:rPr lang="en-US" dirty="0" err="1" smtClean="0"/>
              <a:t>Każdy</a:t>
            </a:r>
            <a:r>
              <a:rPr lang="en-US" dirty="0" smtClean="0"/>
              <a:t> </a:t>
            </a:r>
            <a:r>
              <a:rPr lang="en-US" dirty="0" err="1" smtClean="0"/>
              <a:t>może</a:t>
            </a:r>
            <a:r>
              <a:rPr lang="en-US" dirty="0" smtClean="0"/>
              <a:t> </a:t>
            </a:r>
            <a:r>
              <a:rPr lang="en-US" dirty="0" err="1" smtClean="0"/>
              <a:t>przyjść</a:t>
            </a:r>
            <a:r>
              <a:rPr lang="en-US" dirty="0" smtClean="0"/>
              <a:t>, </a:t>
            </a:r>
            <a:r>
              <a:rPr lang="en-US" dirty="0" err="1" smtClean="0"/>
              <a:t>tylko</a:t>
            </a:r>
            <a:r>
              <a:rPr lang="en-US" dirty="0" smtClean="0"/>
              <a:t> </a:t>
            </a:r>
            <a:r>
              <a:rPr lang="en-US" dirty="0" err="1" smtClean="0"/>
              <a:t>zespół</a:t>
            </a:r>
            <a:r>
              <a:rPr lang="en-US" dirty="0" smtClean="0"/>
              <a:t> </a:t>
            </a:r>
            <a:r>
              <a:rPr lang="en-US" dirty="0" err="1" smtClean="0"/>
              <a:t>może</a:t>
            </a:r>
            <a:r>
              <a:rPr lang="en-US" dirty="0" smtClean="0"/>
              <a:t> </a:t>
            </a:r>
            <a:r>
              <a:rPr lang="en-US" dirty="0" err="1" smtClean="0"/>
              <a:t>mówić</a:t>
            </a:r>
            <a:endParaRPr lang="en-US" dirty="0" smtClean="0"/>
          </a:p>
          <a:p>
            <a:r>
              <a:rPr lang="pl-PL" dirty="0" smtClean="0"/>
              <a:t>3 pyta</a:t>
            </a:r>
            <a:r>
              <a:rPr lang="en-US" dirty="0" err="1" smtClean="0"/>
              <a:t>nia</a:t>
            </a:r>
            <a:r>
              <a:rPr lang="pl-PL" dirty="0" smtClean="0"/>
              <a:t> </a:t>
            </a:r>
            <a:r>
              <a:rPr lang="en-US" dirty="0" err="1" smtClean="0"/>
              <a:t>skierowane</a:t>
            </a:r>
            <a:r>
              <a:rPr lang="en-US" dirty="0" smtClean="0"/>
              <a:t> </a:t>
            </a:r>
            <a:r>
              <a:rPr lang="pl-PL" dirty="0" smtClean="0"/>
              <a:t>do każdego członka zespołu (przejrzystość w zespole)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co zrobiłeś od ostatniego spotkania?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czym teraz będziesz się zajmować?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smtClean="0"/>
              <a:t>czy coś cię blokuje w osiągnięciu celu?</a:t>
            </a:r>
            <a:endParaRPr lang="en-US" dirty="0" smtClean="0"/>
          </a:p>
          <a:p>
            <a:r>
              <a:rPr lang="en-US" dirty="0" err="1" smtClean="0"/>
              <a:t>Nie</a:t>
            </a:r>
            <a:r>
              <a:rPr lang="en-US" dirty="0" smtClean="0"/>
              <a:t> do </a:t>
            </a:r>
            <a:r>
              <a:rPr lang="en-US" dirty="0" err="1" smtClean="0"/>
              <a:t>rozwiązywania</a:t>
            </a:r>
            <a:r>
              <a:rPr lang="en-US" dirty="0" smtClean="0"/>
              <a:t> </a:t>
            </a:r>
            <a:r>
              <a:rPr lang="en-US" dirty="0" err="1" smtClean="0"/>
              <a:t>problemów</a:t>
            </a:r>
            <a:r>
              <a:rPr lang="en-US" dirty="0"/>
              <a:t>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niepotrzebnych</a:t>
            </a:r>
            <a:r>
              <a:rPr lang="en-US" dirty="0" smtClean="0"/>
              <a:t> </a:t>
            </a:r>
            <a:r>
              <a:rPr lang="en-US" dirty="0" err="1" smtClean="0"/>
              <a:t>dyskusji</a:t>
            </a:r>
            <a:endParaRPr lang="en-US" dirty="0" smtClean="0"/>
          </a:p>
          <a:p>
            <a:r>
              <a:rPr lang="en-US" dirty="0" err="1" smtClean="0"/>
              <a:t>Zapobiega</a:t>
            </a:r>
            <a:r>
              <a:rPr lang="en-US" dirty="0" smtClean="0"/>
              <a:t> </a:t>
            </a:r>
            <a:r>
              <a:rPr lang="en-US" dirty="0" err="1" smtClean="0"/>
              <a:t>też</a:t>
            </a:r>
            <a:r>
              <a:rPr lang="en-US" dirty="0" smtClean="0"/>
              <a:t> </a:t>
            </a:r>
            <a:r>
              <a:rPr lang="en-US" dirty="0" err="1" smtClean="0"/>
              <a:t>Syndromowi</a:t>
            </a:r>
            <a:r>
              <a:rPr lang="en-US" dirty="0" smtClean="0"/>
              <a:t> </a:t>
            </a:r>
            <a:r>
              <a:rPr lang="en-US" dirty="0" err="1" smtClean="0"/>
              <a:t>Studenta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Codzienne spotkanie </a:t>
            </a:r>
            <a:r>
              <a:rPr lang="pl-PL" dirty="0" err="1" smtClean="0"/>
              <a:t>Scrum</a:t>
            </a:r>
            <a:r>
              <a:rPr lang="en-US" dirty="0" smtClean="0"/>
              <a:t> (stand-up meeting)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43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przejrzystość postępów prac</a:t>
            </a:r>
            <a:endParaRPr lang="en-US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wypalania sprintu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7174" y="2001620"/>
            <a:ext cx="4786548" cy="428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5453058" y="634581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 err="1"/>
              <a:t>www.chrisspagnuolo.com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55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1"/>
                </a:solidFill>
              </a:rPr>
              <a:t>impediments</a:t>
            </a:r>
            <a:r>
              <a:rPr lang="pl-PL" dirty="0" smtClean="0">
                <a:solidFill>
                  <a:schemeClr val="accent1"/>
                </a:solidFill>
              </a:rPr>
              <a:t> </a:t>
            </a:r>
            <a:r>
              <a:rPr lang="pl-PL" dirty="0" err="1" smtClean="0">
                <a:solidFill>
                  <a:schemeClr val="accent1"/>
                </a:solidFill>
              </a:rPr>
              <a:t>backlog</a:t>
            </a:r>
            <a:endParaRPr lang="pl-PL" dirty="0" smtClean="0">
              <a:solidFill>
                <a:schemeClr val="accent1"/>
              </a:solidFill>
            </a:endParaRPr>
          </a:p>
          <a:p>
            <a:r>
              <a:rPr lang="pl-PL" dirty="0" smtClean="0"/>
              <a:t>lista sytuacji opóźniających pracę zespołu</a:t>
            </a:r>
          </a:p>
          <a:p>
            <a:r>
              <a:rPr lang="pl-PL" dirty="0" smtClean="0"/>
              <a:t>zespół informuje o blokadach na codziennych spotkaniach</a:t>
            </a:r>
          </a:p>
          <a:p>
            <a:r>
              <a:rPr lang="pl-PL" dirty="0" smtClean="0"/>
              <a:t>zarządzany przez </a:t>
            </a:r>
            <a:r>
              <a:rPr lang="pl-PL" dirty="0" err="1" smtClean="0"/>
              <a:t>Scrum</a:t>
            </a:r>
            <a:r>
              <a:rPr lang="pl-PL" dirty="0" smtClean="0"/>
              <a:t> Mastera</a:t>
            </a:r>
          </a:p>
          <a:p>
            <a:r>
              <a:rPr lang="pl-PL" dirty="0" err="1" smtClean="0"/>
              <a:t>Scrum</a:t>
            </a:r>
            <a:r>
              <a:rPr lang="pl-PL" dirty="0" smtClean="0"/>
              <a:t> Master jest odpowiedzialny za usuwanie blokad, raportuje o tym na codziennych spotkaniach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 blokad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9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Spotkanie </a:t>
            </a:r>
            <a:r>
              <a:rPr lang="en-US" dirty="0" smtClean="0"/>
              <a:t>Sprint review </a:t>
            </a:r>
            <a:r>
              <a:rPr lang="pl-PL" dirty="0" smtClean="0"/>
              <a:t>(4h)</a:t>
            </a:r>
          </a:p>
          <a:p>
            <a:pPr lvl="1"/>
            <a:r>
              <a:rPr lang="pl-PL" dirty="0" smtClean="0"/>
              <a:t>zaprezentowanie wykonanej funkcjonalności</a:t>
            </a:r>
          </a:p>
          <a:p>
            <a:pPr lvl="1"/>
            <a:r>
              <a:rPr lang="pl-PL" dirty="0" smtClean="0"/>
              <a:t>zespół nie powinien przygotowywać się do prezentacji dłużej niż godzinę</a:t>
            </a:r>
          </a:p>
          <a:p>
            <a:pPr lvl="1"/>
            <a:r>
              <a:rPr lang="pl-PL" dirty="0" smtClean="0"/>
              <a:t>funkcjonalność która nie jest wykonana nie może być zaprezentowana</a:t>
            </a:r>
          </a:p>
          <a:p>
            <a:pPr lvl="1"/>
            <a:r>
              <a:rPr lang="pl-PL" dirty="0" smtClean="0"/>
              <a:t>pod koniec spotkania właściciel produktu odpowiada na pytania, wrażenia, pożądane zmiany, itp.</a:t>
            </a:r>
          </a:p>
          <a:p>
            <a:pPr lvl="1"/>
            <a:r>
              <a:rPr lang="pl-PL" dirty="0" smtClean="0"/>
              <a:t>modyfikacja i </a:t>
            </a:r>
            <a:r>
              <a:rPr lang="pl-PL" dirty="0" err="1" smtClean="0"/>
              <a:t>rearanżacja</a:t>
            </a:r>
            <a:r>
              <a:rPr lang="pl-PL" dirty="0" smtClean="0"/>
              <a:t> </a:t>
            </a:r>
            <a:r>
              <a:rPr lang="en-US" dirty="0" smtClean="0"/>
              <a:t>Product Backlog</a:t>
            </a:r>
          </a:p>
          <a:p>
            <a:r>
              <a:rPr lang="en-US" dirty="0" err="1" smtClean="0"/>
              <a:t>Każdy</a:t>
            </a:r>
            <a:r>
              <a:rPr lang="en-US" dirty="0" smtClean="0"/>
              <a:t> </a:t>
            </a:r>
            <a:r>
              <a:rPr lang="en-US" dirty="0" err="1" smtClean="0"/>
              <a:t>może</a:t>
            </a:r>
            <a:r>
              <a:rPr lang="en-US" dirty="0" smtClean="0"/>
              <a:t> </a:t>
            </a:r>
            <a:r>
              <a:rPr lang="en-US" dirty="0" err="1" smtClean="0"/>
              <a:t>uczestniczyć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Zakończenie sprintu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2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pl-PL" dirty="0" smtClean="0"/>
              <a:t>potkanie </a:t>
            </a:r>
            <a:r>
              <a:rPr lang="en-US" dirty="0" smtClean="0"/>
              <a:t>Sprint Retrospective</a:t>
            </a:r>
            <a:endParaRPr lang="pl-PL" dirty="0" smtClean="0"/>
          </a:p>
          <a:p>
            <a:pPr lvl="1"/>
            <a:r>
              <a:rPr lang="pl-PL" dirty="0" smtClean="0"/>
              <a:t>co poszło dobrze podczas ostatniego sprintu?</a:t>
            </a:r>
          </a:p>
          <a:p>
            <a:pPr lvl="1"/>
            <a:r>
              <a:rPr lang="pl-PL" dirty="0" smtClean="0"/>
              <a:t>co poszło źle?</a:t>
            </a:r>
          </a:p>
          <a:p>
            <a:pPr lvl="1"/>
            <a:r>
              <a:rPr lang="pl-PL" dirty="0" smtClean="0"/>
              <a:t>co chcemy zacząć robić?</a:t>
            </a:r>
          </a:p>
          <a:p>
            <a:pPr lvl="1"/>
            <a:r>
              <a:rPr lang="pl-PL" dirty="0" smtClean="0"/>
              <a:t>co robimy niepotrzebnie?</a:t>
            </a:r>
          </a:p>
          <a:p>
            <a:r>
              <a:rPr lang="en-US" dirty="0" err="1" smtClean="0"/>
              <a:t>Uczestniczy</a:t>
            </a:r>
            <a:r>
              <a:rPr lang="en-US" dirty="0" smtClean="0"/>
              <a:t> </a:t>
            </a:r>
            <a:r>
              <a:rPr lang="en-US" dirty="0" err="1" smtClean="0"/>
              <a:t>zespół</a:t>
            </a:r>
            <a:r>
              <a:rPr lang="en-US" dirty="0" smtClean="0"/>
              <a:t> Scrum Master, Product Owner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ew</a:t>
            </a:r>
            <a:r>
              <a:rPr lang="en-US" dirty="0" smtClean="0"/>
              <a:t>. </a:t>
            </a:r>
            <a:r>
              <a:rPr lang="en-US" dirty="0" err="1" smtClean="0"/>
              <a:t>inni</a:t>
            </a:r>
            <a:endParaRPr lang="en-US" dirty="0" smtClean="0"/>
          </a:p>
          <a:p>
            <a:r>
              <a:rPr lang="pl-PL" dirty="0" err="1" smtClean="0"/>
              <a:t>Scrum</a:t>
            </a:r>
            <a:r>
              <a:rPr lang="pl-PL" dirty="0" smtClean="0"/>
              <a:t> master wykorzystuje te informacje aby w przyszłości ułatwić pracę zespołu</a:t>
            </a:r>
            <a:endParaRPr lang="en-US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Zakończenie sprintu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42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468D-BB12-4243-9A22-A44F9727D105}" type="slidenum">
              <a:rPr lang="de-DE"/>
              <a:pPr/>
              <a:t>27</a:t>
            </a:fld>
            <a:endParaRPr lang="de-DE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Skalowanie</a:t>
            </a:r>
            <a:r>
              <a:rPr lang="en-US" dirty="0" smtClean="0"/>
              <a:t> Scrum</a:t>
            </a:r>
            <a:endParaRPr lang="en-US" dirty="0"/>
          </a:p>
        </p:txBody>
      </p:sp>
      <p:pic>
        <p:nvPicPr>
          <p:cNvPr id="66564" name="Picture 4" descr="C__Program Files_Opera_profile_cache4_opr00KX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8638" y="1752600"/>
            <a:ext cx="6043612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9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EFD2-A65C-4C2A-B2D9-5917B79C7B48}" type="slidenum">
              <a:rPr lang="de-DE"/>
              <a:pPr/>
              <a:t>28</a:t>
            </a:fld>
            <a:endParaRPr lang="de-DE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Skalowanie</a:t>
            </a:r>
            <a:r>
              <a:rPr lang="en-US" dirty="0" smtClean="0"/>
              <a:t> Scrum</a:t>
            </a:r>
            <a:endParaRPr lang="en-US" dirty="0"/>
          </a:p>
        </p:txBody>
      </p:sp>
      <p:pic>
        <p:nvPicPr>
          <p:cNvPr id="67588" name="Picture 4" descr="metascrum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0638" y="1752600"/>
            <a:ext cx="70612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1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2"/>
                </a:solidFill>
              </a:rPr>
              <a:t>kawałek po kawałku </a:t>
            </a:r>
            <a:r>
              <a:rPr lang="pl-PL" dirty="0" smtClean="0"/>
              <a:t>zamiast </a:t>
            </a:r>
            <a:r>
              <a:rPr lang="pl-PL" dirty="0" smtClean="0">
                <a:solidFill>
                  <a:schemeClr val="accent4"/>
                </a:solidFill>
              </a:rPr>
              <a:t>warstwa po warstwie</a:t>
            </a:r>
          </a:p>
          <a:p>
            <a:r>
              <a:rPr lang="pl-PL" dirty="0" smtClean="0"/>
              <a:t>podejście iteracyjne</a:t>
            </a:r>
          </a:p>
          <a:p>
            <a:pPr lvl="1"/>
            <a:r>
              <a:rPr lang="pl-PL" dirty="0" smtClean="0"/>
              <a:t>przejrzystość</a:t>
            </a:r>
          </a:p>
          <a:p>
            <a:pPr lvl="1"/>
            <a:r>
              <a:rPr lang="pl-PL" dirty="0" smtClean="0"/>
              <a:t>ciągła weryfikacja kierunku rozwoju</a:t>
            </a:r>
          </a:p>
          <a:p>
            <a:pPr lvl="1"/>
            <a:r>
              <a:rPr lang="pl-PL" dirty="0" smtClean="0"/>
              <a:t>zmiana wymagań jest naturalnym elementem projektu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Podejście empiryczne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6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zasada </a:t>
            </a:r>
            <a:r>
              <a:rPr lang="pl-PL" dirty="0" err="1" smtClean="0"/>
              <a:t>Paret</a:t>
            </a:r>
            <a:r>
              <a:rPr lang="en-US" dirty="0"/>
              <a:t>o</a:t>
            </a:r>
            <a:r>
              <a:rPr lang="pl-PL" dirty="0" smtClean="0"/>
              <a:t>: 80% wartości wynika z 20% funkcjonalności</a:t>
            </a:r>
          </a:p>
          <a:p>
            <a:r>
              <a:rPr lang="pl-PL" dirty="0" smtClean="0"/>
              <a:t>60% dostarczanej funkcjonalności jest używana rzadko albo wcale</a:t>
            </a:r>
          </a:p>
          <a:p>
            <a:r>
              <a:rPr lang="pl-PL" dirty="0" smtClean="0"/>
              <a:t>zaledwie 30% projektów informatycznych kończy się pełnym sukcesem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Kilka prawidłowości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12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pl-PL" sz="2600" dirty="0">
                <a:solidFill>
                  <a:schemeClr val="accent2"/>
                </a:solidFill>
                <a:latin typeface="Calibri" pitchFamily="34" charset="0"/>
              </a:rPr>
              <a:t>ludzie i interakcje z nimi </a:t>
            </a:r>
            <a:r>
              <a:rPr lang="pl-PL" sz="2600" dirty="0">
                <a:latin typeface="Calibri" pitchFamily="34" charset="0"/>
              </a:rPr>
              <a:t>ponad </a:t>
            </a:r>
            <a:r>
              <a:rPr lang="pl-PL" sz="2600" dirty="0">
                <a:solidFill>
                  <a:schemeClr val="accent1"/>
                </a:solidFill>
                <a:latin typeface="Calibri" pitchFamily="34" charset="0"/>
              </a:rPr>
              <a:t>procesy i narzędzia</a:t>
            </a:r>
          </a:p>
          <a:p>
            <a:pPr algn="ctr">
              <a:lnSpc>
                <a:spcPct val="200000"/>
              </a:lnSpc>
              <a:buNone/>
            </a:pPr>
            <a:r>
              <a:rPr lang="pl-PL" sz="2600" dirty="0">
                <a:solidFill>
                  <a:schemeClr val="accent2"/>
                </a:solidFill>
                <a:latin typeface="Calibri" pitchFamily="34" charset="0"/>
              </a:rPr>
              <a:t>działające produkty </a:t>
            </a:r>
            <a:r>
              <a:rPr lang="pl-PL" sz="2600" dirty="0">
                <a:latin typeface="Calibri" pitchFamily="34" charset="0"/>
              </a:rPr>
              <a:t>ponad </a:t>
            </a:r>
            <a:r>
              <a:rPr lang="pl-PL" sz="2600" dirty="0">
                <a:solidFill>
                  <a:schemeClr val="accent1"/>
                </a:solidFill>
                <a:latin typeface="Calibri" pitchFamily="34" charset="0"/>
              </a:rPr>
              <a:t>kompleksową dokumentację</a:t>
            </a:r>
          </a:p>
          <a:p>
            <a:pPr algn="ctr">
              <a:lnSpc>
                <a:spcPct val="200000"/>
              </a:lnSpc>
              <a:buNone/>
            </a:pPr>
            <a:r>
              <a:rPr lang="pl-PL" sz="2600" dirty="0">
                <a:solidFill>
                  <a:schemeClr val="accent2"/>
                </a:solidFill>
                <a:latin typeface="Calibri" pitchFamily="34" charset="0"/>
              </a:rPr>
              <a:t>współpraca z klientem </a:t>
            </a:r>
            <a:r>
              <a:rPr lang="pl-PL" sz="2600" dirty="0">
                <a:latin typeface="Calibri" pitchFamily="34" charset="0"/>
              </a:rPr>
              <a:t>ponad </a:t>
            </a:r>
            <a:r>
              <a:rPr lang="pl-PL" sz="2600" dirty="0">
                <a:solidFill>
                  <a:schemeClr val="accent1"/>
                </a:solidFill>
                <a:latin typeface="Calibri" pitchFamily="34" charset="0"/>
              </a:rPr>
              <a:t>negocjowanie kontraktu</a:t>
            </a:r>
          </a:p>
          <a:p>
            <a:pPr algn="ctr">
              <a:lnSpc>
                <a:spcPct val="200000"/>
              </a:lnSpc>
              <a:buNone/>
            </a:pPr>
            <a:r>
              <a:rPr lang="pl-PL" sz="2600" dirty="0">
                <a:solidFill>
                  <a:schemeClr val="accent2"/>
                </a:solidFill>
                <a:latin typeface="Calibri" pitchFamily="34" charset="0"/>
              </a:rPr>
              <a:t>reagowanie na zmiany </a:t>
            </a:r>
            <a:r>
              <a:rPr lang="pl-PL" sz="2600" dirty="0">
                <a:latin typeface="Calibri" pitchFamily="34" charset="0"/>
              </a:rPr>
              <a:t>ponad </a:t>
            </a:r>
            <a:r>
              <a:rPr lang="pl-PL" sz="2600" dirty="0">
                <a:solidFill>
                  <a:schemeClr val="accent1"/>
                </a:solidFill>
                <a:latin typeface="Calibri" pitchFamily="34" charset="0"/>
              </a:rPr>
              <a:t>wypełnianie planu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agile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83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to jest </a:t>
            </a:r>
            <a:r>
              <a:rPr lang="pl-PL" dirty="0" err="1" smtClean="0"/>
              <a:t>Scrum</a:t>
            </a:r>
            <a:r>
              <a:rPr lang="pl-PL" dirty="0" smtClean="0"/>
              <a:t> (</a:t>
            </a:r>
            <a:r>
              <a:rPr lang="pl-PL" dirty="0" smtClean="0">
                <a:solidFill>
                  <a:schemeClr val="accent4"/>
                </a:solidFill>
              </a:rPr>
              <a:t>młyn</a:t>
            </a:r>
            <a:r>
              <a:rPr lang="pl-PL" dirty="0" smtClean="0"/>
              <a:t>)?</a:t>
            </a:r>
          </a:p>
          <a:p>
            <a:pPr lvl="1"/>
            <a:r>
              <a:rPr lang="pl-PL" dirty="0" smtClean="0"/>
              <a:t>formacja w grze rugby</a:t>
            </a:r>
          </a:p>
          <a:p>
            <a:pPr lvl="1"/>
            <a:r>
              <a:rPr lang="pl-PL" dirty="0" smtClean="0"/>
              <a:t>metoda zarządzania projektami zgodna z manifestem agile</a:t>
            </a:r>
          </a:p>
          <a:p>
            <a:r>
              <a:rPr lang="pl-PL" dirty="0" smtClean="0"/>
              <a:t>prosty zbiór zasad, reguł i ról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Scrum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01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Szkielet </a:t>
            </a:r>
            <a:r>
              <a:rPr lang="pl-PL" dirty="0" err="1" smtClean="0"/>
              <a:t>Scrum</a:t>
            </a:r>
            <a:endParaRPr lang="pl-PL" dirty="0"/>
          </a:p>
        </p:txBody>
      </p:sp>
      <p:sp>
        <p:nvSpPr>
          <p:cNvPr id="11" name="Łuk blokowy 10"/>
          <p:cNvSpPr/>
          <p:nvPr/>
        </p:nvSpPr>
        <p:spPr>
          <a:xfrm>
            <a:off x="5381620" y="1818538"/>
            <a:ext cx="1566410" cy="1396148"/>
          </a:xfrm>
          <a:prstGeom prst="blockArc">
            <a:avLst>
              <a:gd name="adj1" fmla="val 6209687"/>
              <a:gd name="adj2" fmla="val 1937041"/>
              <a:gd name="adj3" fmla="val 8056"/>
            </a:avLst>
          </a:prstGeom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5238744" y="3857629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iteracja</a:t>
            </a:r>
          </a:p>
          <a:p>
            <a:pPr algn="ctr"/>
            <a:r>
              <a:rPr lang="pl-PL" sz="2400" dirty="0"/>
              <a:t>(sprint)</a:t>
            </a:r>
            <a:endParaRPr lang="pl-PL" sz="2800" dirty="0"/>
          </a:p>
        </p:txBody>
      </p:sp>
      <p:grpSp>
        <p:nvGrpSpPr>
          <p:cNvPr id="25" name="Grupa 24"/>
          <p:cNvGrpSpPr/>
          <p:nvPr/>
        </p:nvGrpSpPr>
        <p:grpSpPr>
          <a:xfrm>
            <a:off x="4167174" y="2169376"/>
            <a:ext cx="3786214" cy="3402765"/>
            <a:chOff x="2643174" y="2169375"/>
            <a:chExt cx="3786214" cy="3402765"/>
          </a:xfrm>
        </p:grpSpPr>
        <p:sp>
          <p:nvSpPr>
            <p:cNvPr id="10" name="Łuk blokowy 9"/>
            <p:cNvSpPr/>
            <p:nvPr/>
          </p:nvSpPr>
          <p:spPr>
            <a:xfrm>
              <a:off x="3286116" y="3081128"/>
              <a:ext cx="2714644" cy="2419574"/>
            </a:xfrm>
            <a:prstGeom prst="blockArc">
              <a:avLst>
                <a:gd name="adj1" fmla="val 8528583"/>
                <a:gd name="adj2" fmla="val 5370447"/>
                <a:gd name="adj3" fmla="val 4116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12" name="Strzałka w prawo 11"/>
            <p:cNvSpPr/>
            <p:nvPr/>
          </p:nvSpPr>
          <p:spPr>
            <a:xfrm>
              <a:off x="2643174" y="5357826"/>
              <a:ext cx="3786214" cy="214314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/>
            <p:cNvSpPr/>
            <p:nvPr/>
          </p:nvSpPr>
          <p:spPr>
            <a:xfrm rot="13254068">
              <a:off x="5019471" y="2816448"/>
              <a:ext cx="286413" cy="2654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Trójkąt równoramienny 18"/>
            <p:cNvSpPr/>
            <p:nvPr/>
          </p:nvSpPr>
          <p:spPr>
            <a:xfrm rot="8372851">
              <a:off x="3552307" y="4959761"/>
              <a:ext cx="286413" cy="2654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ole tekstowe 20"/>
            <p:cNvSpPr txBox="1"/>
            <p:nvPr/>
          </p:nvSpPr>
          <p:spPr>
            <a:xfrm>
              <a:off x="3714744" y="2169375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dirty="0"/>
                <a:t>inspekcja</a:t>
              </a:r>
            </a:p>
            <a:p>
              <a:pPr algn="ctr"/>
              <a:r>
                <a:rPr lang="pl-PL" sz="2000" dirty="0"/>
                <a:t>co 24h</a:t>
              </a:r>
            </a:p>
          </p:txBody>
        </p:sp>
      </p:grpSp>
      <p:pic>
        <p:nvPicPr>
          <p:cNvPr id="1028" name="Picture 4" descr="C:\Documents and Settings\Rodzinka\Ustawienia lokalne\Temporary Internet Files\Content.IE5\NNXSJZZ8\MCBD09247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0578" y="4833954"/>
            <a:ext cx="1605468" cy="1452566"/>
          </a:xfrm>
          <a:prstGeom prst="rect">
            <a:avLst/>
          </a:prstGeom>
          <a:noFill/>
        </p:spPr>
      </p:pic>
      <p:sp>
        <p:nvSpPr>
          <p:cNvPr id="23" name="pole tekstowe 22"/>
          <p:cNvSpPr txBox="1"/>
          <p:nvPr/>
        </p:nvSpPr>
        <p:spPr>
          <a:xfrm>
            <a:off x="2024034" y="4214819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zaległości</a:t>
            </a:r>
            <a:endParaRPr lang="pl-PL" sz="28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739074" y="3760778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przyrost funkcjonalności</a:t>
            </a:r>
          </a:p>
        </p:txBody>
      </p:sp>
      <p:pic>
        <p:nvPicPr>
          <p:cNvPr id="15" name="Obraz 14" descr="Obraz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24" y="4786322"/>
            <a:ext cx="1257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świnie:</a:t>
            </a:r>
          </a:p>
          <a:p>
            <a:pPr lvl="1"/>
            <a:r>
              <a:rPr lang="pl-PL" dirty="0" smtClean="0"/>
              <a:t>lider zespołu (</a:t>
            </a:r>
            <a:r>
              <a:rPr lang="pl-PL" dirty="0" err="1" smtClean="0">
                <a:solidFill>
                  <a:schemeClr val="accent1"/>
                </a:solidFill>
              </a:rPr>
              <a:t>Scrum</a:t>
            </a:r>
            <a:r>
              <a:rPr lang="pl-PL" dirty="0" smtClean="0">
                <a:solidFill>
                  <a:schemeClr val="accent1"/>
                </a:solidFill>
              </a:rPr>
              <a:t> Master</a:t>
            </a:r>
            <a:r>
              <a:rPr lang="pl-PL" dirty="0" smtClean="0"/>
              <a:t>, „młynarz”)</a:t>
            </a:r>
          </a:p>
          <a:p>
            <a:pPr lvl="1"/>
            <a:r>
              <a:rPr lang="pl-PL" dirty="0" smtClean="0"/>
              <a:t>właściciel produktu (</a:t>
            </a:r>
            <a:r>
              <a:rPr lang="pl-PL" dirty="0" err="1" smtClean="0">
                <a:solidFill>
                  <a:schemeClr val="accent1"/>
                </a:solidFill>
              </a:rPr>
              <a:t>Product</a:t>
            </a:r>
            <a:r>
              <a:rPr lang="pl-PL" dirty="0" smtClean="0">
                <a:solidFill>
                  <a:schemeClr val="accent1"/>
                </a:solidFill>
              </a:rPr>
              <a:t> </a:t>
            </a:r>
            <a:r>
              <a:rPr lang="pl-PL" dirty="0" err="1" smtClean="0">
                <a:solidFill>
                  <a:schemeClr val="accent1"/>
                </a:solidFill>
              </a:rPr>
              <a:t>Owner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zespół (</a:t>
            </a:r>
            <a:r>
              <a:rPr lang="pl-PL" dirty="0" smtClean="0">
                <a:solidFill>
                  <a:schemeClr val="accent1"/>
                </a:solidFill>
              </a:rPr>
              <a:t>Team</a:t>
            </a:r>
            <a:r>
              <a:rPr lang="pl-PL" dirty="0" smtClean="0"/>
              <a:t>)</a:t>
            </a:r>
          </a:p>
          <a:p>
            <a:r>
              <a:rPr lang="pl-PL" dirty="0" smtClean="0"/>
              <a:t>kurczaki:</a:t>
            </a:r>
          </a:p>
          <a:p>
            <a:pPr lvl="1"/>
            <a:r>
              <a:rPr lang="pl-PL" dirty="0" smtClean="0"/>
              <a:t>pozostali zainteresowani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Role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516" y="4715062"/>
            <a:ext cx="970887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Chicken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walking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down 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Chicken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"Hey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was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thinking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a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!"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replies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Hm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maybe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?"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Chicken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"How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-n-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eggs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'?"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moment and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"No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I'd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committed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you'd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!"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a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bacon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-and-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breakfast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what's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Chicken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Chicken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the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Pig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committed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definiuje wymagania i wartości produktu</a:t>
            </a:r>
          </a:p>
          <a:p>
            <a:r>
              <a:rPr lang="pl-PL" dirty="0" smtClean="0"/>
              <a:t>utrzymuje listę </a:t>
            </a:r>
            <a:r>
              <a:rPr lang="en-US" dirty="0" smtClean="0"/>
              <a:t>Product Backlog</a:t>
            </a:r>
            <a:endParaRPr lang="pl-PL" dirty="0" smtClean="0"/>
          </a:p>
          <a:p>
            <a:r>
              <a:rPr lang="pl-PL" dirty="0" smtClean="0"/>
              <a:t>decyduje o kolejności wytwarzania funkcjonalności</a:t>
            </a:r>
          </a:p>
          <a:p>
            <a:r>
              <a:rPr lang="pl-PL" dirty="0" smtClean="0"/>
              <a:t>zatwierdza (bądź nie) rezultat pracy zespołu</a:t>
            </a:r>
          </a:p>
          <a:p>
            <a:r>
              <a:rPr lang="pl-PL" dirty="0" smtClean="0"/>
              <a:t>zespół i właściciel produktu powinni ze sobą współpracować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Właściciel produktu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5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Widescreen</PresentationFormat>
  <Paragraphs>176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Wprowadzenie do metodyki Scrum</vt:lpstr>
      <vt:lpstr>Podejście tradycyjne</vt:lpstr>
      <vt:lpstr>Podejście empiryczne</vt:lpstr>
      <vt:lpstr>Kilka prawidłowości</vt:lpstr>
      <vt:lpstr>Manifest agile</vt:lpstr>
      <vt:lpstr>Scrum</vt:lpstr>
      <vt:lpstr>Szkielet Scrum</vt:lpstr>
      <vt:lpstr>Role</vt:lpstr>
      <vt:lpstr>Właściciel produktu</vt:lpstr>
      <vt:lpstr>Zespół</vt:lpstr>
      <vt:lpstr>Scrum Master</vt:lpstr>
      <vt:lpstr>Co znaczy „wykonane”?</vt:lpstr>
      <vt:lpstr>PowerPoint Presentation</vt:lpstr>
      <vt:lpstr>Rejestr Product Backlog</vt:lpstr>
      <vt:lpstr>PowerPoint Presentation</vt:lpstr>
      <vt:lpstr>Spotkanie Sprint Planning</vt:lpstr>
      <vt:lpstr>Rejestr Sprint Backlog</vt:lpstr>
      <vt:lpstr>Fundament (Story Points, Velocity)</vt:lpstr>
      <vt:lpstr>PowerPoint Presentation</vt:lpstr>
      <vt:lpstr>Kanban</vt:lpstr>
      <vt:lpstr>Sprint</vt:lpstr>
      <vt:lpstr>Codzienne spotkanie Scrum (stand-up meeting)</vt:lpstr>
      <vt:lpstr>Wykres wypalania sprintu</vt:lpstr>
      <vt:lpstr>Rejestr blokad</vt:lpstr>
      <vt:lpstr>Zakończenie sprintu</vt:lpstr>
      <vt:lpstr>Zakończenie sprintu</vt:lpstr>
      <vt:lpstr>Skalowanie Scrum</vt:lpstr>
      <vt:lpstr>Skalowanie Scrum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2013-11-28T13:00:59Z</dcterms:created>
  <dcterms:modified xsi:type="dcterms:W3CDTF">2013-11-28T13:01:11Z</dcterms:modified>
</cp:coreProperties>
</file>