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1" r:id="rId3"/>
    <p:sldId id="355" r:id="rId4"/>
    <p:sldId id="362" r:id="rId5"/>
    <p:sldId id="363" r:id="rId6"/>
    <p:sldId id="364" r:id="rId7"/>
    <p:sldId id="356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</p:sldIdLst>
  <p:sldSz cx="9906000" cy="6858000" type="A4"/>
  <p:notesSz cx="6797675" cy="9928225"/>
  <p:custDataLst>
    <p:tags r:id="rId23"/>
  </p:custDataLst>
  <p:defaultTextStyle>
    <a:defPPr>
      <a:defRPr lang="en-US"/>
    </a:defPPr>
    <a:lvl1pPr marL="0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27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55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8981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08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635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7962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289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616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DCF"/>
    <a:srgbClr val="D6EEF3"/>
    <a:srgbClr val="E9F5F7"/>
    <a:srgbClr val="D9D9D9"/>
    <a:srgbClr val="003F72"/>
    <a:srgbClr val="ECC0B0"/>
    <a:srgbClr val="FCD5B9"/>
    <a:srgbClr val="DBEEEF"/>
    <a:srgbClr val="C6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6" autoAdjust="0"/>
    <p:restoredTop sz="94626" autoAdjust="0"/>
  </p:normalViewPr>
  <p:slideViewPr>
    <p:cSldViewPr snapToObjects="1" showGuides="1">
      <p:cViewPr varScale="1">
        <p:scale>
          <a:sx n="72" d="100"/>
          <a:sy n="72" d="100"/>
        </p:scale>
        <p:origin x="-1266" y="-36"/>
      </p:cViewPr>
      <p:guideLst>
        <p:guide orient="horz" pos="3793"/>
        <p:guide orient="horz" pos="1389"/>
        <p:guide orient="horz" pos="4020"/>
        <p:guide orient="horz" pos="845"/>
        <p:guide orient="horz" pos="2931"/>
        <p:guide orient="horz" pos="709"/>
        <p:guide orient="horz" pos="3581"/>
        <p:guide orient="horz" pos="164"/>
        <p:guide pos="315"/>
        <p:guide pos="5920"/>
        <p:guide pos="3120"/>
        <p:guide pos="2984"/>
        <p:guide pos="3256"/>
        <p:guide pos="4926"/>
        <p:guide pos="12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270"/>
    </p:cViewPr>
  </p:sorterViewPr>
  <p:notesViewPr>
    <p:cSldViewPr snapToObjects="1" showGuides="1">
      <p:cViewPr varScale="1">
        <p:scale>
          <a:sx n="93" d="100"/>
          <a:sy n="93" d="100"/>
        </p:scale>
        <p:origin x="-377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Rule Financial</a:t>
            </a:r>
            <a:endParaRPr lang="en-GB" dirty="0"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3ACD-54AE-4BF6-895E-6E5F04B97D48}" type="slidenum">
              <a:rPr lang="en-GB" smtClean="0">
                <a:latin typeface="Tahoma" pitchFamily="34" charset="0"/>
              </a:rPr>
              <a:pPr/>
              <a:t>‹#›</a:t>
            </a:fld>
            <a:endParaRPr lang="en-GB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53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9375" y="195263"/>
            <a:ext cx="6886575" cy="4768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8355" y="5198663"/>
            <a:ext cx="6209590" cy="398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Rule Financial</a:t>
            </a:r>
            <a:endParaRPr lang="en-GB" dirty="0">
              <a:latin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9920568-7B89-4656-8145-F87E619B7B8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00736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801472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202207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602943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003679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4415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5151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05886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6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9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9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9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9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9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9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9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478" y="4020722"/>
            <a:ext cx="5635377" cy="6302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36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" name="Picture 9" descr="110513-OverlapGraphic-RGB-1.png"/>
          <p:cNvPicPr>
            <a:picLocks noChangeAspect="1"/>
          </p:cNvPicPr>
          <p:nvPr userDrawn="1"/>
        </p:nvPicPr>
        <p:blipFill>
          <a:blip r:embed="rId2" cstate="print"/>
          <a:srcRect r="175"/>
          <a:stretch>
            <a:fillRect/>
          </a:stretch>
        </p:blipFill>
        <p:spPr>
          <a:xfrm>
            <a:off x="5285849" y="2369256"/>
            <a:ext cx="4620152" cy="4488744"/>
          </a:xfrm>
          <a:prstGeom prst="rect">
            <a:avLst/>
          </a:prstGeom>
        </p:spPr>
      </p:pic>
      <p:pic>
        <p:nvPicPr>
          <p:cNvPr id="12" name="Picture 11" descr="110503-Logo-RGB_White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63" y="260648"/>
            <a:ext cx="1339679" cy="971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715" y="2367817"/>
            <a:ext cx="6786224" cy="1577892"/>
          </a:xfrm>
        </p:spPr>
        <p:txBody>
          <a:bodyPr lIns="0" tIns="0" anchor="t" anchorCtr="0">
            <a:noAutofit/>
          </a:bodyPr>
          <a:lstStyle>
            <a:lvl1pPr algn="l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4850607"/>
            <a:ext cx="3108325" cy="8556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None/>
              <a:defRPr sz="1200"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GB" sz="12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Prepared by/submitted on/version etc: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500065" y="2907637"/>
            <a:ext cx="8899200" cy="1530000"/>
            <a:chOff x="500064" y="2876819"/>
            <a:chExt cx="8911694" cy="1486800"/>
          </a:xfrm>
        </p:grpSpPr>
        <p:sp>
          <p:nvSpPr>
            <p:cNvPr id="22" name="Round Diagonal Corner Rectangle 21"/>
            <p:cNvSpPr/>
            <p:nvPr userDrawn="1"/>
          </p:nvSpPr>
          <p:spPr>
            <a:xfrm>
              <a:off x="1733379" y="2876819"/>
              <a:ext cx="7678379" cy="1486800"/>
            </a:xfrm>
            <a:prstGeom prst="round2DiagRect">
              <a:avLst>
                <a:gd name="adj1" fmla="val 11577"/>
                <a:gd name="adj2" fmla="val 0"/>
              </a:avLst>
            </a:prstGeom>
            <a:solidFill>
              <a:srgbClr val="E9F5F7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Round Diagonal Corner Rectangle 22"/>
            <p:cNvSpPr/>
            <p:nvPr userDrawn="1"/>
          </p:nvSpPr>
          <p:spPr>
            <a:xfrm>
              <a:off x="500064" y="2876819"/>
              <a:ext cx="1334858" cy="1486800"/>
            </a:xfrm>
            <a:prstGeom prst="round2DiagRect">
              <a:avLst>
                <a:gd name="adj1" fmla="val 11577"/>
                <a:gd name="adj2" fmla="val 0"/>
              </a:avLst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lIns="36000" anchor="ctr"/>
            <a:lstStyle/>
            <a:p>
              <a:r>
                <a:rPr lang="en-GB" sz="1400" b="1" dirty="0" smtClean="0">
                  <a:solidFill>
                    <a:prstClr val="white"/>
                  </a:solidFill>
                </a:rPr>
                <a:t>The </a:t>
              </a:r>
              <a:br>
                <a:rPr lang="en-GB" sz="1400" b="1" dirty="0" smtClean="0">
                  <a:solidFill>
                    <a:prstClr val="white"/>
                  </a:solidFill>
                </a:rPr>
              </a:br>
              <a:r>
                <a:rPr lang="en-GB" sz="1400" b="1" dirty="0" smtClean="0">
                  <a:solidFill>
                    <a:prstClr val="white"/>
                  </a:solidFill>
                </a:rPr>
                <a:t>engagement</a:t>
              </a:r>
              <a:endParaRPr lang="en-GB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500064" y="4480017"/>
            <a:ext cx="8897935" cy="1530000"/>
            <a:chOff x="500064" y="4529445"/>
            <a:chExt cx="8911695" cy="1486800"/>
          </a:xfrm>
        </p:grpSpPr>
        <p:sp>
          <p:nvSpPr>
            <p:cNvPr id="25" name="Round Diagonal Corner Rectangle 24"/>
            <p:cNvSpPr/>
            <p:nvPr userDrawn="1"/>
          </p:nvSpPr>
          <p:spPr>
            <a:xfrm>
              <a:off x="1731263" y="4529445"/>
              <a:ext cx="7680496" cy="1486800"/>
            </a:xfrm>
            <a:prstGeom prst="round2DiagRect">
              <a:avLst>
                <a:gd name="adj1" fmla="val 11577"/>
                <a:gd name="adj2" fmla="val 0"/>
              </a:avLst>
            </a:prstGeom>
            <a:solidFill>
              <a:srgbClr val="E9F5F7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Round Diagonal Corner Rectangle 25"/>
            <p:cNvSpPr/>
            <p:nvPr userDrawn="1"/>
          </p:nvSpPr>
          <p:spPr>
            <a:xfrm>
              <a:off x="500064" y="4529445"/>
              <a:ext cx="1334858" cy="1486800"/>
            </a:xfrm>
            <a:prstGeom prst="round2DiagRect">
              <a:avLst>
                <a:gd name="adj1" fmla="val 11577"/>
                <a:gd name="adj2" fmla="val 0"/>
              </a:avLst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lIns="36000" anchor="ctr"/>
            <a:lstStyle/>
            <a:p>
              <a:r>
                <a:rPr lang="en-GB" sz="1400" b="1" dirty="0" smtClean="0">
                  <a:solidFill>
                    <a:prstClr val="white"/>
                  </a:solidFill>
                </a:rPr>
                <a:t>The </a:t>
              </a:r>
              <a:br>
                <a:rPr lang="en-GB" sz="1400" b="1" dirty="0" smtClean="0">
                  <a:solidFill>
                    <a:prstClr val="white"/>
                  </a:solidFill>
                </a:rPr>
              </a:br>
              <a:r>
                <a:rPr lang="en-GB" sz="1400" b="1" dirty="0" smtClean="0">
                  <a:solidFill>
                    <a:prstClr val="white"/>
                  </a:solidFill>
                </a:rPr>
                <a:t>outcome</a:t>
              </a:r>
              <a:endParaRPr lang="en-GB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00064" y="1335257"/>
            <a:ext cx="8897935" cy="1530000"/>
            <a:chOff x="500064" y="1341437"/>
            <a:chExt cx="8911695" cy="1485601"/>
          </a:xfrm>
        </p:grpSpPr>
        <p:sp>
          <p:nvSpPr>
            <p:cNvPr id="28" name="Round Diagonal Corner Rectangle 27"/>
            <p:cNvSpPr/>
            <p:nvPr userDrawn="1"/>
          </p:nvSpPr>
          <p:spPr>
            <a:xfrm>
              <a:off x="1733379" y="1341437"/>
              <a:ext cx="7678380" cy="1485601"/>
            </a:xfrm>
            <a:prstGeom prst="round2DiagRect">
              <a:avLst>
                <a:gd name="adj1" fmla="val 11577"/>
                <a:gd name="adj2" fmla="val 0"/>
              </a:avLst>
            </a:prstGeom>
            <a:solidFill>
              <a:srgbClr val="E9F5F7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Round Diagonal Corner Rectangle 28"/>
            <p:cNvSpPr/>
            <p:nvPr userDrawn="1"/>
          </p:nvSpPr>
          <p:spPr>
            <a:xfrm>
              <a:off x="500064" y="1341437"/>
              <a:ext cx="1334858" cy="1485601"/>
            </a:xfrm>
            <a:prstGeom prst="round2DiagRect">
              <a:avLst>
                <a:gd name="adj1" fmla="val 11577"/>
                <a:gd name="adj2" fmla="val 0"/>
              </a:avLst>
            </a:prstGeom>
            <a:solidFill>
              <a:schemeClr val="tx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lIns="36000" anchor="ctr"/>
            <a:lstStyle/>
            <a:p>
              <a:r>
                <a:rPr lang="en-GB" sz="1400" b="1" dirty="0" smtClean="0">
                  <a:solidFill>
                    <a:srgbClr val="FFFFFF"/>
                  </a:solidFill>
                </a:rPr>
                <a:t>The </a:t>
              </a:r>
              <a:br>
                <a:rPr lang="en-GB" sz="1400" b="1" dirty="0" smtClean="0">
                  <a:solidFill>
                    <a:srgbClr val="FFFFFF"/>
                  </a:solidFill>
                </a:rPr>
              </a:br>
              <a:r>
                <a:rPr lang="en-GB" sz="1400" b="1" dirty="0" smtClean="0">
                  <a:solidFill>
                    <a:srgbClr val="FFFFFF"/>
                  </a:solidFill>
                </a:rPr>
                <a:t>challenge</a:t>
              </a:r>
              <a:endParaRPr lang="en-GB" sz="1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832861" y="1335257"/>
            <a:ext cx="7581014" cy="1530000"/>
          </a:xfrm>
        </p:spPr>
        <p:txBody>
          <a:bodyPr lIns="36000">
            <a:normAutofit/>
          </a:bodyPr>
          <a:lstStyle>
            <a:lvl1pPr marL="179388" indent="-179388">
              <a:lnSpc>
                <a:spcPts val="108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ts val="108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ts val="1080"/>
              </a:lnSpc>
              <a:buFontTx/>
              <a:buBlip>
                <a:blip r:embed="rId2"/>
              </a:buBlip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ts val="108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ts val="108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1832861" y="2907637"/>
            <a:ext cx="7581014" cy="1530000"/>
          </a:xfrm>
        </p:spPr>
        <p:txBody>
          <a:bodyPr lIns="36000">
            <a:normAutofit/>
          </a:bodyPr>
          <a:lstStyle>
            <a:lvl1pPr marL="179388" indent="-179388">
              <a:lnSpc>
                <a:spcPts val="108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ts val="108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ts val="1080"/>
              </a:lnSpc>
              <a:buFontTx/>
              <a:buBlip>
                <a:blip r:embed="rId2"/>
              </a:buBlip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ts val="108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ts val="108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1832861" y="4480017"/>
            <a:ext cx="7581014" cy="1530000"/>
          </a:xfrm>
        </p:spPr>
        <p:txBody>
          <a:bodyPr lIns="36000">
            <a:normAutofit/>
          </a:bodyPr>
          <a:lstStyle>
            <a:lvl1pPr marL="179388" indent="-179388">
              <a:lnSpc>
                <a:spcPts val="108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ts val="108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ts val="1080"/>
              </a:lnSpc>
              <a:buFontTx/>
              <a:buBlip>
                <a:blip r:embed="rId2"/>
              </a:buBlip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ts val="108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ts val="1080"/>
              </a:lnSpc>
              <a:defRPr sz="1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 userDrawn="1"/>
        </p:nvSpPr>
        <p:spPr>
          <a:xfrm>
            <a:off x="7820025" y="2664824"/>
            <a:ext cx="1593850" cy="3356564"/>
          </a:xfrm>
          <a:prstGeom prst="round2DiagRect">
            <a:avLst>
              <a:gd name="adj1" fmla="val 9383"/>
              <a:gd name="adj2" fmla="val 0"/>
            </a:avLst>
          </a:prstGeom>
          <a:solidFill>
            <a:srgbClr val="CBCDCF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72000" tIns="36000" rIns="72000" bIns="36000" anchor="ctr" anchorCtr="0">
            <a:no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7820025" y="1340768"/>
            <a:ext cx="1593850" cy="1460014"/>
          </a:xfrm>
          <a:prstGeom prst="round2DiagRect">
            <a:avLst>
              <a:gd name="adj1" fmla="val 9383"/>
              <a:gd name="adj2" fmla="val 0"/>
            </a:avLst>
          </a:prstGeom>
          <a:solidFill>
            <a:schemeClr val="tx2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72000" tIns="36000" rIns="72000" bIns="36000" anchor="ctr" anchorCtr="0">
            <a:no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820025" y="2800782"/>
            <a:ext cx="1593850" cy="3220605"/>
          </a:xfrm>
        </p:spPr>
        <p:txBody>
          <a:bodyPr lIns="72000" rIns="72000">
            <a:noAutofit/>
          </a:bodyPr>
          <a:lstStyle>
            <a:lvl1pPr marL="87313" indent="-87313">
              <a:lnSpc>
                <a:spcPct val="100000"/>
              </a:lnSpc>
              <a:buSzPct val="110000"/>
              <a:buFont typeface="Arial" pitchFamily="34" charset="0"/>
              <a:buChar char="•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00063" y="1341439"/>
            <a:ext cx="7319962" cy="4679950"/>
          </a:xfrm>
        </p:spPr>
        <p:txBody>
          <a:bodyPr lIns="0">
            <a:normAutofit/>
          </a:bodyPr>
          <a:lstStyle>
            <a:lvl1pPr marL="179388" indent="-1793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00000"/>
              </a:lnSpc>
              <a:buFontTx/>
              <a:buBlip>
                <a:blip r:embed="rId2"/>
              </a:buBlip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00000"/>
              </a:lnSpc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00000"/>
              </a:lnSpc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0063" y="1341439"/>
            <a:ext cx="4267200" cy="4679950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153025" y="1341439"/>
            <a:ext cx="4260850" cy="4679949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Round Diagonal Corner Rectangle 2"/>
          <p:cNvSpPr/>
          <p:nvPr userDrawn="1"/>
        </p:nvSpPr>
        <p:spPr>
          <a:xfrm>
            <a:off x="500063" y="1341438"/>
            <a:ext cx="4237037" cy="64740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600" b="0" dirty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 userDrawn="1"/>
        </p:nvSpPr>
        <p:spPr>
          <a:xfrm>
            <a:off x="500063" y="2145378"/>
            <a:ext cx="4237037" cy="64740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600" b="0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 userDrawn="1"/>
        </p:nvSpPr>
        <p:spPr>
          <a:xfrm>
            <a:off x="500063" y="2949318"/>
            <a:ext cx="4237037" cy="64740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600" b="0" dirty="0">
              <a:solidFill>
                <a:schemeClr val="tx1"/>
              </a:solidFill>
            </a:endParaRPr>
          </a:p>
        </p:txBody>
      </p:sp>
      <p:sp>
        <p:nvSpPr>
          <p:cNvPr id="20" name="Round Diagonal Corner Rectangle 19"/>
          <p:cNvSpPr/>
          <p:nvPr userDrawn="1"/>
        </p:nvSpPr>
        <p:spPr>
          <a:xfrm>
            <a:off x="500063" y="3753258"/>
            <a:ext cx="4237037" cy="64740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600" b="0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20"/>
          <p:cNvSpPr/>
          <p:nvPr userDrawn="1"/>
        </p:nvSpPr>
        <p:spPr>
          <a:xfrm>
            <a:off x="500063" y="4557198"/>
            <a:ext cx="4237037" cy="647402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0063" y="1805906"/>
            <a:ext cx="8913812" cy="4215482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3" y="1340768"/>
            <a:ext cx="4452937" cy="465138"/>
          </a:xfrm>
        </p:spPr>
        <p:txBody>
          <a:bodyPr>
            <a:normAutofit/>
          </a:bodyPr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smtClean="0"/>
              <a:t>Subheading (Tahoma Bold 16pt)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0063" y="1805906"/>
            <a:ext cx="8913812" cy="4215482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3" y="1340768"/>
            <a:ext cx="4452937" cy="465138"/>
          </a:xfrm>
        </p:spPr>
        <p:txBody>
          <a:bodyPr>
            <a:normAutofit/>
          </a:bodyPr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smtClean="0"/>
              <a:t>Subheading (Tahoma Bold 16pt)</a:t>
            </a:r>
            <a:endParaRPr lang="en-US" dirty="0"/>
          </a:p>
        </p:txBody>
      </p:sp>
      <p:sp>
        <p:nvSpPr>
          <p:cNvPr id="3" name="Round Diagonal Corner Rectangle 2"/>
          <p:cNvSpPr/>
          <p:nvPr userDrawn="1"/>
        </p:nvSpPr>
        <p:spPr>
          <a:xfrm>
            <a:off x="500063" y="5144341"/>
            <a:ext cx="8897938" cy="533353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endParaRPr lang="en-GB" sz="11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500062" y="5144341"/>
            <a:ext cx="8897937" cy="540496"/>
          </a:xfrm>
        </p:spPr>
        <p:txBody>
          <a:bodyPr/>
          <a:lstStyle>
            <a:lvl1pPr marL="0" marR="0" indent="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l" defTabSz="995613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lang="en-GB" sz="900" dirty="0" smtClean="0">
                <a:solidFill>
                  <a:schemeClr val="bg1"/>
                </a:solidFill>
                <a:latin typeface="Tahoma" pitchFamily="34" charset="0"/>
              </a:rPr>
              <a:t>The ‘Kicker box’  is intended to have key pull-out information for this slide. Always 11 </a:t>
            </a:r>
            <a:r>
              <a:rPr lang="en-GB" sz="900" dirty="0" err="1" smtClean="0">
                <a:solidFill>
                  <a:schemeClr val="bg1"/>
                </a:solidFill>
                <a:latin typeface="Tahoma" pitchFamily="34" charset="0"/>
              </a:rPr>
              <a:t>pt</a:t>
            </a:r>
            <a:r>
              <a:rPr lang="en-GB" sz="900" dirty="0" smtClean="0">
                <a:solidFill>
                  <a:schemeClr val="bg1"/>
                </a:solidFill>
                <a:latin typeface="Tahoma" pitchFamily="34" charset="0"/>
              </a:rPr>
              <a:t> text. Box is always this size. DO NOT RESIZE. Single line text is centred vertically. Two or more lines range left.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0063" y="1341439"/>
            <a:ext cx="8913812" cy="4679950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01478" y="260648"/>
            <a:ext cx="8912397" cy="816394"/>
          </a:xfrm>
          <a:prstGeom prst="rect">
            <a:avLst/>
          </a:prstGeom>
        </p:spPr>
        <p:txBody>
          <a:bodyPr vert="horz" lIns="0" tIns="0" rIns="0" bIns="94662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00063" y="1341438"/>
            <a:ext cx="8913812" cy="467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478" y="5050989"/>
            <a:ext cx="4451523" cy="9405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363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9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53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6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79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42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06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110513-OverlapGraphic-RGB-1.png"/>
          <p:cNvPicPr>
            <a:picLocks noChangeAspect="1"/>
          </p:cNvPicPr>
          <p:nvPr userDrawn="1"/>
        </p:nvPicPr>
        <p:blipFill>
          <a:blip r:embed="rId2" cstate="print"/>
          <a:srcRect r="175"/>
          <a:stretch>
            <a:fillRect/>
          </a:stretch>
        </p:blipFill>
        <p:spPr>
          <a:xfrm>
            <a:off x="5285849" y="2369256"/>
            <a:ext cx="4620152" cy="4488744"/>
          </a:xfrm>
          <a:prstGeom prst="rect">
            <a:avLst/>
          </a:prstGeom>
        </p:spPr>
      </p:pic>
      <p:pic>
        <p:nvPicPr>
          <p:cNvPr id="9" name="Picture 8" descr="110503-Logo-RGB_White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2179" y="260648"/>
            <a:ext cx="1339679" cy="97108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89713" y="3734796"/>
            <a:ext cx="4463288" cy="1045943"/>
          </a:xfrm>
        </p:spPr>
        <p:txBody>
          <a:bodyPr lIns="0" tIns="0" anchor="b" anchorCtr="0">
            <a:noAutofit/>
          </a:bodyPr>
          <a:lstStyle>
            <a:lvl1pPr algn="l"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6270" y="6089831"/>
            <a:ext cx="14343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Confidential</a:t>
            </a:r>
            <a:endParaRPr lang="en-GB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502179" y="4805172"/>
            <a:ext cx="4450821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0063" y="1772816"/>
            <a:ext cx="4221251" cy="4248572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153025" y="1772816"/>
            <a:ext cx="4244975" cy="4248572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0063" y="1340768"/>
            <a:ext cx="4217417" cy="465138"/>
          </a:xfrm>
        </p:spPr>
        <p:txBody>
          <a:bodyPr>
            <a:normAutofit/>
          </a:bodyPr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smtClean="0"/>
              <a:t>Subheading (Tahoma Bold 16pt)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80583" y="1340768"/>
            <a:ext cx="4217417" cy="465138"/>
          </a:xfrm>
        </p:spPr>
        <p:txBody>
          <a:bodyPr>
            <a:normAutofit/>
          </a:bodyPr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smtClean="0"/>
              <a:t>Subheading (Tahoma Bold 16pt)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u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179" y="1341438"/>
            <a:ext cx="4265083" cy="4679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0" indent="0">
              <a:buNone/>
              <a:defRPr sz="1100"/>
            </a:lvl2pPr>
            <a:lvl3pPr marL="0" indent="0">
              <a:buNone/>
              <a:defRPr sz="1100"/>
            </a:lvl3pPr>
            <a:lvl4pPr marL="0" indent="0">
              <a:buNone/>
              <a:defRPr sz="1100"/>
            </a:lvl4pPr>
            <a:lvl5pPr marL="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52498" y="1341438"/>
            <a:ext cx="4251325" cy="4679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0" indent="0">
              <a:buNone/>
              <a:defRPr sz="1100"/>
            </a:lvl2pPr>
            <a:lvl3pPr marL="0" indent="0">
              <a:buNone/>
              <a:defRPr sz="1100"/>
            </a:lvl3pPr>
            <a:lvl4pPr marL="0" indent="0">
              <a:buNone/>
              <a:defRPr sz="1100"/>
            </a:lvl4pPr>
            <a:lvl5pPr marL="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67016"/>
            <a:ext cx="9906000" cy="490989"/>
          </a:xfrm>
          <a:prstGeom prst="rect">
            <a:avLst/>
          </a:prstGeom>
          <a:solidFill>
            <a:srgbClr val="D6E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1478" y="260648"/>
            <a:ext cx="8902343" cy="816394"/>
          </a:xfrm>
          <a:prstGeom prst="rect">
            <a:avLst/>
          </a:prstGeom>
        </p:spPr>
        <p:txBody>
          <a:bodyPr vert="horz" lIns="0" tIns="0" rIns="0" bIns="94662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93031" y="6367016"/>
            <a:ext cx="2686119" cy="490989"/>
          </a:xfrm>
          <a:prstGeom prst="rect">
            <a:avLst/>
          </a:prstGeom>
          <a:noFill/>
        </p:spPr>
        <p:txBody>
          <a:bodyPr wrap="square" lIns="80147" tIns="40074" rIns="80147" bIns="40074" rtlCol="0" anchor="ctr" anchorCtr="0">
            <a:noAutofit/>
          </a:bodyPr>
          <a:lstStyle/>
          <a:p>
            <a:pPr algn="ctr"/>
            <a:r>
              <a:rPr lang="en-GB" sz="800" dirty="0" smtClean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Confidential</a:t>
            </a:r>
          </a:p>
        </p:txBody>
      </p:sp>
      <p:pic>
        <p:nvPicPr>
          <p:cNvPr id="18" name="Picture 17" descr="110503-Logo-RGB_WhiteBG.png"/>
          <p:cNvPicPr>
            <a:picLocks noChangeAspect="1"/>
          </p:cNvPicPr>
          <p:nvPr/>
        </p:nvPicPr>
        <p:blipFill>
          <a:blip r:embed="rId15" cstate="print"/>
          <a:srcRect b="24599"/>
          <a:stretch>
            <a:fillRect/>
          </a:stretch>
        </p:blipFill>
        <p:spPr>
          <a:xfrm>
            <a:off x="501477" y="6153235"/>
            <a:ext cx="933786" cy="5103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-1" y="1124744"/>
            <a:ext cx="9906000" cy="0"/>
          </a:xfrm>
          <a:prstGeom prst="line">
            <a:avLst/>
          </a:prstGeom>
          <a:ln w="15875">
            <a:solidFill>
              <a:srgbClr val="D6EE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-1868887" y="6165304"/>
            <a:ext cx="15953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NO CONTENT IN THIS</a:t>
            </a:r>
            <a:b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</a:b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LOGO 'EXCLUSION'</a:t>
            </a:r>
            <a:b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</a:b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ZONE</a:t>
            </a:r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-116087" y="6021393"/>
            <a:ext cx="0" cy="8366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-1758282" y="354722"/>
            <a:ext cx="14847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ONLY MAIN AND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SECONDARY TITLES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IN THIS AREA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>
            <a:off x="-108347" y="260648"/>
            <a:ext cx="0" cy="8810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-1477757" y="3356992"/>
            <a:ext cx="120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MAIN CONTENT</a:t>
            </a:r>
            <a:b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</a:br>
            <a:r>
              <a:rPr kumimoji="0" lang="en-US" sz="1000" b="1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n-ea"/>
                <a:cs typeface="Tahoma" pitchFamily="34" charset="0"/>
              </a:rPr>
              <a:t>AREA</a:t>
            </a:r>
          </a:p>
        </p:txBody>
      </p:sp>
      <p:sp>
        <p:nvSpPr>
          <p:cNvPr id="157716" name="Line 20"/>
          <p:cNvSpPr>
            <a:spLocks noChangeShapeType="1"/>
          </p:cNvSpPr>
          <p:nvPr/>
        </p:nvSpPr>
        <p:spPr bwMode="auto">
          <a:xfrm>
            <a:off x="-117560" y="1341438"/>
            <a:ext cx="1473" cy="46799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-2319808" y="44624"/>
            <a:ext cx="20462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NO CONTENT IN THIS AREA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-108347" y="0"/>
            <a:ext cx="0" cy="26064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19" name="Rectangle 23"/>
          <p:cNvSpPr>
            <a:spLocks noChangeArrowheads="1"/>
          </p:cNvSpPr>
          <p:nvPr/>
        </p:nvSpPr>
        <p:spPr bwMode="auto">
          <a:xfrm>
            <a:off x="8785728" y="7205414"/>
            <a:ext cx="1237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NO CONTENT IN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THIS AREA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720" name="Line 24"/>
          <p:cNvSpPr>
            <a:spLocks noChangeShapeType="1"/>
          </p:cNvSpPr>
          <p:nvPr/>
        </p:nvSpPr>
        <p:spPr bwMode="auto">
          <a:xfrm flipH="1">
            <a:off x="9403822" y="7029400"/>
            <a:ext cx="50217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7721" name="Rectangle 25"/>
          <p:cNvSpPr>
            <a:spLocks noChangeArrowheads="1"/>
          </p:cNvSpPr>
          <p:nvPr/>
        </p:nvSpPr>
        <p:spPr bwMode="auto">
          <a:xfrm>
            <a:off x="-117560" y="7277362"/>
            <a:ext cx="12378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NO CONTENT IN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rPr>
              <a:t>THIS AREA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7722" name="Line 26"/>
          <p:cNvSpPr>
            <a:spLocks noChangeShapeType="1"/>
          </p:cNvSpPr>
          <p:nvPr/>
        </p:nvSpPr>
        <p:spPr bwMode="auto">
          <a:xfrm flipH="1">
            <a:off x="0" y="7029400"/>
            <a:ext cx="502179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-547162" y="6021388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-547162" y="1340768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-547162" y="1124744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-547162" y="260648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-547162" y="0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-547162" y="6858000"/>
            <a:ext cx="5076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-180020" y="7065404"/>
            <a:ext cx="36004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9223801" y="7065404"/>
            <a:ext cx="36004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9725980" y="7065404"/>
            <a:ext cx="36004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22159" y="7065404"/>
            <a:ext cx="36004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4"/>
          <p:cNvSpPr>
            <a:spLocks noGrp="1"/>
          </p:cNvSpPr>
          <p:nvPr>
            <p:ph type="body" idx="1"/>
          </p:nvPr>
        </p:nvSpPr>
        <p:spPr>
          <a:xfrm>
            <a:off x="495300" y="1341439"/>
            <a:ext cx="8918575" cy="4679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791384" y="6367011"/>
            <a:ext cx="2686119" cy="490989"/>
          </a:xfrm>
          <a:prstGeom prst="rect">
            <a:avLst/>
          </a:prstGeom>
          <a:noFill/>
        </p:spPr>
        <p:txBody>
          <a:bodyPr wrap="square" lIns="80147" tIns="40074" rIns="80147" bIns="40074" rtlCol="0" anchor="ctr" anchorCtr="0">
            <a:noAutofit/>
          </a:bodyPr>
          <a:lstStyle/>
          <a:p>
            <a:pPr algn="r"/>
            <a:fld id="{C8FAFB76-8678-4312-A37B-42B2A031034D}" type="slidenum">
              <a:rPr lang="en-GB" sz="800" smtClean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r"/>
              <a:t>‹#›</a:t>
            </a:fld>
            <a:endParaRPr lang="en-GB" sz="800" dirty="0" smtClean="0">
              <a:solidFill>
                <a:srgbClr val="41404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6594" y="6367011"/>
            <a:ext cx="2106234" cy="490989"/>
          </a:xfrm>
          <a:prstGeom prst="rect">
            <a:avLst/>
          </a:prstGeom>
          <a:noFill/>
        </p:spPr>
        <p:txBody>
          <a:bodyPr wrap="square" lIns="80147" tIns="40074" rIns="80147" bIns="40074" rtlCol="0" anchor="ctr" anchorCtr="0">
            <a:noAutofit/>
          </a:bodyPr>
          <a:lstStyle/>
          <a:p>
            <a:r>
              <a:rPr lang="en-GB" sz="800" dirty="0" smtClean="0"/>
              <a:t>© Rule Financial 2014</a:t>
            </a:r>
            <a:endParaRPr lang="en-GB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4" r:id="rId4"/>
    <p:sldLayoutId id="2147483650" r:id="rId5"/>
    <p:sldLayoutId id="2147483657" r:id="rId6"/>
    <p:sldLayoutId id="2147483651" r:id="rId7"/>
    <p:sldLayoutId id="2147483660" r:id="rId8"/>
    <p:sldLayoutId id="2147483658" r:id="rId9"/>
    <p:sldLayoutId id="2147483654" r:id="rId10"/>
    <p:sldLayoutId id="2147483661" r:id="rId11"/>
    <p:sldLayoutId id="2147483656" r:id="rId12"/>
    <p:sldLayoutId id="2147483652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872655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180000" indent="-180000" algn="l" defTabSz="995613" rtl="0" eaLnBrk="1" latinLnBrk="0" hangingPunct="1">
        <a:lnSpc>
          <a:spcPct val="140000"/>
        </a:lnSpc>
        <a:spcBef>
          <a:spcPts val="300"/>
        </a:spcBef>
        <a:buClr>
          <a:schemeClr val="tx2"/>
        </a:buClr>
        <a:buSzPct val="110000"/>
        <a:buFont typeface="Wingdings" pitchFamily="2" charset="2"/>
        <a:buChar char="l"/>
        <a:defRPr lang="en-US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357188" indent="-176213" algn="l" defTabSz="995613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80000"/>
        <a:buFont typeface="Wingdings 3" pitchFamily="18" charset="2"/>
        <a:buChar char=""/>
        <a:defRPr lang="en-US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538163" indent="-180975" algn="l" defTabSz="995613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80000"/>
        <a:buFont typeface="Tahoma" pitchFamily="34" charset="0"/>
        <a:buChar char="–"/>
        <a:defRPr lang="en-US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719138" indent="-180975" algn="l" defTabSz="995613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80000"/>
        <a:buFont typeface="Tahoma" pitchFamily="34" charset="0"/>
        <a:buChar char="–"/>
        <a:defRPr lang="en-US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895350" indent="-176213" algn="l" defTabSz="995613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80000"/>
        <a:buFont typeface="Tahoma" pitchFamily="34" charset="0"/>
        <a:buChar char="–"/>
        <a:defRPr lang="en-GB" sz="1100" kern="120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399799" indent="-218163" algn="l" defTabSz="87265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125" indent="-218163" algn="l" defTabSz="87265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452" indent="-218163" algn="l" defTabSz="87265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779" indent="-218163" algn="l" defTabSz="87265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27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55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981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08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635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7962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289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616" algn="l" defTabSz="87265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xx.codeplex.com/" TargetMode="External"/><Relationship Id="rId2" Type="http://schemas.openxmlformats.org/officeDocument/2006/relationships/hyperlink" Target="http://rx.codeplex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ntrotorx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Reactive Extensions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Prepared by: </a:t>
            </a:r>
            <a:r>
              <a:rPr lang="pl-PL" dirty="0" smtClean="0"/>
              <a:t>Maciej Paszta</a:t>
            </a:r>
            <a:endParaRPr lang="en-GB" dirty="0" smtClean="0"/>
          </a:p>
          <a:p>
            <a:r>
              <a:rPr lang="en-GB" dirty="0" smtClean="0"/>
              <a:t>Submitted on: </a:t>
            </a:r>
            <a:r>
              <a:rPr lang="pl-PL" dirty="0" smtClean="0"/>
              <a:t>07-05-2014</a:t>
            </a:r>
            <a:endParaRPr lang="en-GB" dirty="0" smtClean="0"/>
          </a:p>
          <a:p>
            <a:r>
              <a:rPr lang="en-GB" dirty="0" smtClean="0"/>
              <a:t>Version: 1.0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Strumienie łączcie się!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Jedna z największych zalet Rx to możliwość łączenia kilku strumieni:</a:t>
            </a:r>
          </a:p>
          <a:p>
            <a:pPr lvl="1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Observable.Merge</a:t>
            </a:r>
          </a:p>
          <a:p>
            <a:pPr lvl="1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Observable.Concat</a:t>
            </a:r>
          </a:p>
          <a:p>
            <a:pPr lvl="1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Observable.Switch</a:t>
            </a:r>
          </a:p>
          <a:p>
            <a:pPr lvl="1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Observable.CombineWith</a:t>
            </a:r>
          </a:p>
          <a:p>
            <a:pPr lvl="1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Observable.Zip</a:t>
            </a:r>
          </a:p>
          <a:p>
            <a:pPr lvl="1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….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9938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2" y="1340768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Reactive Extensions – z czym to się je?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" y="2953746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Strumienie łączcie się!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62" y="3760235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Wielowątkowość w Rx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2" y="4566724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Testowanie z Rx Extensions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0062" y="2147257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Jak mogę </a:t>
            </a:r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z tego </a:t>
            </a:r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skorzystać</a:t>
            </a:r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62" y="3760235"/>
            <a:ext cx="4237038" cy="647402"/>
          </a:xfrm>
          <a:prstGeom prst="round2Diag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Wielowątkowość w Rx</a:t>
            </a:r>
          </a:p>
        </p:txBody>
      </p:sp>
    </p:spTree>
    <p:extLst>
      <p:ext uri="{BB962C8B-B14F-4D97-AF65-F5344CB8AC3E}">
        <p14:creationId xmlns:p14="http://schemas.microsoft.com/office/powerpoint/2010/main" val="1369566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Wielowątkowość w Rx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sz="2000" dirty="0"/>
              <a:t>Reactive Extensions są…. Jednowątkowe</a:t>
            </a:r>
          </a:p>
          <a:p>
            <a:r>
              <a:rPr lang="pl-PL" sz="2000" dirty="0"/>
              <a:t>Wielowątkowość wprowadzona przy pomocy różnych implementacji </a:t>
            </a:r>
            <a:r>
              <a:rPr lang="pl-PL" sz="2000" b="1" dirty="0"/>
              <a:t>IScheduler</a:t>
            </a:r>
          </a:p>
          <a:p>
            <a:pPr marL="0" indent="0">
              <a:buNone/>
            </a:pP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IScheduler</a:t>
            </a:r>
          </a:p>
          <a:p>
            <a:pPr marL="0" indent="0">
              <a:buNone/>
            </a:pP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   DateTimeOffset Now { get; }</a:t>
            </a:r>
          </a:p>
          <a:p>
            <a:pPr marL="0" indent="0">
              <a:buNone/>
            </a:pP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Schedule&lt;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TState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TState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state,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IScheduler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TState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action);</a:t>
            </a:r>
          </a:p>
          <a:p>
            <a:pPr marL="0" indent="0">
              <a:buNone/>
            </a:pP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Schedule&lt;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TState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TState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state,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dueTime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IScheduler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TState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action);</a:t>
            </a:r>
          </a:p>
          <a:p>
            <a:pPr marL="0" indent="0">
              <a:buNone/>
            </a:pP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Schedule&lt;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TState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TState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state,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DateTimeOffset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dueTime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IScheduler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TState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action);</a:t>
            </a:r>
          </a:p>
          <a:p>
            <a:pPr marL="0" indent="0">
              <a:buNone/>
            </a:pP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4853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Schedulery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TaskPoolScheduler</a:t>
            </a:r>
          </a:p>
          <a:p>
            <a:r>
              <a:rPr lang="pl-PL" sz="2000" dirty="0"/>
              <a:t>ThreadPoolScheduler</a:t>
            </a:r>
          </a:p>
          <a:p>
            <a:r>
              <a:rPr lang="pl-PL" sz="2000" dirty="0"/>
              <a:t>NewThreadScheduler</a:t>
            </a:r>
          </a:p>
          <a:p>
            <a:r>
              <a:rPr lang="pl-PL" sz="2000" dirty="0"/>
              <a:t>EventLoopScheduler</a:t>
            </a:r>
          </a:p>
          <a:p>
            <a:r>
              <a:rPr lang="pl-PL" sz="2000" dirty="0"/>
              <a:t>ImmediateScheduler</a:t>
            </a:r>
          </a:p>
          <a:p>
            <a:r>
              <a:rPr lang="pl-PL" sz="2000" dirty="0"/>
              <a:t>CurrentThreadScheduler</a:t>
            </a:r>
          </a:p>
          <a:p>
            <a:endParaRPr lang="pl-PL" sz="2000" dirty="0" smtClean="0"/>
          </a:p>
          <a:p>
            <a:r>
              <a:rPr lang="pl-PL" sz="2000" dirty="0" smtClean="0"/>
              <a:t>Niezależnie </a:t>
            </a:r>
            <a:r>
              <a:rPr lang="pl-PL" sz="2000" dirty="0"/>
              <a:t>od wybranego schedulera, Rx Extensions daje gwarancje co do sposobu wywołowania.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22416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2" y="1340768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Reactive Extensions – z czym to się je?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" y="2953746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Strumienie łączcie się!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62" y="3760235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Wielowątkowość w Rx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2" y="4566724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Testowanie z Rx Extensions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0062" y="2147257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Jak mogę </a:t>
            </a:r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z tego </a:t>
            </a:r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skorzystać</a:t>
            </a:r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477" y="4566724"/>
            <a:ext cx="4237038" cy="647402"/>
          </a:xfrm>
          <a:prstGeom prst="round2Diag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Testowanie z Rx Extensions</a:t>
            </a:r>
          </a:p>
        </p:txBody>
      </p:sp>
    </p:spTree>
    <p:extLst>
      <p:ext uri="{BB962C8B-B14F-4D97-AF65-F5344CB8AC3E}">
        <p14:creationId xmlns:p14="http://schemas.microsoft.com/office/powerpoint/2010/main" val="1378214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z Rx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A jakby mieć tak Scheduler, którego czas łatwo kontrolować….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1356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2" y="1340768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Reactive Extensions – z czym to się je?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" y="2147257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Jak mogę z tego skorzystać?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" y="2953746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Strumienie łączcie się!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62" y="3760235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Wielowątkowość w Rx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2" y="4566724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Testowanie z Rx Extensions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- podsumowanie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066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 algn="ctr">
              <a:buNone/>
            </a:pPr>
            <a:r>
              <a:rPr lang="pl-PL" sz="4800" dirty="0" smtClean="0"/>
              <a:t>Pytania</a:t>
            </a:r>
            <a:endParaRPr lang="pl-PL" sz="48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589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hlinkClick r:id="rId2"/>
              </a:rPr>
              <a:t>http://rx.codeplex.com</a:t>
            </a:r>
            <a:endParaRPr lang="pl-PL" sz="2000" dirty="0"/>
          </a:p>
          <a:p>
            <a:r>
              <a:rPr lang="pl-PL" sz="2000" dirty="0">
                <a:hlinkClick r:id="rId3"/>
              </a:rPr>
              <a:t>http://rxx.codeplex.com</a:t>
            </a:r>
            <a:endParaRPr lang="pl-PL" sz="2000" dirty="0"/>
          </a:p>
          <a:p>
            <a:r>
              <a:rPr lang="pl-PL" sz="2000" dirty="0">
                <a:hlinkClick r:id="rId4"/>
              </a:rPr>
              <a:t>http://introtorx.com</a:t>
            </a:r>
            <a:endParaRPr lang="pl-PL" sz="20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9002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 algn="ctr">
              <a:buNone/>
            </a:pPr>
            <a:r>
              <a:rPr lang="pl-PL" sz="4800" dirty="0" smtClean="0"/>
              <a:t>Dziękuję za uwagę!</a:t>
            </a:r>
            <a:endParaRPr lang="pl-PL" sz="48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9528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2" y="1340768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Reactive Extensions – z czym to się je?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" y="2147257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Jak mogę z tego skorzystać?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" y="2953746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Strumienie łączcie się!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62" y="3760235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Wielowątkowość w Rx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2" y="4566724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Testowanie z Rx Extensions</a:t>
            </a:r>
            <a:endParaRPr lang="en-GB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2" y="1340768"/>
            <a:ext cx="4237038" cy="647402"/>
          </a:xfrm>
          <a:prstGeom prst="round2Diag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Reactive Extensions – z czym to się je?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062" y="2147257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Jak mogę </a:t>
            </a:r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z tego </a:t>
            </a:r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skorzystać</a:t>
            </a:r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" y="2953746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Strumienie łączcie się!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62" y="3760235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Wielowątkowość w Rx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2" y="4566724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Testowanie z Rx Extensions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1279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podstawowe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Zestaw bibliotek dla .NET (i nie tylko)</a:t>
            </a:r>
          </a:p>
          <a:p>
            <a:r>
              <a:rPr lang="pl-PL" sz="2000" dirty="0"/>
              <a:t>Zmiana sposobu programowania – programowanie reaktywne, czyli…</a:t>
            </a:r>
          </a:p>
          <a:p>
            <a:pPr marL="0" indent="0" algn="ctr">
              <a:buNone/>
            </a:pPr>
            <a:endParaRPr lang="pl-PL" sz="2000" dirty="0"/>
          </a:p>
          <a:p>
            <a:pPr marL="0" indent="0" algn="ctr">
              <a:buNone/>
            </a:pPr>
            <a:endParaRPr lang="pl-PL" sz="2000" dirty="0"/>
          </a:p>
          <a:p>
            <a:pPr marL="0" indent="0" algn="ctr">
              <a:buNone/>
            </a:pPr>
            <a:r>
              <a:rPr lang="pl-PL" sz="2000" dirty="0"/>
              <a:t>Czekanie na informację o rezultacie, zamiast ciągłego odpytywania się o jego dostępność</a:t>
            </a:r>
          </a:p>
          <a:p>
            <a:endParaRPr lang="pl-PL" sz="2000" dirty="0"/>
          </a:p>
          <a:p>
            <a:pPr marL="0" indent="0" algn="ctr">
              <a:buNone/>
            </a:pPr>
            <a:r>
              <a:rPr lang="pl-PL" sz="2000" dirty="0"/>
              <a:t>A prościej: korzystanie z modelu </a:t>
            </a:r>
            <a:r>
              <a:rPr lang="pl-PL" sz="2000" b="1" dirty="0"/>
              <a:t>push</a:t>
            </a:r>
            <a:r>
              <a:rPr lang="pl-PL" sz="2000" dirty="0"/>
              <a:t> zamiast </a:t>
            </a:r>
            <a:r>
              <a:rPr lang="pl-PL" sz="2000" b="1" dirty="0"/>
              <a:t>pull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3488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pod spodem...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Wzorzec Observer</a:t>
            </a:r>
          </a:p>
          <a:p>
            <a:endParaRPr lang="pl-PL" dirty="0"/>
          </a:p>
        </p:txBody>
      </p:sp>
      <p:pic>
        <p:nvPicPr>
          <p:cNvPr id="4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5" y="2102777"/>
            <a:ext cx="9525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49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...i jego implementacja w Rx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pl-PL" sz="2000" dirty="0"/>
              <a:t>IObserver&lt;T</a:t>
            </a:r>
            <a:r>
              <a:rPr lang="pl-PL" sz="2000" dirty="0" smtClean="0"/>
              <a:t>&gt;</a:t>
            </a:r>
            <a:r>
              <a:rPr lang="pl-PL" dirty="0"/>
              <a:t>		</a:t>
            </a:r>
          </a:p>
          <a:p>
            <a:pPr marL="0" indent="0">
              <a:buNone/>
            </a:pP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public interface IObserver&lt;in T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OnNext(T value);</a:t>
            </a:r>
          </a:p>
          <a:p>
            <a:pPr marL="457200" lvl="1" indent="0">
              <a:buNone/>
            </a:pP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void OnError(Exception error);</a:t>
            </a:r>
          </a:p>
          <a:p>
            <a:pPr marL="457200" lvl="1" indent="0">
              <a:buNone/>
            </a:pP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void OnCompleted();</a:t>
            </a:r>
          </a:p>
          <a:p>
            <a:pPr marL="0" indent="0">
              <a:buNone/>
            </a:pP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IObservable&lt;T&gt;</a:t>
            </a:r>
          </a:p>
          <a:p>
            <a:pPr marL="0" indent="0">
              <a:buNone/>
            </a:pP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interface IObservable&lt;out T&gt;</a:t>
            </a:r>
          </a:p>
          <a:p>
            <a:pPr marL="0" indent="0">
              <a:buNone/>
            </a:pP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IDisposable Subscribe (IObserver&lt;T&gt; observer);</a:t>
            </a:r>
          </a:p>
          <a:p>
            <a:pPr marL="0" indent="0">
              <a:buNone/>
            </a:pP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9327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2" y="1340768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Reactive Extensions – z czym to się je?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" y="2147257"/>
            <a:ext cx="4237038" cy="647402"/>
          </a:xfrm>
          <a:prstGeom prst="round2Diag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pl-PL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Jak mogę z </a:t>
            </a:r>
            <a:r>
              <a:rPr lang="pl-PL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tego </a:t>
            </a:r>
            <a:r>
              <a:rPr lang="pl-PL" sz="1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skorzystać</a:t>
            </a:r>
            <a:r>
              <a:rPr lang="pl-PL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062" y="2953746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Strumienie łączcie się!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62" y="3760235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Wielowątkowość w Rx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2" y="4566724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Testowanie z Rx Extensions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84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mogę z tego skorzystać</a:t>
            </a:r>
            <a:endParaRPr lang="en-GB" sz="16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pl-PL" sz="2200" dirty="0"/>
              <a:t>Jak zmienić istniejący kod w reaktywny?</a:t>
            </a:r>
          </a:p>
          <a:p>
            <a:pPr lvl="1"/>
            <a:r>
              <a:rPr lang="pl-PL" sz="2200" dirty="0"/>
              <a:t>Factory Methods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Observable.Return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Observable.Empty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Observable.Never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Observable.Throw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Observable.Create</a:t>
            </a:r>
          </a:p>
          <a:p>
            <a:pPr lvl="1"/>
            <a:r>
              <a:rPr lang="pl-PL" sz="2200" dirty="0"/>
              <a:t>Unfold methods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Observable.Range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Observable.Interval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Observable.Timer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Observable.Generate</a:t>
            </a:r>
          </a:p>
          <a:p>
            <a:pPr lvl="1"/>
            <a:r>
              <a:rPr lang="pl-PL" sz="2200" dirty="0"/>
              <a:t>Paradigm Transition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Observable.Start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Observable.FromEventPattern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Task.ToObservable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Task&lt;T&gt;.ToObservable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IEnumerable&lt;T&gt;.ToObservable</a:t>
            </a:r>
          </a:p>
          <a:p>
            <a:pPr lvl="2"/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Observable.FromAsyncPattern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721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62" y="1340768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Reactive Extensions – z czym to się je?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" y="2953746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Strumienie łączcie się!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62" y="3760235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Wielowątkowość w Rx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2" y="4566724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Testowanie z Rx Extensions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0062" y="2147257"/>
            <a:ext cx="4237038" cy="64740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Jak mogę </a:t>
            </a:r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z tego </a:t>
            </a:r>
            <a:r>
              <a:rPr lang="pl-PL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skorzystać</a:t>
            </a:r>
            <a:r>
              <a:rPr lang="pl-PL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GB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477" y="2953746"/>
            <a:ext cx="4237038" cy="647402"/>
          </a:xfrm>
          <a:prstGeom prst="round2Diag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Strumienie łączcie się!</a:t>
            </a:r>
          </a:p>
        </p:txBody>
      </p:sp>
    </p:spTree>
    <p:extLst>
      <p:ext uri="{BB962C8B-B14F-4D97-AF65-F5344CB8AC3E}">
        <p14:creationId xmlns:p14="http://schemas.microsoft.com/office/powerpoint/2010/main" val="4845523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4970de2612e17a2b4a298aafb350898e5fd80"/>
</p:tagLst>
</file>

<file path=ppt/theme/theme1.xml><?xml version="1.0" encoding="utf-8"?>
<a:theme xmlns:a="http://schemas.openxmlformats.org/drawingml/2006/main" name="blank">
  <a:themeElements>
    <a:clrScheme name="Rule Financial">
      <a:dk1>
        <a:srgbClr val="414042"/>
      </a:dk1>
      <a:lt1>
        <a:srgbClr val="FFFFFF"/>
      </a:lt1>
      <a:dk2>
        <a:srgbClr val="003F72"/>
      </a:dk2>
      <a:lt2>
        <a:srgbClr val="B1E1EB"/>
      </a:lt2>
      <a:accent1>
        <a:srgbClr val="2280A6"/>
      </a:accent1>
      <a:accent2>
        <a:srgbClr val="77C6CE"/>
      </a:accent2>
      <a:accent3>
        <a:srgbClr val="B1E1EB"/>
      </a:accent3>
      <a:accent4>
        <a:srgbClr val="414042"/>
      </a:accent4>
      <a:accent5>
        <a:srgbClr val="F46800"/>
      </a:accent5>
      <a:accent6>
        <a:srgbClr val="C61717"/>
      </a:accent6>
      <a:hlink>
        <a:srgbClr val="2280A6"/>
      </a:hlink>
      <a:folHlink>
        <a:srgbClr val="C61717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t" anchorCtr="0">
        <a:noAutofit/>
      </a:bodyPr>
      <a:lstStyle>
        <a:defPPr>
          <a:defRPr sz="900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113</TotalTime>
  <Words>470</Words>
  <Application>Microsoft Office PowerPoint</Application>
  <PresentationFormat>A4 Paper (210x297 mm)</PresentationFormat>
  <Paragraphs>149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</vt:lpstr>
      <vt:lpstr>Reactive Extensions</vt:lpstr>
      <vt:lpstr>Agenda</vt:lpstr>
      <vt:lpstr>Agenda</vt:lpstr>
      <vt:lpstr>Informacje podstawowe</vt:lpstr>
      <vt:lpstr>A pod spodem...</vt:lpstr>
      <vt:lpstr>...i jego implementacja w Rx</vt:lpstr>
      <vt:lpstr>Agenda</vt:lpstr>
      <vt:lpstr>Jak mogę z tego skorzystać</vt:lpstr>
      <vt:lpstr>Agenda</vt:lpstr>
      <vt:lpstr>Strumienie łączcie się!</vt:lpstr>
      <vt:lpstr>Agenda</vt:lpstr>
      <vt:lpstr>Wielowątkowość w Rx</vt:lpstr>
      <vt:lpstr>Schedulery</vt:lpstr>
      <vt:lpstr>Agenda</vt:lpstr>
      <vt:lpstr>Testowanie z Rx</vt:lpstr>
      <vt:lpstr>Agenda - podsumowanie</vt:lpstr>
      <vt:lpstr>Pytania</vt:lpstr>
      <vt:lpstr>Przydatne linki</vt:lpstr>
      <vt:lpstr>Koniec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Extensions</dc:title>
  <dc:creator>Maciej Paszta</dc:creator>
  <cp:lastModifiedBy>Maciej Paszta</cp:lastModifiedBy>
  <cp:revision>32</cp:revision>
  <cp:lastPrinted>2011-07-14T12:46:45Z</cp:lastPrinted>
  <dcterms:created xsi:type="dcterms:W3CDTF">2014-05-07T09:30:30Z</dcterms:created>
  <dcterms:modified xsi:type="dcterms:W3CDTF">2014-05-07T11:23:38Z</dcterms:modified>
</cp:coreProperties>
</file>