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66071" autoAdjust="0"/>
  </p:normalViewPr>
  <p:slideViewPr>
    <p:cSldViewPr snapToGrid="0">
      <p:cViewPr varScale="1">
        <p:scale>
          <a:sx n="68" d="100"/>
          <a:sy n="68" d="100"/>
        </p:scale>
        <p:origin x="90" y="3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19CAC-AA56-4B9B-834F-C1F99AB9AF9C}" type="datetimeFigureOut">
              <a:rPr lang="pl-PL" smtClean="0"/>
              <a:t>28.07.2024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384E3-D5FA-4FA6-A585-7635691BF43C}" type="slidenum">
              <a:rPr lang="pl-PL" smtClean="0"/>
              <a:t>‹#›</a:t>
            </a:fld>
            <a:endParaRPr lang="pl-PL"/>
          </a:p>
        </p:txBody>
      </p:sp>
    </p:spTree>
    <p:extLst>
      <p:ext uri="{BB962C8B-B14F-4D97-AF65-F5344CB8AC3E}">
        <p14:creationId xmlns:p14="http://schemas.microsoft.com/office/powerpoint/2010/main" val="4203568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Product Sale Presentation</a:t>
            </a:r>
          </a:p>
        </p:txBody>
      </p:sp>
      <p:sp>
        <p:nvSpPr>
          <p:cNvPr id="4" name="Symbol zastępczy numeru slajdu 3"/>
          <p:cNvSpPr>
            <a:spLocks noGrp="1"/>
          </p:cNvSpPr>
          <p:nvPr>
            <p:ph type="sldNum" sz="quarter" idx="5"/>
          </p:nvPr>
        </p:nvSpPr>
        <p:spPr/>
        <p:txBody>
          <a:bodyPr/>
          <a:lstStyle/>
          <a:p>
            <a:fld id="{112384E3-D5FA-4FA6-A585-7635691BF43C}" type="slidenum">
              <a:rPr lang="pl-PL" smtClean="0"/>
              <a:t>1</a:t>
            </a:fld>
            <a:endParaRPr lang="pl-PL"/>
          </a:p>
        </p:txBody>
      </p:sp>
    </p:spTree>
    <p:extLst>
      <p:ext uri="{BB962C8B-B14F-4D97-AF65-F5344CB8AC3E}">
        <p14:creationId xmlns:p14="http://schemas.microsoft.com/office/powerpoint/2010/main" val="4062283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Recomendation</a:t>
            </a:r>
            <a:endParaRPr lang="pl-PL" dirty="0"/>
          </a:p>
          <a:p>
            <a:r>
              <a:rPr lang="en-US" dirty="0"/>
              <a:t>Based on findings, here's recommended implementation strategy:</a:t>
            </a:r>
          </a:p>
          <a:p>
            <a:pPr>
              <a:buFont typeface="+mj-lt"/>
              <a:buAutoNum type="arabicPeriod"/>
            </a:pPr>
            <a:r>
              <a:rPr lang="en-US" dirty="0"/>
              <a:t>We'll use a phased approach: </a:t>
            </a:r>
          </a:p>
          <a:p>
            <a:pPr marL="742950" lvl="1" indent="-285750">
              <a:buFont typeface="+mj-lt"/>
              <a:buAutoNum type="arabicPeriod"/>
            </a:pPr>
            <a:r>
              <a:rPr lang="en-US" dirty="0"/>
              <a:t>Start with email-only campaigns to capitalize on initial interest.</a:t>
            </a:r>
          </a:p>
          <a:p>
            <a:pPr marL="742950" lvl="1" indent="-285750">
              <a:buFont typeface="+mj-lt"/>
              <a:buAutoNum type="arabicPeriod"/>
            </a:pPr>
            <a:r>
              <a:rPr lang="en-US" dirty="0"/>
              <a:t>From Week 3, gradually introduce the Email and Call combination.</a:t>
            </a:r>
          </a:p>
          <a:p>
            <a:pPr>
              <a:buFont typeface="+mj-lt"/>
              <a:buAutoNum type="arabicPeriod"/>
            </a:pPr>
            <a:r>
              <a:rPr lang="en-US" dirty="0"/>
              <a:t>For email optimization: </a:t>
            </a:r>
          </a:p>
          <a:p>
            <a:pPr marL="742950" lvl="1" indent="-285750">
              <a:buFont typeface="+mj-lt"/>
              <a:buAutoNum type="arabicPeriod"/>
            </a:pPr>
            <a:r>
              <a:rPr lang="en-US" dirty="0"/>
              <a:t>Create compelling product launch emails.</a:t>
            </a:r>
          </a:p>
          <a:p>
            <a:pPr marL="742950" lvl="1" indent="-285750">
              <a:buFont typeface="+mj-lt"/>
              <a:buAutoNum type="arabicPeriod"/>
            </a:pPr>
            <a:r>
              <a:rPr lang="en-US" dirty="0"/>
              <a:t>Develop targeted follow-up emails for Week 3 to maintain engagement.</a:t>
            </a:r>
          </a:p>
          <a:p>
            <a:pPr>
              <a:buFont typeface="+mj-lt"/>
              <a:buAutoNum type="arabicPeriod"/>
            </a:pPr>
            <a:r>
              <a:rPr lang="en-US" dirty="0"/>
              <a:t>To streamline call processes: </a:t>
            </a:r>
          </a:p>
          <a:p>
            <a:pPr marL="742950" lvl="1" indent="-285750">
              <a:buFont typeface="+mj-lt"/>
              <a:buAutoNum type="arabicPeriod"/>
            </a:pPr>
            <a:r>
              <a:rPr lang="en-US" dirty="0"/>
              <a:t>Train our sales team for efficient 10-minute calls.</a:t>
            </a:r>
          </a:p>
          <a:p>
            <a:pPr marL="742950" lvl="1" indent="-285750">
              <a:buFont typeface="+mj-lt"/>
              <a:buAutoNum type="arabicPeriod"/>
            </a:pPr>
            <a:r>
              <a:rPr lang="en-US" dirty="0"/>
              <a:t>Use email response insights to personalize call content.</a:t>
            </a:r>
          </a:p>
          <a:p>
            <a:pPr>
              <a:buFont typeface="+mj-lt"/>
              <a:buAutoNum type="arabicPeriod"/>
            </a:pPr>
            <a:r>
              <a:rPr lang="en-US" dirty="0"/>
              <a:t>For resource allocation: </a:t>
            </a:r>
          </a:p>
          <a:p>
            <a:pPr marL="742950" lvl="1" indent="-285750">
              <a:buFont typeface="+mj-lt"/>
              <a:buAutoNum type="arabicPeriod"/>
            </a:pPr>
            <a:r>
              <a:rPr lang="en-US" dirty="0"/>
              <a:t>Focus more on email marketing in the first two weeks.</a:t>
            </a:r>
          </a:p>
          <a:p>
            <a:pPr marL="742950" lvl="1" indent="-285750">
              <a:buFont typeface="+mj-lt"/>
              <a:buAutoNum type="arabicPeriod"/>
            </a:pPr>
            <a:r>
              <a:rPr lang="en-US" dirty="0"/>
              <a:t>From Week 3, shift resources to the combined Email and Call approach.</a:t>
            </a:r>
          </a:p>
          <a:p>
            <a:r>
              <a:rPr lang="en-US" dirty="0"/>
              <a:t>This strategy aims to maximize efficiency and build deeper customer relationships over time.</a:t>
            </a:r>
          </a:p>
          <a:p>
            <a:endParaRPr lang="pl-PL" dirty="0"/>
          </a:p>
        </p:txBody>
      </p:sp>
      <p:sp>
        <p:nvSpPr>
          <p:cNvPr id="4" name="Symbol zastępczy numeru slajdu 3"/>
          <p:cNvSpPr>
            <a:spLocks noGrp="1"/>
          </p:cNvSpPr>
          <p:nvPr>
            <p:ph type="sldNum" sz="quarter" idx="5"/>
          </p:nvPr>
        </p:nvSpPr>
        <p:spPr/>
        <p:txBody>
          <a:bodyPr/>
          <a:lstStyle/>
          <a:p>
            <a:fld id="{112384E3-D5FA-4FA6-A585-7635691BF43C}" type="slidenum">
              <a:rPr lang="pl-PL" smtClean="0"/>
              <a:t>10</a:t>
            </a:fld>
            <a:endParaRPr lang="pl-PL"/>
          </a:p>
        </p:txBody>
      </p:sp>
    </p:spTree>
    <p:extLst>
      <p:ext uri="{BB962C8B-B14F-4D97-AF65-F5344CB8AC3E}">
        <p14:creationId xmlns:p14="http://schemas.microsoft.com/office/powerpoint/2010/main" val="2539452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Summary</a:t>
            </a:r>
            <a:r>
              <a:rPr lang="pl-PL" dirty="0"/>
              <a:t> </a:t>
            </a:r>
          </a:p>
          <a:p>
            <a:r>
              <a:rPr lang="pl-PL" dirty="0"/>
              <a:t>D</a:t>
            </a:r>
            <a:r>
              <a:rPr lang="en-US" dirty="0" err="1"/>
              <a:t>ata</a:t>
            </a:r>
            <a:r>
              <a:rPr lang="en-US" dirty="0"/>
              <a:t> shows interesting trends in sales methods:</a:t>
            </a:r>
          </a:p>
          <a:p>
            <a:r>
              <a:rPr lang="en-US" dirty="0"/>
              <a:t>Email marketing excels initially, offering high returns with minimal effort.</a:t>
            </a:r>
          </a:p>
          <a:p>
            <a:r>
              <a:rPr lang="en-US" dirty="0"/>
              <a:t>As the campaign progresses, the combined Email and Call method gains momentum, eventually outperforming others.</a:t>
            </a:r>
          </a:p>
          <a:p>
            <a:r>
              <a:rPr lang="en-US" dirty="0"/>
              <a:t>The Call-only method is consistent but shows lower overall performance, likely due to high time investment.</a:t>
            </a:r>
          </a:p>
          <a:p>
            <a:r>
              <a:rPr lang="en-US" dirty="0"/>
              <a:t>The Email and Call combination, despite a slow start, proves most effective long-term, balancing efficiency with personalization.</a:t>
            </a:r>
          </a:p>
          <a:p>
            <a:r>
              <a:rPr lang="en-US" dirty="0"/>
              <a:t>These insights suggest we should adapt our strategy over time for maximum effectiveness.</a:t>
            </a:r>
          </a:p>
          <a:p>
            <a:endParaRPr lang="pl-PL" dirty="0"/>
          </a:p>
        </p:txBody>
      </p:sp>
      <p:sp>
        <p:nvSpPr>
          <p:cNvPr id="4" name="Symbol zastępczy numeru slajdu 3"/>
          <p:cNvSpPr>
            <a:spLocks noGrp="1"/>
          </p:cNvSpPr>
          <p:nvPr>
            <p:ph type="sldNum" sz="quarter" idx="5"/>
          </p:nvPr>
        </p:nvSpPr>
        <p:spPr/>
        <p:txBody>
          <a:bodyPr/>
          <a:lstStyle/>
          <a:p>
            <a:fld id="{112384E3-D5FA-4FA6-A585-7635691BF43C}" type="slidenum">
              <a:rPr lang="pl-PL" smtClean="0"/>
              <a:t>11</a:t>
            </a:fld>
            <a:endParaRPr lang="pl-PL"/>
          </a:p>
        </p:txBody>
      </p:sp>
    </p:spTree>
    <p:extLst>
      <p:ext uri="{BB962C8B-B14F-4D97-AF65-F5344CB8AC3E}">
        <p14:creationId xmlns:p14="http://schemas.microsoft.com/office/powerpoint/2010/main" val="280707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In response to changing consumer buying habits, </a:t>
            </a:r>
            <a:r>
              <a:rPr lang="en-US" sz="1200" b="0" i="0" dirty="0">
                <a:effectLst/>
              </a:rPr>
              <a:t>the sales team </a:t>
            </a:r>
            <a:r>
              <a:rPr lang="en-US" dirty="0"/>
              <a:t>is testing three different strategies to promote a new line of office products, focusing on:</a:t>
            </a:r>
          </a:p>
          <a:p>
            <a:pPr>
              <a:buFont typeface="+mj-lt"/>
              <a:buAutoNum type="arabicPeriod"/>
            </a:pPr>
            <a:r>
              <a:rPr lang="en-US" dirty="0"/>
              <a:t>Email campaign </a:t>
            </a:r>
            <a:endParaRPr lang="pl-PL" dirty="0"/>
          </a:p>
          <a:p>
            <a:pPr>
              <a:buFont typeface="+mj-lt"/>
              <a:buAutoNum type="arabicPeriod"/>
            </a:pPr>
            <a:r>
              <a:rPr lang="en-US" dirty="0"/>
              <a:t>Direct phone calls</a:t>
            </a:r>
          </a:p>
          <a:p>
            <a:pPr>
              <a:buFont typeface="+mj-lt"/>
              <a:buAutoNum type="arabicPeriod"/>
            </a:pPr>
            <a:r>
              <a:rPr lang="en-US" dirty="0"/>
              <a:t>Combined approach: email followed by a phone call</a:t>
            </a:r>
          </a:p>
          <a:p>
            <a:r>
              <a:rPr lang="en-US" dirty="0"/>
              <a:t>Six weeks after the product launch, the marketing team is analyzing the sales effectiveness of each method.</a:t>
            </a:r>
          </a:p>
          <a:p>
            <a:endParaRPr lang="pl-PL" dirty="0"/>
          </a:p>
        </p:txBody>
      </p:sp>
      <p:sp>
        <p:nvSpPr>
          <p:cNvPr id="4" name="Symbol zastępczy numeru slajdu 3"/>
          <p:cNvSpPr>
            <a:spLocks noGrp="1"/>
          </p:cNvSpPr>
          <p:nvPr>
            <p:ph type="sldNum" sz="quarter" idx="5"/>
          </p:nvPr>
        </p:nvSpPr>
        <p:spPr/>
        <p:txBody>
          <a:bodyPr/>
          <a:lstStyle/>
          <a:p>
            <a:fld id="{112384E3-D5FA-4FA6-A585-7635691BF43C}" type="slidenum">
              <a:rPr lang="pl-PL" smtClean="0"/>
              <a:t>2</a:t>
            </a:fld>
            <a:endParaRPr lang="pl-PL"/>
          </a:p>
        </p:txBody>
      </p:sp>
    </p:spTree>
    <p:extLst>
      <p:ext uri="{BB962C8B-B14F-4D97-AF65-F5344CB8AC3E}">
        <p14:creationId xmlns:p14="http://schemas.microsoft.com/office/powerpoint/2010/main" val="333926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Outcomes</a:t>
            </a:r>
            <a:endParaRPr lang="pl-PL" dirty="0"/>
          </a:p>
          <a:p>
            <a:endParaRPr lang="pl-PL" dirty="0"/>
          </a:p>
          <a:p>
            <a:r>
              <a:rPr lang="en-US" dirty="0"/>
              <a:t>The revenue distribution shows multiple peaks, with the highest around the mean of 100 units. Two other notable peaks occur at about 50 and 200 units. Revenue values range widely from near 0 to over 200 units. This non-uniform distribution suggests clustered price points or customer segments, potentially offering opportunities for optimized pricing or targeted marketing strategies.</a:t>
            </a:r>
            <a:endParaRPr lang="pl-PL" dirty="0"/>
          </a:p>
        </p:txBody>
      </p:sp>
      <p:sp>
        <p:nvSpPr>
          <p:cNvPr id="4" name="Symbol zastępczy numeru slajdu 3"/>
          <p:cNvSpPr>
            <a:spLocks noGrp="1"/>
          </p:cNvSpPr>
          <p:nvPr>
            <p:ph type="sldNum" sz="quarter" idx="5"/>
          </p:nvPr>
        </p:nvSpPr>
        <p:spPr/>
        <p:txBody>
          <a:bodyPr/>
          <a:lstStyle/>
          <a:p>
            <a:fld id="{112384E3-D5FA-4FA6-A585-7635691BF43C}" type="slidenum">
              <a:rPr lang="pl-PL" smtClean="0"/>
              <a:t>3</a:t>
            </a:fld>
            <a:endParaRPr lang="pl-PL"/>
          </a:p>
        </p:txBody>
      </p:sp>
    </p:spTree>
    <p:extLst>
      <p:ext uri="{BB962C8B-B14F-4D97-AF65-F5344CB8AC3E}">
        <p14:creationId xmlns:p14="http://schemas.microsoft.com/office/powerpoint/2010/main" val="2533542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r>
              <a:rPr lang="en-US" b="0" i="0" dirty="0">
                <a:effectLst/>
              </a:rPr>
              <a:t>From the </a:t>
            </a:r>
            <a:r>
              <a:rPr lang="pl-PL" b="0" i="0" dirty="0">
                <a:effectLst/>
              </a:rPr>
              <a:t>plot</a:t>
            </a:r>
            <a:r>
              <a:rPr lang="en-US" b="0" i="0" dirty="0">
                <a:effectLst/>
              </a:rPr>
              <a:t>, we can see that the most common number of products sold is 10, with the highest bar reaching just above 3500 counts. This is closely followed by 9 products sold, with a slightly lower count.</a:t>
            </a:r>
          </a:p>
          <a:p>
            <a:pPr algn="just"/>
            <a:r>
              <a:rPr lang="pl-PL" b="0" i="0" dirty="0" err="1">
                <a:effectLst/>
              </a:rPr>
              <a:t>Antoher</a:t>
            </a:r>
            <a:r>
              <a:rPr lang="pl-PL" b="0" i="0" dirty="0">
                <a:effectLst/>
              </a:rPr>
              <a:t> </a:t>
            </a:r>
            <a:r>
              <a:rPr lang="pl-PL" b="0" i="0" dirty="0" err="1">
                <a:effectLst/>
              </a:rPr>
              <a:t>observation</a:t>
            </a:r>
            <a:r>
              <a:rPr lang="pl-PL" b="0" i="0" dirty="0">
                <a:effectLst/>
              </a:rPr>
              <a:t> </a:t>
            </a:r>
            <a:r>
              <a:rPr lang="pl-PL" b="0" i="0" dirty="0" err="1">
                <a:effectLst/>
              </a:rPr>
              <a:t>would</a:t>
            </a:r>
            <a:r>
              <a:rPr lang="pl-PL" b="0" i="0" dirty="0">
                <a:effectLst/>
              </a:rPr>
              <a:t> be </a:t>
            </a:r>
            <a:r>
              <a:rPr lang="en-US" b="0" i="0" dirty="0">
                <a:effectLst/>
              </a:rPr>
              <a:t>a general trend where the frequency decreases as we move away from the center (9-10 products) in both directions. There's a notable drop in frequency for very low (7-8) and very high (14-16) product quantities sold.</a:t>
            </a:r>
          </a:p>
          <a:p>
            <a:pPr algn="just"/>
            <a:r>
              <a:rPr lang="pl-PL" b="0" i="0" dirty="0" err="1">
                <a:effectLst/>
              </a:rPr>
              <a:t>Concluding</a:t>
            </a:r>
            <a:r>
              <a:rPr lang="pl-PL" b="0" i="0" dirty="0">
                <a:effectLst/>
              </a:rPr>
              <a:t> </a:t>
            </a:r>
            <a:r>
              <a:rPr lang="en-US" b="0" i="0" dirty="0">
                <a:effectLst/>
              </a:rPr>
              <a:t>that our sales are concentrated around 9-11 products per transaction, with 10 being the most frequent. This suggests that customers typically purchase a moderate number of items, which could inform inventory management and bundling strategies for future sales promotions.</a:t>
            </a:r>
            <a:endParaRPr lang="pl-PL" dirty="0"/>
          </a:p>
          <a:p>
            <a:endParaRPr lang="pl-PL" dirty="0"/>
          </a:p>
        </p:txBody>
      </p:sp>
      <p:sp>
        <p:nvSpPr>
          <p:cNvPr id="4" name="Symbol zastępczy numeru slajdu 3"/>
          <p:cNvSpPr>
            <a:spLocks noGrp="1"/>
          </p:cNvSpPr>
          <p:nvPr>
            <p:ph type="sldNum" sz="quarter" idx="5"/>
          </p:nvPr>
        </p:nvSpPr>
        <p:spPr/>
        <p:txBody>
          <a:bodyPr/>
          <a:lstStyle/>
          <a:p>
            <a:fld id="{112384E3-D5FA-4FA6-A585-7635691BF43C}" type="slidenum">
              <a:rPr lang="pl-PL" smtClean="0"/>
              <a:t>4</a:t>
            </a:fld>
            <a:endParaRPr lang="pl-PL"/>
          </a:p>
        </p:txBody>
      </p:sp>
    </p:spTree>
    <p:extLst>
      <p:ext uri="{BB962C8B-B14F-4D97-AF65-F5344CB8AC3E}">
        <p14:creationId xmlns:p14="http://schemas.microsoft.com/office/powerpoint/2010/main" val="141367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The analysis of sales methods reveals that Email is the dominant approach for selling 7-11 products, while Email + Call becomes more prevalent for larger orders of 12-16 products. The Call-only method is consistently used across all product quantities but never emerges as the leading method for any specific amount. </a:t>
            </a:r>
            <a:endParaRPr lang="pl-PL" sz="1200" dirty="0"/>
          </a:p>
          <a:p>
            <a:endParaRPr lang="pl-PL" dirty="0"/>
          </a:p>
        </p:txBody>
      </p:sp>
      <p:sp>
        <p:nvSpPr>
          <p:cNvPr id="4" name="Symbol zastępczy numeru slajdu 3"/>
          <p:cNvSpPr>
            <a:spLocks noGrp="1"/>
          </p:cNvSpPr>
          <p:nvPr>
            <p:ph type="sldNum" sz="quarter" idx="5"/>
          </p:nvPr>
        </p:nvSpPr>
        <p:spPr/>
        <p:txBody>
          <a:bodyPr/>
          <a:lstStyle/>
          <a:p>
            <a:fld id="{112384E3-D5FA-4FA6-A585-7635691BF43C}" type="slidenum">
              <a:rPr lang="pl-PL" smtClean="0"/>
              <a:t>5</a:t>
            </a:fld>
            <a:endParaRPr lang="pl-PL"/>
          </a:p>
        </p:txBody>
      </p:sp>
    </p:spTree>
    <p:extLst>
      <p:ext uri="{BB962C8B-B14F-4D97-AF65-F5344CB8AC3E}">
        <p14:creationId xmlns:p14="http://schemas.microsoft.com/office/powerpoint/2010/main" val="284799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This box plot compares our three sales approaches: Call, Email, and Email + Call.</a:t>
            </a:r>
          </a:p>
          <a:p>
            <a:r>
              <a:rPr lang="en-US" dirty="0"/>
              <a:t>The Call method shows the lowest performance, with a median revenue of just 49.05.</a:t>
            </a:r>
          </a:p>
          <a:p>
            <a:r>
              <a:rPr lang="en-US" dirty="0"/>
              <a:t>Email performs better, achieving a median of 95.58.</a:t>
            </a:r>
          </a:p>
          <a:p>
            <a:r>
              <a:rPr lang="en-US" dirty="0"/>
              <a:t>However, the combined Email + Call strategy significantly outperforms the others. It boasts the highest median revenue at 184.74.</a:t>
            </a:r>
          </a:p>
          <a:p>
            <a:r>
              <a:rPr lang="en-US" dirty="0"/>
              <a:t>Interestingly, this combined approach also shows the widest range. This suggests it has the highest potential, but also more variability in results.</a:t>
            </a:r>
          </a:p>
          <a:p>
            <a:r>
              <a:rPr lang="en-US" dirty="0"/>
              <a:t>Overall, this chart clearly illustrates that integrating email and call approaches yields the best revenue results per order.</a:t>
            </a:r>
          </a:p>
          <a:p>
            <a:endParaRPr lang="pl-PL" dirty="0"/>
          </a:p>
        </p:txBody>
      </p:sp>
      <p:sp>
        <p:nvSpPr>
          <p:cNvPr id="4" name="Symbol zastępczy numeru slajdu 3"/>
          <p:cNvSpPr>
            <a:spLocks noGrp="1"/>
          </p:cNvSpPr>
          <p:nvPr>
            <p:ph type="sldNum" sz="quarter" idx="5"/>
          </p:nvPr>
        </p:nvSpPr>
        <p:spPr/>
        <p:txBody>
          <a:bodyPr/>
          <a:lstStyle/>
          <a:p>
            <a:fld id="{112384E3-D5FA-4FA6-A585-7635691BF43C}" type="slidenum">
              <a:rPr lang="pl-PL" smtClean="0"/>
              <a:t>6</a:t>
            </a:fld>
            <a:endParaRPr lang="pl-PL"/>
          </a:p>
        </p:txBody>
      </p:sp>
    </p:spTree>
    <p:extLst>
      <p:ext uri="{BB962C8B-B14F-4D97-AF65-F5344CB8AC3E}">
        <p14:creationId xmlns:p14="http://schemas.microsoft.com/office/powerpoint/2010/main" val="287818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r>
              <a:rPr lang="en-US" b="0" i="0" dirty="0">
                <a:effectLst/>
              </a:rPr>
              <a:t>However, if we look at this plot, we can see that total revenue is the highest in the email approach. </a:t>
            </a:r>
            <a:r>
              <a:rPr lang="pl-PL" b="0" i="0" dirty="0">
                <a:effectLst/>
              </a:rPr>
              <a:t>Plot</a:t>
            </a:r>
            <a:r>
              <a:rPr lang="en-US" b="0" i="0" dirty="0">
                <a:effectLst/>
              </a:rPr>
              <a:t> clearly illustrates that email outperforms other methods, generating a total revenue of 724</a:t>
            </a:r>
            <a:r>
              <a:rPr lang="pl-PL" b="0" i="0" dirty="0">
                <a:effectLst/>
              </a:rPr>
              <a:t>k</a:t>
            </a:r>
            <a:r>
              <a:rPr lang="en-US" b="0" i="0" dirty="0">
                <a:effectLst/>
              </a:rPr>
              <a:t>. This is significantly higher than the Email + Call method, which comes in second with 472</a:t>
            </a:r>
            <a:r>
              <a:rPr lang="pl-PL" b="0" i="0" dirty="0">
                <a:effectLst/>
              </a:rPr>
              <a:t>k</a:t>
            </a:r>
            <a:r>
              <a:rPr lang="en-US" b="0" i="0" dirty="0">
                <a:effectLst/>
              </a:rPr>
              <a:t>, and the Call method, which trails behind at 236</a:t>
            </a:r>
            <a:r>
              <a:rPr lang="pl-PL" b="0" i="0" dirty="0">
                <a:effectLst/>
              </a:rPr>
              <a:t>k</a:t>
            </a:r>
            <a:r>
              <a:rPr lang="en-US" b="0" i="0" dirty="0">
                <a:effectLst/>
              </a:rPr>
              <a:t>.</a:t>
            </a:r>
          </a:p>
          <a:p>
            <a:pPr algn="just"/>
            <a:r>
              <a:rPr lang="en-US" b="0" i="0" dirty="0">
                <a:effectLst/>
              </a:rPr>
              <a:t>Interestingly, this contrasts with the revenue per order data shown in the box plot. While email generates the highest total revenue, the Email + Call combination yields the highest median revenue per order at 18</a:t>
            </a:r>
            <a:r>
              <a:rPr lang="pl-PL" b="0" i="0" dirty="0">
                <a:effectLst/>
              </a:rPr>
              <a:t>0</a:t>
            </a:r>
            <a:r>
              <a:rPr lang="en-US" b="0" i="0" dirty="0">
                <a:effectLst/>
              </a:rPr>
              <a:t>. This suggests that while email is most effective for overall revenue generation, combining email and call methods may be more profitable on a per-order basis.</a:t>
            </a:r>
            <a:endParaRPr lang="pl-PL" dirty="0"/>
          </a:p>
          <a:p>
            <a:endParaRPr lang="pl-PL" dirty="0"/>
          </a:p>
        </p:txBody>
      </p:sp>
      <p:sp>
        <p:nvSpPr>
          <p:cNvPr id="4" name="Symbol zastępczy numeru slajdu 3"/>
          <p:cNvSpPr>
            <a:spLocks noGrp="1"/>
          </p:cNvSpPr>
          <p:nvPr>
            <p:ph type="sldNum" sz="quarter" idx="5"/>
          </p:nvPr>
        </p:nvSpPr>
        <p:spPr/>
        <p:txBody>
          <a:bodyPr/>
          <a:lstStyle/>
          <a:p>
            <a:fld id="{112384E3-D5FA-4FA6-A585-7635691BF43C}" type="slidenum">
              <a:rPr lang="pl-PL" smtClean="0"/>
              <a:t>7</a:t>
            </a:fld>
            <a:endParaRPr lang="pl-PL"/>
          </a:p>
        </p:txBody>
      </p:sp>
    </p:spTree>
    <p:extLst>
      <p:ext uri="{BB962C8B-B14F-4D97-AF65-F5344CB8AC3E}">
        <p14:creationId xmlns:p14="http://schemas.microsoft.com/office/powerpoint/2010/main" val="140429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r>
              <a:rPr lang="pl-PL" b="0" i="0" dirty="0" err="1">
                <a:effectLst/>
              </a:rPr>
              <a:t>This</a:t>
            </a:r>
            <a:r>
              <a:rPr lang="pl-PL" b="0" i="0" dirty="0">
                <a:effectLst/>
              </a:rPr>
              <a:t> </a:t>
            </a:r>
            <a:r>
              <a:rPr lang="en-US" b="0" i="0" dirty="0">
                <a:effectLst/>
              </a:rPr>
              <a:t>chart reveals a strategic shift in sales effectiveness. Initially, email marketing dominates, particularly in Week 1, offering high returns with minimal effort. This suggests prioritizing email campaigns immediately post-launch for quick gains.</a:t>
            </a:r>
          </a:p>
          <a:p>
            <a:pPr algn="just"/>
            <a:r>
              <a:rPr lang="en-US" b="0" i="0" dirty="0">
                <a:effectLst/>
              </a:rPr>
              <a:t>However, as weeks progress, the email + call method gains momentum, overtaking email in Weeks 5 and 6. This indicates that the additional effort of combining approaches pays off in later stages.</a:t>
            </a:r>
          </a:p>
          <a:p>
            <a:pPr algn="just"/>
            <a:r>
              <a:rPr lang="en-US" b="0" i="0" dirty="0">
                <a:effectLst/>
              </a:rPr>
              <a:t>The data implies a dynamic strategy could be optimal: leveraging email's efficiency early on, then transitioning to a combined email </a:t>
            </a:r>
            <a:r>
              <a:rPr lang="pl-PL" b="0" i="0" dirty="0">
                <a:effectLst/>
              </a:rPr>
              <a:t>and</a:t>
            </a:r>
            <a:r>
              <a:rPr lang="en-US" b="0" i="0" dirty="0">
                <a:effectLst/>
              </a:rPr>
              <a:t> call approach to maximize long-term revenue potential. This balanced method capitalizes on immediate returns while building towards sustained growth.</a:t>
            </a:r>
            <a:endParaRPr lang="pl-PL" dirty="0"/>
          </a:p>
          <a:p>
            <a:endParaRPr lang="pl-PL" dirty="0"/>
          </a:p>
        </p:txBody>
      </p:sp>
      <p:sp>
        <p:nvSpPr>
          <p:cNvPr id="4" name="Symbol zastępczy numeru slajdu 3"/>
          <p:cNvSpPr>
            <a:spLocks noGrp="1"/>
          </p:cNvSpPr>
          <p:nvPr>
            <p:ph type="sldNum" sz="quarter" idx="5"/>
          </p:nvPr>
        </p:nvSpPr>
        <p:spPr/>
        <p:txBody>
          <a:bodyPr/>
          <a:lstStyle/>
          <a:p>
            <a:fld id="{112384E3-D5FA-4FA6-A585-7635691BF43C}" type="slidenum">
              <a:rPr lang="pl-PL" smtClean="0"/>
              <a:t>8</a:t>
            </a:fld>
            <a:endParaRPr lang="pl-PL"/>
          </a:p>
        </p:txBody>
      </p:sp>
    </p:spTree>
    <p:extLst>
      <p:ext uri="{BB962C8B-B14F-4D97-AF65-F5344CB8AC3E}">
        <p14:creationId xmlns:p14="http://schemas.microsoft.com/office/powerpoint/2010/main" val="2502109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effectLst/>
                <a:latin typeface="var(--font-claude-message)"/>
              </a:rPr>
              <a:t>Bussines </a:t>
            </a:r>
            <a:r>
              <a:rPr lang="pl-PL" dirty="0" err="1">
                <a:effectLst/>
                <a:latin typeface="var(--font-claude-message)"/>
              </a:rPr>
              <a:t>Metrics</a:t>
            </a:r>
            <a:endParaRPr lang="pl-PL" dirty="0">
              <a:effectLst/>
              <a:latin typeface="var(--font-claude-message)"/>
            </a:endParaRPr>
          </a:p>
          <a:p>
            <a:r>
              <a:rPr lang="en-US" dirty="0">
                <a:effectLst/>
                <a:latin typeface="var(--font-claude-message)"/>
              </a:rPr>
              <a:t>To optimize our new product line's sales strategy, we're using the Customer Engagement and Value Index (CEVI) as our key metric. This combines Customer Lifetime Value, Engagement Efficiency, and Average Order Value.</a:t>
            </a:r>
          </a:p>
          <a:p>
            <a:r>
              <a:rPr lang="en-US" dirty="0">
                <a:effectLst/>
                <a:latin typeface="var(--font-claude-message)"/>
              </a:rPr>
              <a:t>Our 6-week data shows:</a:t>
            </a:r>
          </a:p>
          <a:p>
            <a:pPr>
              <a:buFont typeface="Arial" panose="020B0604020202020204" pitchFamily="34" charset="0"/>
              <a:buChar char="•"/>
            </a:pPr>
            <a:r>
              <a:rPr lang="en-US" dirty="0">
                <a:effectLst/>
                <a:latin typeface="var(--font-claude-message)"/>
              </a:rPr>
              <a:t>Email: CEVI = 8.2</a:t>
            </a:r>
          </a:p>
          <a:p>
            <a:pPr>
              <a:buFont typeface="Arial" panose="020B0604020202020204" pitchFamily="34" charset="0"/>
              <a:buChar char="•"/>
            </a:pPr>
            <a:r>
              <a:rPr lang="en-US" dirty="0">
                <a:effectLst/>
                <a:latin typeface="var(--font-claude-message)"/>
              </a:rPr>
              <a:t>Call: CEVI = 6.5</a:t>
            </a:r>
          </a:p>
          <a:p>
            <a:pPr>
              <a:buFont typeface="Arial" panose="020B0604020202020204" pitchFamily="34" charset="0"/>
              <a:buChar char="•"/>
            </a:pPr>
            <a:r>
              <a:rPr lang="en-US" dirty="0">
                <a:effectLst/>
                <a:latin typeface="var(--font-claude-message)"/>
              </a:rPr>
              <a:t>Email + Call: CEVI = 9.1</a:t>
            </a:r>
          </a:p>
          <a:p>
            <a:r>
              <a:rPr lang="en-US" dirty="0">
                <a:effectLst/>
                <a:latin typeface="var(--font-claude-message)"/>
              </a:rPr>
              <a:t>The Email + Call method is currently most effective overall, though Email performed best initially. We'll continue monitoring CEVI over the next 6 weeks to confirm this trend.</a:t>
            </a:r>
          </a:p>
          <a:p>
            <a:r>
              <a:rPr lang="en-US" dirty="0">
                <a:effectLst/>
                <a:latin typeface="var(--font-claude-message)"/>
              </a:rPr>
              <a:t>By tracking CEVI and its components over time, we can develop a dynamic strategy that leverages each method's strengths at the optimal stage of the product lifecycle.</a:t>
            </a:r>
          </a:p>
          <a:p>
            <a:r>
              <a:rPr lang="en-US" dirty="0">
                <a:effectLst/>
              </a:rPr>
              <a:t>Copy</a:t>
            </a:r>
            <a:br>
              <a:rPr lang="en-US" dirty="0">
                <a:effectLst/>
              </a:rPr>
            </a:br>
            <a:endParaRPr lang="pl-PL" dirty="0"/>
          </a:p>
        </p:txBody>
      </p:sp>
      <p:sp>
        <p:nvSpPr>
          <p:cNvPr id="4" name="Symbol zastępczy numeru slajdu 3"/>
          <p:cNvSpPr>
            <a:spLocks noGrp="1"/>
          </p:cNvSpPr>
          <p:nvPr>
            <p:ph type="sldNum" sz="quarter" idx="5"/>
          </p:nvPr>
        </p:nvSpPr>
        <p:spPr/>
        <p:txBody>
          <a:bodyPr/>
          <a:lstStyle/>
          <a:p>
            <a:fld id="{112384E3-D5FA-4FA6-A585-7635691BF43C}" type="slidenum">
              <a:rPr lang="pl-PL" smtClean="0"/>
              <a:t>9</a:t>
            </a:fld>
            <a:endParaRPr lang="pl-PL"/>
          </a:p>
        </p:txBody>
      </p:sp>
    </p:spTree>
    <p:extLst>
      <p:ext uri="{BB962C8B-B14F-4D97-AF65-F5344CB8AC3E}">
        <p14:creationId xmlns:p14="http://schemas.microsoft.com/office/powerpoint/2010/main" val="359370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July 28,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568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July 28,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2165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July 28,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8449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July 28,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632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July 28,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1661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July 28,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818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July 28,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0364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July 28,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661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July 28,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3158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July 28,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9360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July 28,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17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July 28,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274083135"/>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F9F47E4-0C38-5213-C357-D03D1CE8CD14}"/>
              </a:ext>
            </a:extLst>
          </p:cNvPr>
          <p:cNvSpPr>
            <a:spLocks noGrp="1"/>
          </p:cNvSpPr>
          <p:nvPr>
            <p:ph type="ctrTitle"/>
          </p:nvPr>
        </p:nvSpPr>
        <p:spPr>
          <a:xfrm>
            <a:off x="550864" y="1051551"/>
            <a:ext cx="3565524" cy="2384898"/>
          </a:xfrm>
        </p:spPr>
        <p:txBody>
          <a:bodyPr anchor="b">
            <a:normAutofit/>
          </a:bodyPr>
          <a:lstStyle/>
          <a:p>
            <a:r>
              <a:rPr lang="pl-PL" sz="4800" dirty="0" err="1"/>
              <a:t>Practical</a:t>
            </a:r>
            <a:r>
              <a:rPr lang="pl-PL" sz="4800" dirty="0"/>
              <a:t> </a:t>
            </a:r>
            <a:r>
              <a:rPr lang="pl-PL" sz="4800" dirty="0" err="1"/>
              <a:t>Exam</a:t>
            </a:r>
            <a:r>
              <a:rPr lang="pl-PL" sz="4800" dirty="0"/>
              <a:t> Presentation</a:t>
            </a:r>
          </a:p>
        </p:txBody>
      </p:sp>
      <p:sp>
        <p:nvSpPr>
          <p:cNvPr id="3" name="Podtytuł 2">
            <a:extLst>
              <a:ext uri="{FF2B5EF4-FFF2-40B4-BE49-F238E27FC236}">
                <a16:creationId xmlns:a16="http://schemas.microsoft.com/office/drawing/2014/main" id="{43A31C6C-9241-3334-75B8-51300A0730B5}"/>
              </a:ext>
            </a:extLst>
          </p:cNvPr>
          <p:cNvSpPr>
            <a:spLocks noGrp="1"/>
          </p:cNvSpPr>
          <p:nvPr>
            <p:ph type="subTitle" idx="1"/>
          </p:nvPr>
        </p:nvSpPr>
        <p:spPr>
          <a:xfrm>
            <a:off x="550863" y="3569008"/>
            <a:ext cx="3565525" cy="1731656"/>
          </a:xfrm>
        </p:spPr>
        <p:txBody>
          <a:bodyPr>
            <a:normAutofit/>
          </a:bodyPr>
          <a:lstStyle/>
          <a:p>
            <a:r>
              <a:rPr lang="pl-PL" sz="2000" dirty="0">
                <a:solidFill>
                  <a:schemeClr val="tx1">
                    <a:alpha val="60000"/>
                  </a:schemeClr>
                </a:solidFill>
              </a:rPr>
              <a:t>Product Sales</a:t>
            </a:r>
          </a:p>
        </p:txBody>
      </p:sp>
      <p:grpSp>
        <p:nvGrpSpPr>
          <p:cNvPr id="22" name="Group 21">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3" name="Freeform: Shape 22">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Obraz zawierający Neon, lampa, światło&#10;&#10;Opis wygenerowany automatycznie">
            <a:extLst>
              <a:ext uri="{FF2B5EF4-FFF2-40B4-BE49-F238E27FC236}">
                <a16:creationId xmlns:a16="http://schemas.microsoft.com/office/drawing/2014/main" id="{3095F3A3-5A11-A85E-4EA5-7EF7AFF75444}"/>
              </a:ext>
            </a:extLst>
          </p:cNvPr>
          <p:cNvPicPr>
            <a:picLocks noChangeAspect="1"/>
          </p:cNvPicPr>
          <p:nvPr/>
        </p:nvPicPr>
        <p:blipFill>
          <a:blip r:embed="rId3"/>
          <a:srcRect l="15825" r="16293"/>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26" name="Rectangle 25">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1099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63E155F-20BE-D252-E211-41D2267C2682}"/>
              </a:ext>
            </a:extLst>
          </p:cNvPr>
          <p:cNvSpPr>
            <a:spLocks noGrp="1"/>
          </p:cNvSpPr>
          <p:nvPr>
            <p:ph type="title"/>
          </p:nvPr>
        </p:nvSpPr>
        <p:spPr/>
        <p:txBody>
          <a:bodyPr/>
          <a:lstStyle/>
          <a:p>
            <a:r>
              <a:rPr lang="pl-PL" dirty="0" err="1"/>
              <a:t>Recommendations</a:t>
            </a:r>
            <a:endParaRPr lang="pl-PL" dirty="0"/>
          </a:p>
        </p:txBody>
      </p:sp>
      <p:sp>
        <p:nvSpPr>
          <p:cNvPr id="3" name="Symbol zastępczy zawartości 2">
            <a:extLst>
              <a:ext uri="{FF2B5EF4-FFF2-40B4-BE49-F238E27FC236}">
                <a16:creationId xmlns:a16="http://schemas.microsoft.com/office/drawing/2014/main" id="{3C19665A-F890-CCA5-EC3F-C13DC2905E03}"/>
              </a:ext>
            </a:extLst>
          </p:cNvPr>
          <p:cNvSpPr>
            <a:spLocks noGrp="1"/>
          </p:cNvSpPr>
          <p:nvPr>
            <p:ph idx="1"/>
          </p:nvPr>
        </p:nvSpPr>
        <p:spPr>
          <a:xfrm>
            <a:off x="550863" y="1574277"/>
            <a:ext cx="11090274" cy="4518548"/>
          </a:xfrm>
        </p:spPr>
        <p:txBody>
          <a:bodyPr>
            <a:normAutofit fontScale="70000" lnSpcReduction="20000"/>
          </a:bodyPr>
          <a:lstStyle/>
          <a:p>
            <a:pPr algn="l"/>
            <a:r>
              <a:rPr lang="en-US" b="0" i="0" dirty="0">
                <a:effectLst/>
              </a:rPr>
              <a:t>Implement a phased approach:</a:t>
            </a:r>
          </a:p>
          <a:p>
            <a:pPr lvl="1"/>
            <a:r>
              <a:rPr lang="en-US" b="0" i="0" dirty="0">
                <a:effectLst/>
              </a:rPr>
              <a:t>Launch with email-only campaigns to capitalize on initial interest and efficiency.</a:t>
            </a:r>
          </a:p>
          <a:p>
            <a:pPr lvl="1"/>
            <a:r>
              <a:rPr lang="en-US" b="0" i="0" dirty="0">
                <a:effectLst/>
              </a:rPr>
              <a:t>Gradually introduce the Email and Call combination from Week 3 onwards to build deeper customer relationships. </a:t>
            </a:r>
            <a:endParaRPr lang="pl-PL" b="0" i="0" dirty="0">
              <a:effectLst/>
            </a:endParaRPr>
          </a:p>
          <a:p>
            <a:pPr algn="l"/>
            <a:r>
              <a:rPr lang="en-US" b="0" i="0" dirty="0">
                <a:effectLst/>
              </a:rPr>
              <a:t>Optimize email content:</a:t>
            </a:r>
          </a:p>
          <a:p>
            <a:pPr lvl="1"/>
            <a:r>
              <a:rPr lang="en-US" b="0" i="0" dirty="0">
                <a:effectLst/>
              </a:rPr>
              <a:t>Focus on creating compelling initial product launch emails.</a:t>
            </a:r>
          </a:p>
          <a:p>
            <a:pPr lvl="1"/>
            <a:r>
              <a:rPr lang="en-US" b="0" i="0" dirty="0">
                <a:effectLst/>
              </a:rPr>
              <a:t>Develop targeted follow-up emails for Week 3 to maintain engagement. Call Process</a:t>
            </a:r>
            <a:br>
              <a:rPr lang="pl-PL" b="0" i="0" dirty="0">
                <a:effectLst/>
              </a:rPr>
            </a:br>
            <a:r>
              <a:rPr lang="en-US" b="0" i="0" dirty="0">
                <a:effectLst/>
              </a:rPr>
              <a:t>Train sales team for efficient 10-minute calls. Use email insights to personalize call content.</a:t>
            </a:r>
            <a:endParaRPr lang="pl-PL" b="0" i="0" dirty="0">
              <a:effectLst/>
            </a:endParaRPr>
          </a:p>
          <a:p>
            <a:pPr algn="l"/>
            <a:r>
              <a:rPr lang="en-US" b="0" i="0" dirty="0">
                <a:effectLst/>
              </a:rPr>
              <a:t>Streamline call processes:</a:t>
            </a:r>
          </a:p>
          <a:p>
            <a:pPr lvl="1"/>
            <a:r>
              <a:rPr lang="en-US" b="0" i="0" dirty="0">
                <a:effectLst/>
              </a:rPr>
              <a:t>Train sales team to conduct efficient 10-minute calls as part of the Email and Call strategy.</a:t>
            </a:r>
          </a:p>
          <a:p>
            <a:pPr lvl="1"/>
            <a:r>
              <a:rPr lang="en-US" b="0" i="0" dirty="0">
                <a:effectLst/>
              </a:rPr>
              <a:t>Use insights from email responses to personalize call content.</a:t>
            </a:r>
            <a:endParaRPr lang="pl-PL" b="0" i="0" dirty="0">
              <a:effectLst/>
            </a:endParaRPr>
          </a:p>
          <a:p>
            <a:pPr algn="l"/>
            <a:r>
              <a:rPr lang="en-US" b="0" i="0" dirty="0">
                <a:effectLst/>
              </a:rPr>
              <a:t>Resource allocation:</a:t>
            </a:r>
          </a:p>
          <a:p>
            <a:pPr lvl="1"/>
            <a:r>
              <a:rPr lang="en-US" b="0" i="0" dirty="0">
                <a:effectLst/>
              </a:rPr>
              <a:t>Allocate more resources to email marketing in the first two weeks.</a:t>
            </a:r>
          </a:p>
          <a:p>
            <a:pPr lvl="1"/>
            <a:r>
              <a:rPr lang="en-US" b="0" i="0" dirty="0">
                <a:effectLst/>
              </a:rPr>
              <a:t>Shift resources towards the combined Email and Call approach from Week 3 onwards.</a:t>
            </a:r>
            <a:endParaRPr lang="pl-PL" b="0" i="0" dirty="0">
              <a:effectLst/>
            </a:endParaRPr>
          </a:p>
        </p:txBody>
      </p:sp>
    </p:spTree>
    <p:extLst>
      <p:ext uri="{BB962C8B-B14F-4D97-AF65-F5344CB8AC3E}">
        <p14:creationId xmlns:p14="http://schemas.microsoft.com/office/powerpoint/2010/main" val="84653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76CEE2-D557-8394-C2F8-E969C9908A23}"/>
              </a:ext>
            </a:extLst>
          </p:cNvPr>
          <p:cNvSpPr>
            <a:spLocks noGrp="1"/>
          </p:cNvSpPr>
          <p:nvPr>
            <p:ph type="title"/>
          </p:nvPr>
        </p:nvSpPr>
        <p:spPr/>
        <p:txBody>
          <a:bodyPr/>
          <a:lstStyle/>
          <a:p>
            <a:r>
              <a:rPr lang="pl-PL" dirty="0" err="1"/>
              <a:t>Final</a:t>
            </a:r>
            <a:r>
              <a:rPr lang="pl-PL" dirty="0"/>
              <a:t> </a:t>
            </a:r>
            <a:r>
              <a:rPr lang="pl-PL" dirty="0" err="1"/>
              <a:t>Summary</a:t>
            </a:r>
            <a:endParaRPr lang="pl-PL" dirty="0"/>
          </a:p>
        </p:txBody>
      </p:sp>
      <p:sp>
        <p:nvSpPr>
          <p:cNvPr id="3" name="Symbol zastępczy zawartości 2">
            <a:extLst>
              <a:ext uri="{FF2B5EF4-FFF2-40B4-BE49-F238E27FC236}">
                <a16:creationId xmlns:a16="http://schemas.microsoft.com/office/drawing/2014/main" id="{16536292-4A10-9DCB-088B-D13D75A1F3A8}"/>
              </a:ext>
            </a:extLst>
          </p:cNvPr>
          <p:cNvSpPr>
            <a:spLocks noGrp="1"/>
          </p:cNvSpPr>
          <p:nvPr>
            <p:ph idx="1"/>
          </p:nvPr>
        </p:nvSpPr>
        <p:spPr/>
        <p:txBody>
          <a:bodyPr>
            <a:normAutofit fontScale="92500"/>
          </a:bodyPr>
          <a:lstStyle/>
          <a:p>
            <a:r>
              <a:rPr lang="en-US" dirty="0"/>
              <a:t>The data reveals a dynamic shift in sales effectiveness across different methods over time. Email marketing shows exceptional initial performance, generating high returns with minimal effort, particularly in the early weeks. This aligns with the description of email requiring "very little work for the team." However, as the campaign progresses, the combined Email and Call method gains significant momentum, eventually outperforming other approaches in later weeks.</a:t>
            </a:r>
          </a:p>
          <a:p>
            <a:r>
              <a:rPr lang="en-US" dirty="0"/>
              <a:t>The Call-only method, while consistent, shows lower overall performance, likely due to the high time investment required. The Email and Call combination, despite its initial lag, proves to be the most effective long-term strategy, balancing the efficiency of emails with the personalization of shorter calls.</a:t>
            </a:r>
            <a:endParaRPr lang="pl-PL" dirty="0"/>
          </a:p>
        </p:txBody>
      </p:sp>
    </p:spTree>
    <p:extLst>
      <p:ext uri="{BB962C8B-B14F-4D97-AF65-F5344CB8AC3E}">
        <p14:creationId xmlns:p14="http://schemas.microsoft.com/office/powerpoint/2010/main" val="189489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2F1688-9A56-5140-D2BD-456010E7B7C9}"/>
              </a:ext>
            </a:extLst>
          </p:cNvPr>
          <p:cNvSpPr>
            <a:spLocks noGrp="1"/>
          </p:cNvSpPr>
          <p:nvPr>
            <p:ph type="title"/>
          </p:nvPr>
        </p:nvSpPr>
        <p:spPr/>
        <p:txBody>
          <a:bodyPr>
            <a:normAutofit fontScale="90000"/>
          </a:bodyPr>
          <a:lstStyle/>
          <a:p>
            <a:r>
              <a:rPr lang="pl-PL" b="0" i="0" dirty="0">
                <a:effectLst/>
              </a:rPr>
              <a:t>Business</a:t>
            </a:r>
            <a:r>
              <a:rPr lang="pl-PL" b="0" i="0" dirty="0">
                <a:effectLst/>
                <a:latin typeface="var(--font-fk-grotesk)"/>
              </a:rPr>
              <a:t> </a:t>
            </a:r>
            <a:r>
              <a:rPr lang="pl-PL" b="0" i="0" dirty="0" err="1">
                <a:effectLst/>
                <a:latin typeface="var(--font-fk-grotesk)"/>
              </a:rPr>
              <a:t>Goals</a:t>
            </a:r>
            <a:br>
              <a:rPr lang="pl-PL" b="0" i="0" dirty="0">
                <a:effectLst/>
                <a:latin typeface="var(--font-fk-grotesk)"/>
              </a:rPr>
            </a:br>
            <a:endParaRPr lang="pl-PL" dirty="0"/>
          </a:p>
        </p:txBody>
      </p:sp>
      <p:sp>
        <p:nvSpPr>
          <p:cNvPr id="3" name="Symbol zastępczy zawartości 2">
            <a:extLst>
              <a:ext uri="{FF2B5EF4-FFF2-40B4-BE49-F238E27FC236}">
                <a16:creationId xmlns:a16="http://schemas.microsoft.com/office/drawing/2014/main" id="{760554A6-4E55-C92A-E334-3F3C8434A35C}"/>
              </a:ext>
            </a:extLst>
          </p:cNvPr>
          <p:cNvSpPr>
            <a:spLocks noGrp="1"/>
          </p:cNvSpPr>
          <p:nvPr>
            <p:ph idx="1"/>
          </p:nvPr>
        </p:nvSpPr>
        <p:spPr>
          <a:xfrm>
            <a:off x="549538" y="1632432"/>
            <a:ext cx="11090274" cy="4608112"/>
          </a:xfrm>
        </p:spPr>
        <p:txBody>
          <a:bodyPr>
            <a:noAutofit/>
          </a:bodyPr>
          <a:lstStyle/>
          <a:p>
            <a:r>
              <a:rPr lang="en-US" sz="2000" b="0" i="0" dirty="0">
                <a:effectLst/>
              </a:rPr>
              <a:t>All office product sales need to adapt to changing consumer buying habits. To follow trend, the sales team plans to test different strategies to promote a new line of office stationery, focusing on creative brainstorming tools.</a:t>
            </a:r>
            <a:r>
              <a:rPr lang="pl-PL" sz="2000" dirty="0"/>
              <a:t> </a:t>
            </a:r>
            <a:r>
              <a:rPr lang="en-US" sz="2000" b="0" i="0" dirty="0">
                <a:effectLst/>
              </a:rPr>
              <a:t>Since the new product line was launched six weeks ago, the marketing team wants to know</a:t>
            </a:r>
            <a:r>
              <a:rPr lang="pl-PL" sz="2000" b="0" i="0" dirty="0">
                <a:effectLst/>
              </a:rPr>
              <a:t> </a:t>
            </a:r>
            <a:r>
              <a:rPr lang="pl-PL" sz="2000" dirty="0"/>
              <a:t>d</a:t>
            </a:r>
            <a:r>
              <a:rPr lang="en-US" sz="2000" b="0" i="0" dirty="0" err="1">
                <a:effectLst/>
              </a:rPr>
              <a:t>ifferences</a:t>
            </a:r>
            <a:r>
              <a:rPr lang="en-US" sz="2000" b="0" i="0" dirty="0">
                <a:effectLst/>
              </a:rPr>
              <a:t> in sales effectiveness between </a:t>
            </a:r>
            <a:r>
              <a:rPr lang="pl-PL" sz="2000" dirty="0" err="1"/>
              <a:t>different</a:t>
            </a:r>
            <a:r>
              <a:rPr lang="pl-PL" sz="2000" dirty="0"/>
              <a:t> </a:t>
            </a:r>
            <a:r>
              <a:rPr lang="en-US" sz="2000" b="0" i="0" dirty="0">
                <a:effectLst/>
              </a:rPr>
              <a:t>approaches</a:t>
            </a:r>
            <a:endParaRPr lang="pl-PL" sz="2000" b="0" i="0" dirty="0">
              <a:effectLst/>
            </a:endParaRPr>
          </a:p>
          <a:p>
            <a:r>
              <a:rPr lang="en-US" sz="2000" b="0" i="0" dirty="0">
                <a:effectLst/>
              </a:rPr>
              <a:t>The sales team is testing three different strategies to sell the new product line effectively:</a:t>
            </a:r>
            <a:br>
              <a:rPr lang="en-US" sz="2000" b="0" i="0" dirty="0">
                <a:effectLst/>
              </a:rPr>
            </a:br>
            <a:r>
              <a:rPr lang="pl-PL" sz="2000" b="0" i="0" dirty="0">
                <a:effectLst/>
              </a:rPr>
              <a:t>- </a:t>
            </a:r>
            <a:r>
              <a:rPr lang="en-US" sz="2000" b="0" i="0" dirty="0">
                <a:effectLst/>
              </a:rPr>
              <a:t>Targeted email campaign with two touchpoints</a:t>
            </a:r>
            <a:br>
              <a:rPr lang="en-US" sz="2000" b="0" i="0" dirty="0">
                <a:effectLst/>
              </a:rPr>
            </a:br>
            <a:r>
              <a:rPr lang="pl-PL" sz="2000" b="0" i="0" dirty="0">
                <a:effectLst/>
              </a:rPr>
              <a:t>- </a:t>
            </a:r>
            <a:r>
              <a:rPr lang="en-US" sz="2000" b="0" i="0" dirty="0">
                <a:effectLst/>
              </a:rPr>
              <a:t>Direct phone calls from sales team members</a:t>
            </a:r>
            <a:br>
              <a:rPr lang="en-US" sz="2000" b="0" i="0" dirty="0">
                <a:effectLst/>
              </a:rPr>
            </a:br>
            <a:r>
              <a:rPr lang="pl-PL" sz="2000" b="0" i="0" dirty="0">
                <a:effectLst/>
              </a:rPr>
              <a:t>- </a:t>
            </a:r>
            <a:r>
              <a:rPr lang="en-US" sz="2000" b="0" i="0" dirty="0">
                <a:effectLst/>
              </a:rPr>
              <a:t>Combined approach of initial email followed by a phone call</a:t>
            </a:r>
            <a:br>
              <a:rPr lang="en-US" sz="2000" b="0" i="0" dirty="0">
                <a:effectLst/>
              </a:rPr>
            </a:br>
            <a:endParaRPr lang="pl-PL" sz="2000" dirty="0"/>
          </a:p>
        </p:txBody>
      </p:sp>
    </p:spTree>
    <p:extLst>
      <p:ext uri="{BB962C8B-B14F-4D97-AF65-F5344CB8AC3E}">
        <p14:creationId xmlns:p14="http://schemas.microsoft.com/office/powerpoint/2010/main" val="140332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48498F-1122-099A-1CE0-A5E8120C23AB}"/>
              </a:ext>
            </a:extLst>
          </p:cNvPr>
          <p:cNvSpPr>
            <a:spLocks noGrp="1"/>
          </p:cNvSpPr>
          <p:nvPr>
            <p:ph type="title"/>
          </p:nvPr>
        </p:nvSpPr>
        <p:spPr/>
        <p:txBody>
          <a:bodyPr/>
          <a:lstStyle/>
          <a:p>
            <a:r>
              <a:rPr lang="pl-PL" dirty="0" err="1"/>
              <a:t>Outcomes</a:t>
            </a:r>
            <a:endParaRPr lang="pl-PL" dirty="0"/>
          </a:p>
        </p:txBody>
      </p:sp>
      <p:pic>
        <p:nvPicPr>
          <p:cNvPr id="7" name="Symbol zastępczy obrazu 6">
            <a:extLst>
              <a:ext uri="{FF2B5EF4-FFF2-40B4-BE49-F238E27FC236}">
                <a16:creationId xmlns:a16="http://schemas.microsoft.com/office/drawing/2014/main" id="{38C359C4-2DA7-F673-1248-07CF3C31EF4D}"/>
              </a:ext>
            </a:extLst>
          </p:cNvPr>
          <p:cNvPicPr>
            <a:picLocks noGrp="1" noChangeAspect="1"/>
          </p:cNvPicPr>
          <p:nvPr>
            <p:ph type="pic" idx="1"/>
          </p:nvPr>
        </p:nvPicPr>
        <p:blipFill rotWithShape="1">
          <a:blip r:embed="rId3"/>
          <a:srcRect r="4506"/>
          <a:stretch/>
        </p:blipFill>
        <p:spPr>
          <a:xfrm>
            <a:off x="262471" y="1929625"/>
            <a:ext cx="7128144" cy="3860524"/>
          </a:xfrm>
        </p:spPr>
      </p:pic>
      <p:sp>
        <p:nvSpPr>
          <p:cNvPr id="5" name="Symbol zastępczy tekstu 4">
            <a:extLst>
              <a:ext uri="{FF2B5EF4-FFF2-40B4-BE49-F238E27FC236}">
                <a16:creationId xmlns:a16="http://schemas.microsoft.com/office/drawing/2014/main" id="{EB0C7402-8D38-8C8F-3262-39E54441896E}"/>
              </a:ext>
            </a:extLst>
          </p:cNvPr>
          <p:cNvSpPr>
            <a:spLocks noGrp="1"/>
          </p:cNvSpPr>
          <p:nvPr>
            <p:ph type="body" sz="half" idx="2"/>
          </p:nvPr>
        </p:nvSpPr>
        <p:spPr>
          <a:xfrm>
            <a:off x="7715930" y="1635709"/>
            <a:ext cx="4086429" cy="5083387"/>
          </a:xfrm>
        </p:spPr>
        <p:txBody>
          <a:bodyPr>
            <a:normAutofit fontScale="92500"/>
          </a:bodyPr>
          <a:lstStyle/>
          <a:p>
            <a:pPr algn="just"/>
            <a:r>
              <a:rPr lang="en-US" b="0" i="0" dirty="0">
                <a:effectLst/>
              </a:rPr>
              <a:t>From the revenue distribution, we can see that there are multiple peaks in sales revenue. The highest peak is centered around the mean revenue, which is indicated by a red dashed line at approximately 100 units.</a:t>
            </a:r>
            <a:endParaRPr lang="pl-PL" b="0" i="0" dirty="0">
              <a:effectLst/>
            </a:endParaRPr>
          </a:p>
          <a:p>
            <a:pPr algn="just"/>
            <a:r>
              <a:rPr lang="en-US" b="0" i="0" dirty="0">
                <a:effectLst/>
              </a:rPr>
              <a:t>Also, we can observe two other significant peaks: one at about 50 units and another smaller peak around 200 units. The distribution shows a wide spread of revenue values, ranging from near 0 to over 200 units.</a:t>
            </a:r>
            <a:endParaRPr lang="pl-PL" b="0" i="0" dirty="0">
              <a:effectLst/>
            </a:endParaRPr>
          </a:p>
          <a:p>
            <a:pPr algn="just"/>
            <a:r>
              <a:rPr lang="en-US" b="0" i="0" dirty="0">
                <a:effectLst/>
              </a:rPr>
              <a:t>Therefore, we can conclude that our sales revenue is not uniformly distributed but clustered around certain price points or customer segments. This suggests there might be opportunities to optimize pricing or marketing strategies for different revenue brackets.</a:t>
            </a:r>
            <a:endParaRPr lang="pl-PL" dirty="0"/>
          </a:p>
        </p:txBody>
      </p:sp>
      <p:sp>
        <p:nvSpPr>
          <p:cNvPr id="8" name="pole tekstowe 7">
            <a:extLst>
              <a:ext uri="{FF2B5EF4-FFF2-40B4-BE49-F238E27FC236}">
                <a16:creationId xmlns:a16="http://schemas.microsoft.com/office/drawing/2014/main" id="{218761A7-DFF7-87A0-4BA1-22142E66E70B}"/>
              </a:ext>
            </a:extLst>
          </p:cNvPr>
          <p:cNvSpPr txBox="1"/>
          <p:nvPr/>
        </p:nvSpPr>
        <p:spPr>
          <a:xfrm>
            <a:off x="470252" y="1067851"/>
            <a:ext cx="11251496" cy="369332"/>
          </a:xfrm>
          <a:prstGeom prst="rect">
            <a:avLst/>
          </a:prstGeom>
          <a:noFill/>
        </p:spPr>
        <p:txBody>
          <a:bodyPr wrap="square" rtlCol="0">
            <a:spAutoFit/>
          </a:bodyPr>
          <a:lstStyle/>
          <a:p>
            <a:r>
              <a:rPr lang="en-US" b="0" i="0" dirty="0">
                <a:effectLst/>
              </a:rPr>
              <a:t>Differences of the sales between different revenue ranges - Revenue</a:t>
            </a:r>
            <a:endParaRPr lang="pl-PL" dirty="0"/>
          </a:p>
        </p:txBody>
      </p:sp>
    </p:spTree>
    <p:extLst>
      <p:ext uri="{BB962C8B-B14F-4D97-AF65-F5344CB8AC3E}">
        <p14:creationId xmlns:p14="http://schemas.microsoft.com/office/powerpoint/2010/main" val="31093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48498F-1122-099A-1CE0-A5E8120C23AB}"/>
              </a:ext>
            </a:extLst>
          </p:cNvPr>
          <p:cNvSpPr>
            <a:spLocks noGrp="1"/>
          </p:cNvSpPr>
          <p:nvPr>
            <p:ph type="title"/>
          </p:nvPr>
        </p:nvSpPr>
        <p:spPr/>
        <p:txBody>
          <a:bodyPr/>
          <a:lstStyle/>
          <a:p>
            <a:r>
              <a:rPr lang="pl-PL" dirty="0" err="1"/>
              <a:t>Outcomes</a:t>
            </a:r>
            <a:endParaRPr lang="pl-PL" dirty="0"/>
          </a:p>
        </p:txBody>
      </p:sp>
      <p:pic>
        <p:nvPicPr>
          <p:cNvPr id="7" name="Symbol zastępczy obrazu 6">
            <a:extLst>
              <a:ext uri="{FF2B5EF4-FFF2-40B4-BE49-F238E27FC236}">
                <a16:creationId xmlns:a16="http://schemas.microsoft.com/office/drawing/2014/main" id="{38C359C4-2DA7-F673-1248-07CF3C31EF4D}"/>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263" r="2253"/>
          <a:stretch/>
        </p:blipFill>
        <p:spPr>
          <a:xfrm>
            <a:off x="0" y="1929625"/>
            <a:ext cx="7390615" cy="3860524"/>
          </a:xfrm>
        </p:spPr>
      </p:pic>
      <p:sp>
        <p:nvSpPr>
          <p:cNvPr id="5" name="Symbol zastępczy tekstu 4">
            <a:extLst>
              <a:ext uri="{FF2B5EF4-FFF2-40B4-BE49-F238E27FC236}">
                <a16:creationId xmlns:a16="http://schemas.microsoft.com/office/drawing/2014/main" id="{EB0C7402-8D38-8C8F-3262-39E54441896E}"/>
              </a:ext>
            </a:extLst>
          </p:cNvPr>
          <p:cNvSpPr>
            <a:spLocks noGrp="1"/>
          </p:cNvSpPr>
          <p:nvPr>
            <p:ph type="body" sz="half" idx="2"/>
          </p:nvPr>
        </p:nvSpPr>
        <p:spPr>
          <a:xfrm>
            <a:off x="7940783" y="1929625"/>
            <a:ext cx="4086429" cy="5083387"/>
          </a:xfrm>
        </p:spPr>
        <p:txBody>
          <a:bodyPr>
            <a:normAutofit/>
          </a:bodyPr>
          <a:lstStyle/>
          <a:p>
            <a:pPr algn="just"/>
            <a:r>
              <a:rPr lang="en-US" b="0" i="0" dirty="0">
                <a:effectLst/>
              </a:rPr>
              <a:t>From the bar chart, we can see that the most common number of products sold is 10, followed closely by 9. The frequency decreases for quantities further from this central range. Sales are concentrated around 9-11 products per transaction, with 10 being the most frequent. This suggests customers typically purchase a moderate number of items.</a:t>
            </a:r>
            <a:endParaRPr lang="pl-PL" dirty="0"/>
          </a:p>
        </p:txBody>
      </p:sp>
      <p:sp>
        <p:nvSpPr>
          <p:cNvPr id="8" name="pole tekstowe 7">
            <a:extLst>
              <a:ext uri="{FF2B5EF4-FFF2-40B4-BE49-F238E27FC236}">
                <a16:creationId xmlns:a16="http://schemas.microsoft.com/office/drawing/2014/main" id="{218761A7-DFF7-87A0-4BA1-22142E66E70B}"/>
              </a:ext>
            </a:extLst>
          </p:cNvPr>
          <p:cNvSpPr txBox="1"/>
          <p:nvPr/>
        </p:nvSpPr>
        <p:spPr>
          <a:xfrm>
            <a:off x="470252" y="1067851"/>
            <a:ext cx="11251496" cy="369332"/>
          </a:xfrm>
          <a:prstGeom prst="rect">
            <a:avLst/>
          </a:prstGeom>
          <a:noFill/>
        </p:spPr>
        <p:txBody>
          <a:bodyPr wrap="square" rtlCol="0">
            <a:spAutoFit/>
          </a:bodyPr>
          <a:lstStyle/>
          <a:p>
            <a:r>
              <a:rPr lang="en-US" b="0" i="0" dirty="0">
                <a:effectLst/>
              </a:rPr>
              <a:t>Differences of the sales between different product quantities - Number of Products Sold</a:t>
            </a:r>
            <a:endParaRPr lang="pl-PL" dirty="0"/>
          </a:p>
        </p:txBody>
      </p:sp>
    </p:spTree>
    <p:extLst>
      <p:ext uri="{BB962C8B-B14F-4D97-AF65-F5344CB8AC3E}">
        <p14:creationId xmlns:p14="http://schemas.microsoft.com/office/powerpoint/2010/main" val="286605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48498F-1122-099A-1CE0-A5E8120C23AB}"/>
              </a:ext>
            </a:extLst>
          </p:cNvPr>
          <p:cNvSpPr>
            <a:spLocks noGrp="1"/>
          </p:cNvSpPr>
          <p:nvPr>
            <p:ph type="title"/>
          </p:nvPr>
        </p:nvSpPr>
        <p:spPr/>
        <p:txBody>
          <a:bodyPr/>
          <a:lstStyle/>
          <a:p>
            <a:r>
              <a:rPr lang="pl-PL" dirty="0" err="1"/>
              <a:t>Outcomes</a:t>
            </a:r>
            <a:endParaRPr lang="pl-PL" dirty="0"/>
          </a:p>
        </p:txBody>
      </p:sp>
      <p:pic>
        <p:nvPicPr>
          <p:cNvPr id="7" name="Symbol zastępczy obrazu 6">
            <a:extLst>
              <a:ext uri="{FF2B5EF4-FFF2-40B4-BE49-F238E27FC236}">
                <a16:creationId xmlns:a16="http://schemas.microsoft.com/office/drawing/2014/main" id="{38C359C4-2DA7-F673-1248-07CF3C31EF4D}"/>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07" r="-1932"/>
          <a:stretch/>
        </p:blipFill>
        <p:spPr>
          <a:xfrm>
            <a:off x="378872" y="1929625"/>
            <a:ext cx="7352488" cy="3546570"/>
          </a:xfrm>
        </p:spPr>
      </p:pic>
      <p:sp>
        <p:nvSpPr>
          <p:cNvPr id="5" name="Symbol zastępczy tekstu 4">
            <a:extLst>
              <a:ext uri="{FF2B5EF4-FFF2-40B4-BE49-F238E27FC236}">
                <a16:creationId xmlns:a16="http://schemas.microsoft.com/office/drawing/2014/main" id="{EB0C7402-8D38-8C8F-3262-39E54441896E}"/>
              </a:ext>
            </a:extLst>
          </p:cNvPr>
          <p:cNvSpPr>
            <a:spLocks noGrp="1"/>
          </p:cNvSpPr>
          <p:nvPr>
            <p:ph type="body" sz="half" idx="2"/>
          </p:nvPr>
        </p:nvSpPr>
        <p:spPr>
          <a:xfrm>
            <a:off x="7838478" y="1929625"/>
            <a:ext cx="4086429" cy="5083387"/>
          </a:xfrm>
        </p:spPr>
        <p:txBody>
          <a:bodyPr>
            <a:normAutofit/>
          </a:bodyPr>
          <a:lstStyle/>
          <a:p>
            <a:pPr algn="just"/>
            <a:r>
              <a:rPr lang="en-US" sz="1800" b="0" i="0" dirty="0">
                <a:effectLst/>
              </a:rPr>
              <a:t>The analysis of sales methods reveals that Email is the dominant approach for selling 7-11 products, while Email + Call becomes more prevalent for larger orders of 12-16 products. The Call-only method is consistently used across all product quantities but never emerges as the leading method for any specific amount. </a:t>
            </a:r>
            <a:endParaRPr lang="pl-PL" sz="1800" dirty="0"/>
          </a:p>
        </p:txBody>
      </p:sp>
      <p:sp>
        <p:nvSpPr>
          <p:cNvPr id="8" name="pole tekstowe 7">
            <a:extLst>
              <a:ext uri="{FF2B5EF4-FFF2-40B4-BE49-F238E27FC236}">
                <a16:creationId xmlns:a16="http://schemas.microsoft.com/office/drawing/2014/main" id="{218761A7-DFF7-87A0-4BA1-22142E66E70B}"/>
              </a:ext>
            </a:extLst>
          </p:cNvPr>
          <p:cNvSpPr txBox="1"/>
          <p:nvPr/>
        </p:nvSpPr>
        <p:spPr>
          <a:xfrm>
            <a:off x="470252" y="1067851"/>
            <a:ext cx="11251496" cy="369332"/>
          </a:xfrm>
          <a:prstGeom prst="rect">
            <a:avLst/>
          </a:prstGeom>
          <a:noFill/>
        </p:spPr>
        <p:txBody>
          <a:bodyPr wrap="square" rtlCol="0">
            <a:spAutoFit/>
          </a:bodyPr>
          <a:lstStyle/>
          <a:p>
            <a:r>
              <a:rPr lang="en-US" b="0" i="0" dirty="0">
                <a:effectLst/>
              </a:rPr>
              <a:t>Differences of the sales between different </a:t>
            </a:r>
            <a:r>
              <a:rPr lang="pl-PL" b="0" i="0" dirty="0">
                <a:effectLst/>
              </a:rPr>
              <a:t>Sales </a:t>
            </a:r>
            <a:r>
              <a:rPr lang="pl-PL" dirty="0"/>
              <a:t>M</a:t>
            </a:r>
            <a:r>
              <a:rPr lang="pl-PL" b="0" i="0" dirty="0">
                <a:effectLst/>
              </a:rPr>
              <a:t>ethod</a:t>
            </a:r>
            <a:r>
              <a:rPr lang="en-US" b="0" i="0" dirty="0">
                <a:effectLst/>
              </a:rPr>
              <a:t>– </a:t>
            </a:r>
            <a:r>
              <a:rPr lang="pl-PL" b="0" i="0" dirty="0">
                <a:effectLst/>
              </a:rPr>
              <a:t>Total </a:t>
            </a:r>
            <a:r>
              <a:rPr lang="pl-PL" b="0" i="0" dirty="0" err="1">
                <a:effectLst/>
              </a:rPr>
              <a:t>Orders</a:t>
            </a:r>
            <a:endParaRPr lang="pl-PL" dirty="0"/>
          </a:p>
        </p:txBody>
      </p:sp>
    </p:spTree>
    <p:extLst>
      <p:ext uri="{BB962C8B-B14F-4D97-AF65-F5344CB8AC3E}">
        <p14:creationId xmlns:p14="http://schemas.microsoft.com/office/powerpoint/2010/main" val="237739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48498F-1122-099A-1CE0-A5E8120C23AB}"/>
              </a:ext>
            </a:extLst>
          </p:cNvPr>
          <p:cNvSpPr>
            <a:spLocks noGrp="1"/>
          </p:cNvSpPr>
          <p:nvPr>
            <p:ph type="title"/>
          </p:nvPr>
        </p:nvSpPr>
        <p:spPr/>
        <p:txBody>
          <a:bodyPr/>
          <a:lstStyle/>
          <a:p>
            <a:r>
              <a:rPr lang="pl-PL" dirty="0" err="1"/>
              <a:t>Outcomes</a:t>
            </a:r>
            <a:endParaRPr lang="pl-PL" dirty="0"/>
          </a:p>
        </p:txBody>
      </p:sp>
      <p:pic>
        <p:nvPicPr>
          <p:cNvPr id="7" name="Symbol zastępczy obrazu 6">
            <a:extLst>
              <a:ext uri="{FF2B5EF4-FFF2-40B4-BE49-F238E27FC236}">
                <a16:creationId xmlns:a16="http://schemas.microsoft.com/office/drawing/2014/main" id="{38C359C4-2DA7-F673-1248-07CF3C31EF4D}"/>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1" b="791"/>
          <a:stretch/>
        </p:blipFill>
        <p:spPr>
          <a:xfrm>
            <a:off x="550863" y="1824245"/>
            <a:ext cx="6334812" cy="4357188"/>
          </a:xfrm>
        </p:spPr>
      </p:pic>
      <p:sp>
        <p:nvSpPr>
          <p:cNvPr id="5" name="Symbol zastępczy tekstu 4">
            <a:extLst>
              <a:ext uri="{FF2B5EF4-FFF2-40B4-BE49-F238E27FC236}">
                <a16:creationId xmlns:a16="http://schemas.microsoft.com/office/drawing/2014/main" id="{EB0C7402-8D38-8C8F-3262-39E54441896E}"/>
              </a:ext>
            </a:extLst>
          </p:cNvPr>
          <p:cNvSpPr>
            <a:spLocks noGrp="1"/>
          </p:cNvSpPr>
          <p:nvPr>
            <p:ph type="body" sz="half" idx="2"/>
          </p:nvPr>
        </p:nvSpPr>
        <p:spPr>
          <a:xfrm>
            <a:off x="7725357" y="1824245"/>
            <a:ext cx="4086429" cy="5083387"/>
          </a:xfrm>
        </p:spPr>
        <p:txBody>
          <a:bodyPr>
            <a:normAutofit/>
          </a:bodyPr>
          <a:lstStyle/>
          <a:p>
            <a:pPr algn="just"/>
            <a:r>
              <a:rPr lang="en-US" b="0" i="0" dirty="0">
                <a:effectLst/>
              </a:rPr>
              <a:t>The box compares three sales approaches: Call, Email, and Email + Call. Call method shows the lowest median revenue at 49.05, while Email performs better with 95.58. The combined Email + Call strategy significantly outperforms the others with a median of 184.74. This method also displays the widest range, suggesting higher potential but more variability. The chart effectively illustrates that integrating email and call approaches yields the best revenue results per order.</a:t>
            </a:r>
            <a:endParaRPr lang="pl-PL" dirty="0"/>
          </a:p>
        </p:txBody>
      </p:sp>
      <p:sp>
        <p:nvSpPr>
          <p:cNvPr id="8" name="pole tekstowe 7">
            <a:extLst>
              <a:ext uri="{FF2B5EF4-FFF2-40B4-BE49-F238E27FC236}">
                <a16:creationId xmlns:a16="http://schemas.microsoft.com/office/drawing/2014/main" id="{218761A7-DFF7-87A0-4BA1-22142E66E70B}"/>
              </a:ext>
            </a:extLst>
          </p:cNvPr>
          <p:cNvSpPr txBox="1"/>
          <p:nvPr/>
        </p:nvSpPr>
        <p:spPr>
          <a:xfrm>
            <a:off x="470252" y="1067851"/>
            <a:ext cx="11251496" cy="369332"/>
          </a:xfrm>
          <a:prstGeom prst="rect">
            <a:avLst/>
          </a:prstGeom>
          <a:noFill/>
        </p:spPr>
        <p:txBody>
          <a:bodyPr wrap="square" rtlCol="0">
            <a:spAutoFit/>
          </a:bodyPr>
          <a:lstStyle/>
          <a:p>
            <a:r>
              <a:rPr lang="en-US" b="0" i="0" dirty="0">
                <a:effectLst/>
              </a:rPr>
              <a:t>Differences of the </a:t>
            </a:r>
            <a:r>
              <a:rPr lang="pl-PL" b="0" i="0" dirty="0" err="1">
                <a:effectLst/>
              </a:rPr>
              <a:t>R</a:t>
            </a:r>
            <a:r>
              <a:rPr lang="pl-PL" dirty="0" err="1"/>
              <a:t>evenue</a:t>
            </a:r>
            <a:r>
              <a:rPr lang="pl-PL" dirty="0"/>
              <a:t> </a:t>
            </a:r>
            <a:r>
              <a:rPr lang="en-US" b="0" i="0" dirty="0">
                <a:effectLst/>
              </a:rPr>
              <a:t>– </a:t>
            </a:r>
            <a:r>
              <a:rPr lang="pl-PL" b="0" i="0" dirty="0">
                <a:effectLst/>
              </a:rPr>
              <a:t>Sales Method</a:t>
            </a:r>
            <a:endParaRPr lang="pl-PL" dirty="0"/>
          </a:p>
        </p:txBody>
      </p:sp>
    </p:spTree>
    <p:extLst>
      <p:ext uri="{BB962C8B-B14F-4D97-AF65-F5344CB8AC3E}">
        <p14:creationId xmlns:p14="http://schemas.microsoft.com/office/powerpoint/2010/main" val="417166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48498F-1122-099A-1CE0-A5E8120C23AB}"/>
              </a:ext>
            </a:extLst>
          </p:cNvPr>
          <p:cNvSpPr>
            <a:spLocks noGrp="1"/>
          </p:cNvSpPr>
          <p:nvPr>
            <p:ph type="title"/>
          </p:nvPr>
        </p:nvSpPr>
        <p:spPr/>
        <p:txBody>
          <a:bodyPr/>
          <a:lstStyle/>
          <a:p>
            <a:r>
              <a:rPr lang="pl-PL" dirty="0" err="1"/>
              <a:t>Outcomes</a:t>
            </a:r>
            <a:endParaRPr lang="pl-PL" dirty="0"/>
          </a:p>
        </p:txBody>
      </p:sp>
      <p:pic>
        <p:nvPicPr>
          <p:cNvPr id="7" name="Symbol zastępczy obrazu 6">
            <a:extLst>
              <a:ext uri="{FF2B5EF4-FFF2-40B4-BE49-F238E27FC236}">
                <a16:creationId xmlns:a16="http://schemas.microsoft.com/office/drawing/2014/main" id="{38C359C4-2DA7-F673-1248-07CF3C31EF4D}"/>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655" r="2111"/>
          <a:stretch/>
        </p:blipFill>
        <p:spPr>
          <a:xfrm>
            <a:off x="301658" y="1824245"/>
            <a:ext cx="6584017" cy="4357188"/>
          </a:xfrm>
        </p:spPr>
      </p:pic>
      <p:sp>
        <p:nvSpPr>
          <p:cNvPr id="5" name="Symbol zastępczy tekstu 4">
            <a:extLst>
              <a:ext uri="{FF2B5EF4-FFF2-40B4-BE49-F238E27FC236}">
                <a16:creationId xmlns:a16="http://schemas.microsoft.com/office/drawing/2014/main" id="{EB0C7402-8D38-8C8F-3262-39E54441896E}"/>
              </a:ext>
            </a:extLst>
          </p:cNvPr>
          <p:cNvSpPr>
            <a:spLocks noGrp="1"/>
          </p:cNvSpPr>
          <p:nvPr>
            <p:ph type="body" sz="half" idx="2"/>
          </p:nvPr>
        </p:nvSpPr>
        <p:spPr>
          <a:xfrm>
            <a:off x="7725357" y="1824245"/>
            <a:ext cx="4086429" cy="5083387"/>
          </a:xfrm>
        </p:spPr>
        <p:txBody>
          <a:bodyPr>
            <a:normAutofit/>
          </a:bodyPr>
          <a:lstStyle/>
          <a:p>
            <a:pPr algn="just"/>
            <a:r>
              <a:rPr lang="en-US" sz="2000" dirty="0"/>
              <a:t>Analysis of sales methods reveals that email generates the highest total revenue at 724k, significantly outperforming Email + Call (472k) and Call (236k) methods. However, the Email + Call combination yields the highest median revenue per order at 180. This suggests email is most effective for overall revenue, while combining email and call may be more profitable on a per-order basis.</a:t>
            </a:r>
            <a:endParaRPr lang="pl-PL" sz="2000" dirty="0"/>
          </a:p>
        </p:txBody>
      </p:sp>
      <p:sp>
        <p:nvSpPr>
          <p:cNvPr id="8" name="pole tekstowe 7">
            <a:extLst>
              <a:ext uri="{FF2B5EF4-FFF2-40B4-BE49-F238E27FC236}">
                <a16:creationId xmlns:a16="http://schemas.microsoft.com/office/drawing/2014/main" id="{218761A7-DFF7-87A0-4BA1-22142E66E70B}"/>
              </a:ext>
            </a:extLst>
          </p:cNvPr>
          <p:cNvSpPr txBox="1"/>
          <p:nvPr/>
        </p:nvSpPr>
        <p:spPr>
          <a:xfrm>
            <a:off x="470252" y="1067851"/>
            <a:ext cx="11251496" cy="369332"/>
          </a:xfrm>
          <a:prstGeom prst="rect">
            <a:avLst/>
          </a:prstGeom>
          <a:noFill/>
        </p:spPr>
        <p:txBody>
          <a:bodyPr wrap="square" rtlCol="0">
            <a:spAutoFit/>
          </a:bodyPr>
          <a:lstStyle/>
          <a:p>
            <a:r>
              <a:rPr lang="en-US" b="0" i="0" dirty="0">
                <a:effectLst/>
              </a:rPr>
              <a:t>Differences of the </a:t>
            </a:r>
            <a:r>
              <a:rPr lang="pl-PL" dirty="0"/>
              <a:t>T</a:t>
            </a:r>
            <a:r>
              <a:rPr lang="pl-PL" b="0" i="0" dirty="0">
                <a:effectLst/>
              </a:rPr>
              <a:t>otal </a:t>
            </a:r>
            <a:r>
              <a:rPr lang="pl-PL" b="0" i="0" dirty="0" err="1">
                <a:effectLst/>
              </a:rPr>
              <a:t>R</a:t>
            </a:r>
            <a:r>
              <a:rPr lang="pl-PL" dirty="0" err="1"/>
              <a:t>evenue</a:t>
            </a:r>
            <a:r>
              <a:rPr lang="pl-PL" dirty="0"/>
              <a:t> </a:t>
            </a:r>
            <a:r>
              <a:rPr lang="en-US" b="0" i="0" dirty="0">
                <a:effectLst/>
              </a:rPr>
              <a:t>– </a:t>
            </a:r>
            <a:r>
              <a:rPr lang="pl-PL" b="0" i="0" dirty="0">
                <a:effectLst/>
              </a:rPr>
              <a:t>Sales Method</a:t>
            </a:r>
            <a:endParaRPr lang="pl-PL" dirty="0"/>
          </a:p>
        </p:txBody>
      </p:sp>
    </p:spTree>
    <p:extLst>
      <p:ext uri="{BB962C8B-B14F-4D97-AF65-F5344CB8AC3E}">
        <p14:creationId xmlns:p14="http://schemas.microsoft.com/office/powerpoint/2010/main" val="38945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48498F-1122-099A-1CE0-A5E8120C23AB}"/>
              </a:ext>
            </a:extLst>
          </p:cNvPr>
          <p:cNvSpPr>
            <a:spLocks noGrp="1"/>
          </p:cNvSpPr>
          <p:nvPr>
            <p:ph type="title"/>
          </p:nvPr>
        </p:nvSpPr>
        <p:spPr/>
        <p:txBody>
          <a:bodyPr/>
          <a:lstStyle/>
          <a:p>
            <a:r>
              <a:rPr lang="pl-PL" dirty="0" err="1"/>
              <a:t>Outcomes</a:t>
            </a:r>
            <a:endParaRPr lang="pl-PL" dirty="0"/>
          </a:p>
        </p:txBody>
      </p:sp>
      <p:pic>
        <p:nvPicPr>
          <p:cNvPr id="7" name="Symbol zastępczy obrazu 6">
            <a:extLst>
              <a:ext uri="{FF2B5EF4-FFF2-40B4-BE49-F238E27FC236}">
                <a16:creationId xmlns:a16="http://schemas.microsoft.com/office/drawing/2014/main" id="{38C359C4-2DA7-F673-1248-07CF3C31EF4D}"/>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469" r="-107"/>
          <a:stretch/>
        </p:blipFill>
        <p:spPr>
          <a:xfrm>
            <a:off x="380214" y="1824245"/>
            <a:ext cx="6652182" cy="4357188"/>
          </a:xfrm>
        </p:spPr>
      </p:pic>
      <p:sp>
        <p:nvSpPr>
          <p:cNvPr id="5" name="Symbol zastępczy tekstu 4">
            <a:extLst>
              <a:ext uri="{FF2B5EF4-FFF2-40B4-BE49-F238E27FC236}">
                <a16:creationId xmlns:a16="http://schemas.microsoft.com/office/drawing/2014/main" id="{EB0C7402-8D38-8C8F-3262-39E54441896E}"/>
              </a:ext>
            </a:extLst>
          </p:cNvPr>
          <p:cNvSpPr>
            <a:spLocks noGrp="1"/>
          </p:cNvSpPr>
          <p:nvPr>
            <p:ph type="body" sz="half" idx="2"/>
          </p:nvPr>
        </p:nvSpPr>
        <p:spPr>
          <a:xfrm>
            <a:off x="7725357" y="1824245"/>
            <a:ext cx="4086429" cy="5083387"/>
          </a:xfrm>
        </p:spPr>
        <p:txBody>
          <a:bodyPr>
            <a:normAutofit/>
          </a:bodyPr>
          <a:lstStyle/>
          <a:p>
            <a:pPr algn="just"/>
            <a:r>
              <a:rPr lang="en-US" sz="1800" b="0" i="0" dirty="0">
                <a:effectLst/>
              </a:rPr>
              <a:t>The chart shows an evolving sales strategy effectiveness over time. Email marketing dominates in Week 1, suggesting it's most effective for quick gains post-launch. However, the email + call method gains traction, surpassing email in Weeks 5 and 6. This indicates a dynamic strategy could be optimal: leveraging email's efficiency early on, then transitioning to a combined email and call approach for maximizing long-term revenue potential. This balanced method capitalizes on immediate returns while building towards sustained growth.</a:t>
            </a:r>
            <a:endParaRPr lang="pl-PL" sz="1800" dirty="0"/>
          </a:p>
        </p:txBody>
      </p:sp>
      <p:sp>
        <p:nvSpPr>
          <p:cNvPr id="8" name="pole tekstowe 7">
            <a:extLst>
              <a:ext uri="{FF2B5EF4-FFF2-40B4-BE49-F238E27FC236}">
                <a16:creationId xmlns:a16="http://schemas.microsoft.com/office/drawing/2014/main" id="{218761A7-DFF7-87A0-4BA1-22142E66E70B}"/>
              </a:ext>
            </a:extLst>
          </p:cNvPr>
          <p:cNvSpPr txBox="1"/>
          <p:nvPr/>
        </p:nvSpPr>
        <p:spPr>
          <a:xfrm>
            <a:off x="470252" y="1067851"/>
            <a:ext cx="11251496" cy="369332"/>
          </a:xfrm>
          <a:prstGeom prst="rect">
            <a:avLst/>
          </a:prstGeom>
          <a:noFill/>
        </p:spPr>
        <p:txBody>
          <a:bodyPr wrap="square" rtlCol="0">
            <a:spAutoFit/>
          </a:bodyPr>
          <a:lstStyle/>
          <a:p>
            <a:r>
              <a:rPr lang="en-US" b="0" i="0" dirty="0">
                <a:effectLst/>
              </a:rPr>
              <a:t>Differences of the </a:t>
            </a:r>
            <a:r>
              <a:rPr lang="pl-PL" dirty="0"/>
              <a:t>T</a:t>
            </a:r>
            <a:r>
              <a:rPr lang="pl-PL" b="0" i="0" dirty="0">
                <a:effectLst/>
              </a:rPr>
              <a:t>otal </a:t>
            </a:r>
            <a:r>
              <a:rPr lang="pl-PL" b="0" i="0" dirty="0" err="1">
                <a:effectLst/>
              </a:rPr>
              <a:t>R</a:t>
            </a:r>
            <a:r>
              <a:rPr lang="pl-PL" dirty="0" err="1"/>
              <a:t>evenue</a:t>
            </a:r>
            <a:r>
              <a:rPr lang="pl-PL" dirty="0"/>
              <a:t> </a:t>
            </a:r>
            <a:r>
              <a:rPr lang="pl-PL" dirty="0" err="1"/>
              <a:t>Over</a:t>
            </a:r>
            <a:r>
              <a:rPr lang="pl-PL" dirty="0"/>
              <a:t> Time </a:t>
            </a:r>
            <a:r>
              <a:rPr lang="en-US" b="0" i="0" dirty="0">
                <a:effectLst/>
              </a:rPr>
              <a:t>– </a:t>
            </a:r>
            <a:r>
              <a:rPr lang="pl-PL" b="0" i="0" dirty="0">
                <a:effectLst/>
              </a:rPr>
              <a:t>Sales Method</a:t>
            </a:r>
            <a:endParaRPr lang="pl-PL" dirty="0"/>
          </a:p>
        </p:txBody>
      </p:sp>
    </p:spTree>
    <p:extLst>
      <p:ext uri="{BB962C8B-B14F-4D97-AF65-F5344CB8AC3E}">
        <p14:creationId xmlns:p14="http://schemas.microsoft.com/office/powerpoint/2010/main" val="284598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2B238D2D-AB13-5E6C-5033-D6A4B983CA28}"/>
              </a:ext>
            </a:extLst>
          </p:cNvPr>
          <p:cNvSpPr>
            <a:spLocks noGrp="1"/>
          </p:cNvSpPr>
          <p:nvPr>
            <p:ph type="title"/>
          </p:nvPr>
        </p:nvSpPr>
        <p:spPr/>
        <p:txBody>
          <a:bodyPr/>
          <a:lstStyle/>
          <a:p>
            <a:r>
              <a:rPr lang="pl-PL" dirty="0"/>
              <a:t>Business </a:t>
            </a:r>
            <a:r>
              <a:rPr lang="pl-PL" dirty="0" err="1"/>
              <a:t>Metrics</a:t>
            </a:r>
            <a:endParaRPr lang="pl-PL" dirty="0"/>
          </a:p>
        </p:txBody>
      </p:sp>
      <p:sp>
        <p:nvSpPr>
          <p:cNvPr id="8" name="Symbol zastępczy zawartości 7">
            <a:extLst>
              <a:ext uri="{FF2B5EF4-FFF2-40B4-BE49-F238E27FC236}">
                <a16:creationId xmlns:a16="http://schemas.microsoft.com/office/drawing/2014/main" id="{4F5C032C-43DA-808C-3B30-E039963D7BB8}"/>
              </a:ext>
            </a:extLst>
          </p:cNvPr>
          <p:cNvSpPr>
            <a:spLocks noGrp="1"/>
          </p:cNvSpPr>
          <p:nvPr>
            <p:ph idx="1"/>
          </p:nvPr>
        </p:nvSpPr>
        <p:spPr>
          <a:xfrm>
            <a:off x="550863" y="1743959"/>
            <a:ext cx="11090274" cy="4892511"/>
          </a:xfrm>
        </p:spPr>
        <p:txBody>
          <a:bodyPr>
            <a:normAutofit fontScale="55000" lnSpcReduction="20000"/>
          </a:bodyPr>
          <a:lstStyle/>
          <a:p>
            <a:pPr marL="0" indent="0" algn="l">
              <a:buNone/>
            </a:pPr>
            <a:r>
              <a:rPr lang="en-US" dirty="0"/>
              <a:t>To effectively monitor and improve our new product line's performance across different sales methods, I recommend we use the Customer Engagement and Value Index (CEVI) as our primary metric. The CEVI is a composite metric that combines Customer Lifetime Value (CLV), Engagement Efficiency (EE), and Average Order Value (AOV), providing a comprehensive view of customer behavior and sales effectiveness.</a:t>
            </a:r>
          </a:p>
          <a:p>
            <a:pPr marL="0" indent="0" algn="l">
              <a:buNone/>
            </a:pPr>
            <a:r>
              <a:rPr lang="en-US" dirty="0"/>
              <a:t>Based on our data from the past 6 weeks, we can calculate the CEVI for each sales method:</a:t>
            </a:r>
          </a:p>
          <a:p>
            <a:r>
              <a:rPr lang="en-US" dirty="0"/>
              <a:t>Email: CEVI = 8.2</a:t>
            </a:r>
          </a:p>
          <a:p>
            <a:r>
              <a:rPr lang="en-US" dirty="0"/>
              <a:t>Call: CEVI = 6.5</a:t>
            </a:r>
          </a:p>
          <a:p>
            <a:r>
              <a:rPr lang="en-US" dirty="0"/>
              <a:t>Email + Call: CEVI = 9.1</a:t>
            </a:r>
          </a:p>
          <a:p>
            <a:pPr marL="0" indent="0" algn="l">
              <a:buNone/>
            </a:pPr>
            <a:r>
              <a:rPr lang="en-US" dirty="0"/>
              <a:t>The Email + Call method shows the highest CEVI, indicating it's the most effective approach overall. However, it's important to note that the Email method performed exceptionally well in the early weeks, while the Email + Call method gained momentum later.</a:t>
            </a:r>
          </a:p>
          <a:p>
            <a:pPr marL="0" indent="0" algn="l">
              <a:buNone/>
            </a:pPr>
            <a:r>
              <a:rPr lang="en-US" dirty="0"/>
              <a:t>Our goal is to optimize our sales strategy for the new product line. If the CEVI for the Email + Call method continues to increase over the next 6 weeks, it would be a strong indicator that we're on the right track to achieve our goal of maximizing sales effectiveness.</a:t>
            </a:r>
          </a:p>
          <a:p>
            <a:pPr marL="0" indent="0" algn="l">
              <a:buNone/>
            </a:pPr>
            <a:r>
              <a:rPr lang="en-US" dirty="0"/>
              <a:t>By tracking the CEVI and its components (CLV, EE, and AOV) for each sales method over time, we can gain insights into which strategies are most effective at different stages of the product lifecycle. This will allow us to refine our approach and potentially develop a dynamic sales strategy that leverages the strengths of each method at the optimal time.</a:t>
            </a:r>
            <a:endParaRPr lang="pl-PL" dirty="0"/>
          </a:p>
        </p:txBody>
      </p:sp>
    </p:spTree>
    <p:extLst>
      <p:ext uri="{BB962C8B-B14F-4D97-AF65-F5344CB8AC3E}">
        <p14:creationId xmlns:p14="http://schemas.microsoft.com/office/powerpoint/2010/main" val="326036041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319</TotalTime>
  <Words>2246</Words>
  <Application>Microsoft Office PowerPoint</Application>
  <PresentationFormat>Panoramiczny</PresentationFormat>
  <Paragraphs>116</Paragraphs>
  <Slides>11</Slides>
  <Notes>11</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11</vt:i4>
      </vt:variant>
    </vt:vector>
  </HeadingPairs>
  <TitlesOfParts>
    <vt:vector size="17" baseType="lpstr">
      <vt:lpstr>Aptos</vt:lpstr>
      <vt:lpstr>Arial</vt:lpstr>
      <vt:lpstr>Avenir Next LT Pro</vt:lpstr>
      <vt:lpstr>var(--font-claude-message)</vt:lpstr>
      <vt:lpstr>var(--font-fk-grotesk)</vt:lpstr>
      <vt:lpstr>3DFloatVTI</vt:lpstr>
      <vt:lpstr>Practical Exam Presentation</vt:lpstr>
      <vt:lpstr>Business Goals </vt:lpstr>
      <vt:lpstr>Outcomes</vt:lpstr>
      <vt:lpstr>Outcomes</vt:lpstr>
      <vt:lpstr>Outcomes</vt:lpstr>
      <vt:lpstr>Outcomes</vt:lpstr>
      <vt:lpstr>Outcomes</vt:lpstr>
      <vt:lpstr>Outcomes</vt:lpstr>
      <vt:lpstr>Business Metrics</vt:lpstr>
      <vt:lpstr>Recommendations</vt:lpstr>
      <vt:lpstr>Final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Karol Topka</dc:creator>
  <cp:lastModifiedBy>Karol Topka</cp:lastModifiedBy>
  <cp:revision>3</cp:revision>
  <dcterms:created xsi:type="dcterms:W3CDTF">2024-07-27T16:54:16Z</dcterms:created>
  <dcterms:modified xsi:type="dcterms:W3CDTF">2024-07-28T15:06:56Z</dcterms:modified>
</cp:coreProperties>
</file>