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8" r:id="rId4"/>
    <p:sldId id="279" r:id="rId5"/>
    <p:sldId id="280" r:id="rId6"/>
    <p:sldId id="263" r:id="rId7"/>
    <p:sldId id="264" r:id="rId8"/>
    <p:sldId id="286" r:id="rId9"/>
    <p:sldId id="287" r:id="rId10"/>
    <p:sldId id="267" r:id="rId11"/>
    <p:sldId id="290" r:id="rId12"/>
    <p:sldId id="291" r:id="rId13"/>
    <p:sldId id="268" r:id="rId14"/>
    <p:sldId id="270" r:id="rId15"/>
    <p:sldId id="271" r:id="rId16"/>
    <p:sldId id="272" r:id="rId17"/>
    <p:sldId id="273" r:id="rId18"/>
    <p:sldId id="292" r:id="rId19"/>
    <p:sldId id="288" r:id="rId20"/>
    <p:sldId id="28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8EB77-29B3-4D8B-9DBB-2F61AB50166D}" type="datetimeFigureOut">
              <a:rPr lang="en-US" smtClean="0"/>
              <a:pPr/>
              <a:t>8/16/2017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06F57-ED55-4458-8A5E-620260A7BD6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6E9F46-8787-4E6B-8B1A-845185613385}" type="slidenum">
              <a:rPr lang="en-US"/>
              <a:pPr/>
              <a:t>2</a:t>
            </a:fld>
            <a:endParaRPr lang="en-US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A1CD12-C2AD-48A4-852A-5111945E1773}" type="slidenum">
              <a:rPr lang="en-US"/>
              <a:pPr/>
              <a:t>20</a:t>
            </a:fld>
            <a:endParaRPr lang="en-US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548F46-8F34-4EE1-BB97-829146EDDACC}" type="slidenum">
              <a:rPr lang="en-US"/>
              <a:pPr/>
              <a:t>6</a:t>
            </a:fld>
            <a:endParaRPr 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582A5E-902B-4231-BB5B-6EBC564FFCE7}" type="slidenum">
              <a:rPr lang="en-US"/>
              <a:pPr/>
              <a:t>7</a:t>
            </a:fld>
            <a:endParaRPr 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2D1284-B96B-4F7A-9241-AC15159D04C6}" type="slidenum">
              <a:rPr lang="en-US"/>
              <a:pPr/>
              <a:t>10</a:t>
            </a:fld>
            <a:endParaRPr 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CD4109-3BE1-4074-B252-A756E09ADC58}" type="slidenum">
              <a:rPr lang="en-US"/>
              <a:pPr/>
              <a:t>13</a:t>
            </a:fld>
            <a:endParaRPr lang="en-US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10C77F-D6BD-4049-9D62-A80FF982386A}" type="slidenum">
              <a:rPr lang="en-US"/>
              <a:pPr/>
              <a:t>14</a:t>
            </a:fld>
            <a:endParaRPr 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C5ABB2-CD7E-4BF2-852D-CC505734DCDC}" type="slidenum">
              <a:rPr lang="en-US"/>
              <a:pPr/>
              <a:t>15</a:t>
            </a:fld>
            <a:endParaRPr 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508D8E-298A-447A-8B2E-D743341D34E7}" type="slidenum">
              <a:rPr lang="en-US"/>
              <a:pPr/>
              <a:t>16</a:t>
            </a:fld>
            <a:endParaRPr lang="en-US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EA532A-28D1-4C1C-A1A8-DFF40F1873A0}" type="slidenum">
              <a:rPr lang="en-US"/>
              <a:pPr/>
              <a:t>17</a:t>
            </a:fld>
            <a:endParaRPr lang="en-US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B7CE-913C-427B-AE1A-1CE62C6F8E30}" type="datetimeFigureOut">
              <a:rPr lang="en-US" smtClean="0"/>
              <a:pPr/>
              <a:t>8/16/2017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E32-B3DC-4F0D-A509-530EC29D6A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B7CE-913C-427B-AE1A-1CE62C6F8E30}" type="datetimeFigureOut">
              <a:rPr lang="en-US" smtClean="0"/>
              <a:pPr/>
              <a:t>8/16/2017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E32-B3DC-4F0D-A509-530EC29D6A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B7CE-913C-427B-AE1A-1CE62C6F8E30}" type="datetimeFigureOut">
              <a:rPr lang="en-US" smtClean="0"/>
              <a:pPr/>
              <a:t>8/16/2017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E32-B3DC-4F0D-A509-530EC29D6A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B7CE-913C-427B-AE1A-1CE62C6F8E30}" type="datetimeFigureOut">
              <a:rPr lang="en-US" smtClean="0"/>
              <a:pPr/>
              <a:t>8/16/2017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E32-B3DC-4F0D-A509-530EC29D6A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B7CE-913C-427B-AE1A-1CE62C6F8E30}" type="datetimeFigureOut">
              <a:rPr lang="en-US" smtClean="0"/>
              <a:pPr/>
              <a:t>8/16/2017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E32-B3DC-4F0D-A509-530EC29D6A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B7CE-913C-427B-AE1A-1CE62C6F8E30}" type="datetimeFigureOut">
              <a:rPr lang="en-US" smtClean="0"/>
              <a:pPr/>
              <a:t>8/16/2017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E32-B3DC-4F0D-A509-530EC29D6A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B7CE-913C-427B-AE1A-1CE62C6F8E30}" type="datetimeFigureOut">
              <a:rPr lang="en-US" smtClean="0"/>
              <a:pPr/>
              <a:t>8/16/2017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E32-B3DC-4F0D-A509-530EC29D6A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B7CE-913C-427B-AE1A-1CE62C6F8E30}" type="datetimeFigureOut">
              <a:rPr lang="en-US" smtClean="0"/>
              <a:pPr/>
              <a:t>8/16/2017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E32-B3DC-4F0D-A509-530EC29D6A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B7CE-913C-427B-AE1A-1CE62C6F8E30}" type="datetimeFigureOut">
              <a:rPr lang="en-US" smtClean="0"/>
              <a:pPr/>
              <a:t>8/16/2017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E32-B3DC-4F0D-A509-530EC29D6A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B7CE-913C-427B-AE1A-1CE62C6F8E30}" type="datetimeFigureOut">
              <a:rPr lang="en-US" smtClean="0"/>
              <a:pPr/>
              <a:t>8/16/2017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E32-B3DC-4F0D-A509-530EC29D6A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B7CE-913C-427B-AE1A-1CE62C6F8E30}" type="datetimeFigureOut">
              <a:rPr lang="en-US" smtClean="0"/>
              <a:pPr/>
              <a:t>8/16/2017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E32-B3DC-4F0D-A509-530EC29D6A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CB7CE-913C-427B-AE1A-1CE62C6F8E30}" type="datetimeFigureOut">
              <a:rPr lang="en-US" smtClean="0"/>
              <a:pPr/>
              <a:t>8/16/2017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70E32-B3DC-4F0D-A509-530EC29D6AC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Puppet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722313" y="2906713"/>
            <a:ext cx="7772400" cy="1500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7848600" y="6553200"/>
            <a:ext cx="9906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F8D4282-0948-48D4-94F8-7098A565FBA9}" type="slidenum">
              <a:rPr lang="en-GB" sz="1200" b="1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200" b="1" i="1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835275" y="914400"/>
            <a:ext cx="3932238" cy="5303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554163" y="1006475"/>
            <a:ext cx="6950075" cy="5211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cs typeface="Courier New" pitchFamily="16" charset="0"/>
              </a:rPr>
              <a:t>Puppet in a nutshell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000" b="1" dirty="0" smtClean="0">
                <a:ea typeface="DejaVu Sans Condensed" charset="0"/>
                <a:cs typeface="DejaVu Sans Condensed" charset="0"/>
              </a:rPr>
              <a:t>Puppet's language</a:t>
            </a:r>
          </a:p>
          <a:p>
            <a:pPr marL="860425" lvl="3" indent="-212725">
              <a:spcBef>
                <a:spcPts val="700"/>
              </a:spcBef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dirty="0" smtClean="0">
                <a:ea typeface="DejaVu Sans Condensed" charset="0"/>
                <a:cs typeface="DejaVu Sans Condensed" charset="0"/>
              </a:rPr>
              <a:t>Resources (file, service, user) – describe configurations using attributes(ensure, mode, source)</a:t>
            </a:r>
          </a:p>
          <a:p>
            <a:pPr marL="860425" lvl="3" indent="-212725">
              <a:spcBef>
                <a:spcPts val="700"/>
              </a:spcBef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 smtClean="0">
                <a:ea typeface="DejaVu Sans Condensed" charset="0"/>
                <a:cs typeface="DejaVu Sans Condensed" charset="0"/>
              </a:rPr>
              <a:t>Class – a named collection of resources</a:t>
            </a:r>
          </a:p>
          <a:p>
            <a:pPr marL="860425" lvl="3" indent="-212725">
              <a:spcBef>
                <a:spcPts val="700"/>
              </a:spcBef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 smtClean="0">
                <a:ea typeface="DejaVu Sans Condensed" charset="0"/>
                <a:cs typeface="DejaVu Sans Condensed" charset="0"/>
              </a:rPr>
              <a:t>Manifest – sample puppet code(*.pp)</a:t>
            </a:r>
          </a:p>
          <a:p>
            <a:pPr marL="860425" lvl="3" indent="-212725">
              <a:spcBef>
                <a:spcPts val="700"/>
              </a:spcBef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 smtClean="0">
                <a:ea typeface="DejaVu Sans Condensed" charset="0"/>
                <a:cs typeface="DejaVu Sans Condensed" charset="0"/>
              </a:rPr>
              <a:t>Variables, Arrays, Hashes, Selectors and If/else, case statements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65785" y="564357"/>
            <a:ext cx="8049578" cy="49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400" b="1" dirty="0">
                <a:solidFill>
                  <a:srgbClr val="FFFFFF"/>
                </a:solidFill>
                <a:latin typeface="trebuchet ms" pitchFamily="34" charset="0"/>
              </a:rPr>
              <a:t>Basic Knowledge</a:t>
            </a: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76550" y="6219350"/>
            <a:ext cx="2287428" cy="412908"/>
          </a:xfrm>
          <a:prstGeom prst="rect">
            <a:avLst/>
          </a:prstGeom>
          <a:noFill/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857364"/>
            <a:ext cx="6000792" cy="4124828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puppet.conf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65785" y="564357"/>
            <a:ext cx="8049578" cy="49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400" b="1" dirty="0">
                <a:solidFill>
                  <a:srgbClr val="FFFFFF"/>
                </a:solidFill>
                <a:latin typeface="trebuchet ms" pitchFamily="34" charset="0"/>
              </a:rPr>
              <a:t>Basic Knowledge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76550" y="6219350"/>
            <a:ext cx="2287428" cy="412908"/>
          </a:xfrm>
          <a:prstGeom prst="rect">
            <a:avLst/>
          </a:prstGeom>
          <a:noFill/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1857363"/>
            <a:ext cx="5357850" cy="3918885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site.pp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22313" y="2906713"/>
            <a:ext cx="7772400" cy="1500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848600" y="6553200"/>
            <a:ext cx="9906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C9C4AC5-B2AB-4DB2-9696-1F1EABA31860}" type="slidenum">
              <a:rPr lang="en-GB" sz="1200" b="1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200" b="1" i="1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586163" y="-549275"/>
            <a:ext cx="5094287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400">
                <a:solidFill>
                  <a:srgbClr val="15539C"/>
                </a:solidFill>
                <a:cs typeface="Courier New" pitchFamily="16" charset="0"/>
              </a:rPr>
              <a:t>Puppet in a nutshell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835275" y="914400"/>
            <a:ext cx="3932238" cy="5303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554163" y="1006475"/>
            <a:ext cx="6950075" cy="5211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890713" y="1260475"/>
            <a:ext cx="6858000" cy="7088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000" b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Example:</a:t>
            </a:r>
          </a:p>
          <a:p>
            <a:pPr marL="1079500" lvl="4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package { "ntp": </a:t>
            </a:r>
          </a:p>
          <a:p>
            <a:pPr marL="1079500" lvl="4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         ensure =&gt; installed,</a:t>
            </a:r>
          </a:p>
          <a:p>
            <a:pPr marL="1079500" lvl="4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          }</a:t>
            </a:r>
          </a:p>
          <a:p>
            <a:pPr marL="1079500" lvl="4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service { "ntp":</a:t>
            </a:r>
          </a:p>
          <a:p>
            <a:pPr marL="1079500" lvl="4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         ensure =&gt; running,</a:t>
            </a:r>
          </a:p>
          <a:p>
            <a:pPr marL="1079500" lvl="4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         require =&gt; Package[“ntp”],</a:t>
            </a:r>
          </a:p>
          <a:p>
            <a:pPr marL="1079500" lvl="4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         }</a:t>
            </a:r>
          </a:p>
          <a:p>
            <a:pPr marL="1079500" lvl="4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$file = “/etc/sample”</a:t>
            </a:r>
          </a:p>
          <a:p>
            <a:pPr marL="1079500" lvl="4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file { $file:</a:t>
            </a:r>
          </a:p>
          <a:p>
            <a:pPr marL="1079500" lvl="4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        ensure =&gt; present,</a:t>
            </a:r>
          </a:p>
          <a:p>
            <a:pPr marL="1079500" lvl="4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        source =&gt; “puppet:///example/$hostname”,</a:t>
            </a:r>
          </a:p>
          <a:p>
            <a:pPr marL="1079500" lvl="4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}</a:t>
            </a:r>
          </a:p>
          <a:p>
            <a:pPr marL="863600" lvl="3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  <a:p>
            <a:pPr marL="647700" lvl="2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  <a:p>
            <a:pPr marL="647700" lvl="2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  <a:p>
            <a:pPr marL="431800" lvl="1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722313" y="2906713"/>
            <a:ext cx="7772400" cy="1500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7848600" y="6553200"/>
            <a:ext cx="9906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46E736D-51D1-4CB4-9BA2-ACF9AC80F791}" type="slidenum">
              <a:rPr lang="en-GB" sz="1200" b="1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200" b="1" i="1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586163" y="-549275"/>
            <a:ext cx="5094287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400">
                <a:solidFill>
                  <a:srgbClr val="15539C"/>
                </a:solidFill>
                <a:cs typeface="Courier New" pitchFamily="16" charset="0"/>
              </a:rPr>
              <a:t>Puppet in a nutshell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2835275" y="914400"/>
            <a:ext cx="3932238" cy="5303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554163" y="1006475"/>
            <a:ext cx="6950075" cy="5211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890713" y="1260475"/>
            <a:ext cx="6858000" cy="5186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000" b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Templates</a:t>
            </a:r>
          </a:p>
          <a:p>
            <a:pPr marL="860425" lvl="3" indent="-212725">
              <a:spcBef>
                <a:spcPts val="700"/>
              </a:spcBef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Flat  files which contains Embedded Ruby(ERB) variables</a:t>
            </a:r>
          </a:p>
          <a:p>
            <a:pPr marL="1079500" lvl="4" indent="-212725">
              <a:spcBef>
                <a:spcPts val="7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		Version=&lt;%= pkg_version %&gt;</a:t>
            </a:r>
          </a:p>
          <a:p>
            <a:pPr marL="860425" lvl="3" indent="-212725">
              <a:spcBef>
                <a:spcPts val="700"/>
              </a:spcBef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And called in a class</a:t>
            </a:r>
          </a:p>
          <a:p>
            <a:pPr marL="1079500" lvl="4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content =&gt; template(“version-temp.erb”)</a:t>
            </a:r>
          </a:p>
          <a:p>
            <a:pPr marL="860425" lvl="3" indent="-212725">
              <a:spcBef>
                <a:spcPts val="700"/>
              </a:spcBef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Variable declaration on in the same class or in node declaration</a:t>
            </a:r>
          </a:p>
          <a:p>
            <a:pPr marL="1079500" lvl="4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$pkg_version = “1.2.3”</a:t>
            </a:r>
          </a:p>
          <a:p>
            <a:pPr marL="647700" lvl="2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  <a:p>
            <a:pPr marL="647700" lvl="2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  <a:p>
            <a:pPr marL="431800" lvl="1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722313" y="2906713"/>
            <a:ext cx="7772400" cy="1500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848600" y="6553200"/>
            <a:ext cx="9906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CC11DAD-F921-49B2-9C70-F6917C46E54A}" type="slidenum">
              <a:rPr lang="en-GB" sz="1200" b="1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GB" sz="1200" b="1" i="1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165600" y="-549275"/>
            <a:ext cx="4611688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400">
                <a:solidFill>
                  <a:srgbClr val="15539C"/>
                </a:solidFill>
                <a:cs typeface="Courier New" pitchFamily="16" charset="0"/>
              </a:rPr>
              <a:t>Puppet's modules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835275" y="914400"/>
            <a:ext cx="3932238" cy="5303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554163" y="1006475"/>
            <a:ext cx="6950075" cy="5211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890713" y="1260475"/>
            <a:ext cx="6858000" cy="4941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000" b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Modules</a:t>
            </a:r>
          </a:p>
          <a:p>
            <a:pPr marL="860425" lvl="3" indent="-212725">
              <a:spcBef>
                <a:spcPts val="700"/>
              </a:spcBef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Stored at “/etc/puppet/modules” by default</a:t>
            </a:r>
          </a:p>
          <a:p>
            <a:pPr marL="860425" lvl="3" indent="-212725">
              <a:spcBef>
                <a:spcPts val="700"/>
              </a:spcBef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Collection of classes, definitions and resources</a:t>
            </a:r>
          </a:p>
          <a:p>
            <a:pPr marL="860425" lvl="3" indent="-212725">
              <a:spcBef>
                <a:spcPts val="700"/>
              </a:spcBef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Puppet search automatically for modules</a:t>
            </a:r>
          </a:p>
          <a:p>
            <a:pPr marL="860425" lvl="3" indent="-212725">
              <a:spcBef>
                <a:spcPts val="700"/>
              </a:spcBef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Simplifies system administration</a:t>
            </a:r>
          </a:p>
          <a:p>
            <a:pPr marL="860425" lvl="3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  <a:p>
            <a:pPr marL="1079500" lvl="4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000" i="1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  <a:p>
            <a:pPr marL="647700" lvl="2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  <a:p>
            <a:pPr marL="647700" lvl="2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  <a:p>
            <a:pPr marL="431800" lvl="1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5499100" y="-549275"/>
            <a:ext cx="18415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722313" y="2906713"/>
            <a:ext cx="7772400" cy="1500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7848600" y="6553200"/>
            <a:ext cx="9906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1DDCB8C-D7D5-4EA2-BF7A-E3297857FBD3}" type="slidenum">
              <a:rPr lang="en-GB" sz="1200" b="1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200" b="1" i="1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165600" y="-549275"/>
            <a:ext cx="4611688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400">
                <a:solidFill>
                  <a:srgbClr val="15539C"/>
                </a:solidFill>
                <a:cs typeface="Courier New" pitchFamily="16" charset="0"/>
              </a:rPr>
              <a:t>Puppet's modules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835275" y="914400"/>
            <a:ext cx="3932238" cy="5303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554163" y="1006475"/>
            <a:ext cx="6950075" cy="5211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890713" y="1260475"/>
            <a:ext cx="6858000" cy="6875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000" b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Module</a:t>
            </a:r>
            <a:r>
              <a:rPr lang="en-GB" sz="3000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 </a:t>
            </a:r>
            <a:r>
              <a:rPr lang="en-GB" sz="3000" b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Structure</a:t>
            </a:r>
          </a:p>
          <a:p>
            <a:pPr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3000" b="1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  <a:p>
            <a:pPr marL="863600" lvl="3" indent="-212725">
              <a:spcBef>
                <a:spcPts val="7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	</a:t>
            </a:r>
            <a:r>
              <a:rPr lang="en-GB" sz="2000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MODULE_PATH/</a:t>
            </a:r>
          </a:p>
          <a:p>
            <a:pPr marL="863600" lvl="3" indent="-212725">
              <a:spcBef>
                <a:spcPts val="7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	└──downcased_module_name/</a:t>
            </a:r>
          </a:p>
          <a:p>
            <a:pPr marL="863600" lvl="3" indent="-212725">
              <a:spcBef>
                <a:spcPts val="7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	   ├──files/</a:t>
            </a:r>
          </a:p>
          <a:p>
            <a:pPr marL="863600" lvl="3" indent="-212725">
              <a:spcBef>
                <a:spcPts val="7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	   ├──manifests/</a:t>
            </a:r>
          </a:p>
          <a:p>
            <a:pPr marL="863600" lvl="3" indent="-212725">
              <a:spcBef>
                <a:spcPts val="7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	   │  ├──init.pp</a:t>
            </a:r>
          </a:p>
          <a:p>
            <a:pPr marL="863600" lvl="3" indent="-212725">
              <a:spcBef>
                <a:spcPts val="7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	   ├──templates/</a:t>
            </a:r>
          </a:p>
          <a:p>
            <a:pPr marL="863600" lvl="3" indent="-212725">
              <a:spcBef>
                <a:spcPts val="7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	   └──README</a:t>
            </a:r>
          </a:p>
          <a:p>
            <a:pPr marL="863600" lvl="3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1200" i="1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  <a:p>
            <a:pPr marL="431800" lvl="1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3000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  <a:p>
            <a:pPr marL="863600" lvl="3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  <a:p>
            <a:pPr marL="1079500" lvl="4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000" i="1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  <a:p>
            <a:pPr marL="647700" lvl="2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  <a:p>
            <a:pPr marL="647700" lvl="2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  <a:p>
            <a:pPr marL="431800" lvl="1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5499100" y="-549275"/>
            <a:ext cx="18415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22313" y="2906713"/>
            <a:ext cx="7772400" cy="1500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7848600" y="6553200"/>
            <a:ext cx="9906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FD21833-ACCB-4AFC-B13B-167CF5EAA79E}" type="slidenum">
              <a:rPr lang="en-GB" sz="1200" b="1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GB" sz="1200" b="1" i="1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165600" y="-549275"/>
            <a:ext cx="4611688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400">
                <a:solidFill>
                  <a:srgbClr val="15539C"/>
                </a:solidFill>
                <a:cs typeface="Courier New" pitchFamily="16" charset="0"/>
              </a:rPr>
              <a:t>Puppet's modules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011363" y="914400"/>
            <a:ext cx="6737350" cy="5303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554163" y="1006475"/>
            <a:ext cx="6950075" cy="5211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890713" y="1260475"/>
            <a:ext cx="7253287" cy="10387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000" b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Modules Repositories</a:t>
            </a:r>
          </a:p>
          <a:p>
            <a:pPr marL="1076325" lvl="4" indent="-215900">
              <a:spcBef>
                <a:spcPts val="700"/>
              </a:spcBef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Puppet Forge - </a:t>
            </a:r>
          </a:p>
          <a:p>
            <a:pPr marL="1076325" lvl="4" indent="-215900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http://forge.puppetlabs.com/</a:t>
            </a:r>
          </a:p>
          <a:p>
            <a:pPr marL="1076325" lvl="4" indent="-215900">
              <a:spcBef>
                <a:spcPts val="700"/>
              </a:spcBef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David Schmitt's repository - http://git.black.co.at/</a:t>
            </a:r>
          </a:p>
          <a:p>
            <a:pPr marL="1076325" lvl="4" indent="-215900">
              <a:spcBef>
                <a:spcPts val="700"/>
              </a:spcBef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15539C"/>
                </a:solidFill>
                <a:cs typeface="Arial" charset="0"/>
              </a:rPr>
              <a:t>Ricardo Brito Da Rocha's repository</a:t>
            </a:r>
          </a:p>
          <a:p>
            <a:pPr marL="1076325" lvl="4" indent="-215900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15539C"/>
                </a:solidFill>
                <a:cs typeface="Arial" charset="0"/>
              </a:rPr>
              <a:t>https://github.com/rochaporto/repositories </a:t>
            </a:r>
          </a:p>
          <a:p>
            <a:pPr marL="1076325" lvl="4" indent="-215900">
              <a:spcBef>
                <a:spcPts val="700"/>
              </a:spcBef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15539C"/>
                </a:solidFill>
                <a:cs typeface="Arial" charset="0"/>
              </a:rPr>
              <a:t>Eshao -</a:t>
            </a:r>
          </a:p>
          <a:p>
            <a:pPr marL="1076325" lvl="4" indent="-215900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15539C"/>
                </a:solidFill>
                <a:cs typeface="Arial" charset="0"/>
              </a:rPr>
              <a:t>https://github.com/eshao/puppet </a:t>
            </a:r>
          </a:p>
          <a:p>
            <a:pPr marL="1076325" lvl="4" indent="-215900">
              <a:spcBef>
                <a:spcPts val="700"/>
              </a:spcBef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15539C"/>
                </a:solidFill>
                <a:cs typeface="Arial" charset="0"/>
              </a:rPr>
              <a:t>Example42 -</a:t>
            </a:r>
          </a:p>
          <a:p>
            <a:pPr marL="1076325" lvl="4" indent="-215900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15539C"/>
                </a:solidFill>
                <a:cs typeface="Arial" charset="0"/>
              </a:rPr>
              <a:t>http://www.example42.com/ </a:t>
            </a:r>
          </a:p>
          <a:p>
            <a:pPr marL="1076325" lvl="4" indent="-215900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>
              <a:solidFill>
                <a:srgbClr val="15539C"/>
              </a:solidFill>
              <a:cs typeface="Arial" charset="0"/>
            </a:endParaRPr>
          </a:p>
          <a:p>
            <a:pPr marL="1076325" lvl="4" indent="-215900" algn="ctr">
              <a:spcBef>
                <a:spcPts val="7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>
              <a:solidFill>
                <a:srgbClr val="15539C"/>
              </a:solidFill>
              <a:cs typeface="Arial" charset="0"/>
            </a:endParaRPr>
          </a:p>
          <a:p>
            <a:pPr marL="1076325" lvl="4" indent="-215900">
              <a:spcBef>
                <a:spcPts val="7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  <a:p>
            <a:pPr marL="1076325" lvl="4" indent="-215900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 </a:t>
            </a:r>
          </a:p>
          <a:p>
            <a:pPr marL="1076325" lvl="4" indent="-215900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 </a:t>
            </a:r>
          </a:p>
          <a:p>
            <a:pPr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3000" b="1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  <a:p>
            <a:pPr marL="863600" lvl="3" indent="-212725">
              <a:spcBef>
                <a:spcPts val="7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t>	</a:t>
            </a:r>
          </a:p>
          <a:p>
            <a:pPr marL="863600" lvl="3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  <a:p>
            <a:pPr marL="1076325" lvl="4" indent="-215900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000" i="1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  <a:p>
            <a:pPr marL="647700" lvl="2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  <a:p>
            <a:pPr marL="647700" lvl="2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  <a:p>
            <a:pPr marL="431800" lvl="1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5499100" y="-549275"/>
            <a:ext cx="18415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Puppet Dashboard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348" y="1241226"/>
            <a:ext cx="7563445" cy="580429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00174"/>
            <a:ext cx="7358114" cy="519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Puppet Terminology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722313" y="2906713"/>
            <a:ext cx="7772400" cy="1500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848600" y="6553200"/>
            <a:ext cx="9906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1FE08F5-07D6-44AB-BFEB-86D60FB2532B}" type="slidenum">
              <a:rPr lang="en-GB" sz="1200" b="1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200" b="1" i="1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835275" y="914400"/>
            <a:ext cx="3932238" cy="5303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554163" y="1006475"/>
            <a:ext cx="6950075" cy="5211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cs typeface="Courier New" pitchFamily="16" charset="0"/>
              </a:rPr>
              <a:t>Overview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ea typeface="DejaVu Sans Condensed" charset="0"/>
                <a:cs typeface="DejaVu Sans Condensed" charset="0"/>
              </a:rPr>
              <a:t> Why Puppet?</a:t>
            </a:r>
          </a:p>
          <a:p>
            <a:pPr>
              <a:lnSpc>
                <a:spcPct val="150000"/>
              </a:lnSpc>
              <a:spcBef>
                <a:spcPts val="700"/>
              </a:spcBef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ea typeface="DejaVu Sans Condensed" charset="0"/>
                <a:cs typeface="DejaVu Sans Condensed" charset="0"/>
              </a:rPr>
              <a:t> Introduction to Puppet</a:t>
            </a:r>
          </a:p>
          <a:p>
            <a:pPr>
              <a:lnSpc>
                <a:spcPct val="150000"/>
              </a:lnSpc>
              <a:spcBef>
                <a:spcPts val="700"/>
              </a:spcBef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ea typeface="DejaVu Sans Condensed" charset="0"/>
                <a:cs typeface="DejaVu Sans Condensed" charset="0"/>
              </a:rPr>
              <a:t> Puppet in a nutshell</a:t>
            </a:r>
          </a:p>
          <a:p>
            <a:pPr>
              <a:lnSpc>
                <a:spcPct val="150000"/>
              </a:lnSpc>
              <a:spcBef>
                <a:spcPts val="700"/>
              </a:spcBef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ea typeface="DejaVu Sans Condensed" charset="0"/>
                <a:cs typeface="DejaVu Sans Condensed" charset="0"/>
              </a:rPr>
              <a:t> Puppet's modules</a:t>
            </a:r>
          </a:p>
          <a:p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22313" y="2906713"/>
            <a:ext cx="7772400" cy="1500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7848600" y="6553200"/>
            <a:ext cx="9906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17E2C83-6555-4C8E-8968-89B7B9C6608C}" type="slidenum">
              <a:rPr lang="en-GB" sz="1200" b="1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20</a:t>
            </a:fld>
            <a:endParaRPr lang="en-GB" sz="1200" b="1" i="1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835275" y="914400"/>
            <a:ext cx="3932238" cy="5303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554163" y="1006475"/>
            <a:ext cx="6950075" cy="5211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5499100" y="-549275"/>
            <a:ext cx="18415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cs typeface="Courier New" pitchFamily="16" charset="0"/>
              </a:rPr>
              <a:t>Puppet Advantages</a:t>
            </a:r>
            <a:endParaRPr lang="en-IN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6113" lvl="2" indent="-215900">
              <a:lnSpc>
                <a:spcPct val="150000"/>
              </a:lnSpc>
              <a:spcBef>
                <a:spcPts val="700"/>
              </a:spcBef>
              <a:buSzPct val="45000"/>
              <a:buFont typeface="Wingdings" charset="2"/>
              <a:buChar char=""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  <a:tab pos="9790113" algn="l"/>
              </a:tabLst>
            </a:pPr>
            <a:r>
              <a:rPr lang="en-GB" dirty="0" smtClean="0">
                <a:ea typeface="DejaVu Sans Condensed" charset="0"/>
                <a:cs typeface="DejaVu Sans Condensed" charset="0"/>
              </a:rPr>
              <a:t>Scalability </a:t>
            </a:r>
          </a:p>
          <a:p>
            <a:pPr marL="646113" lvl="2" indent="-215900">
              <a:lnSpc>
                <a:spcPct val="150000"/>
              </a:lnSpc>
              <a:spcBef>
                <a:spcPts val="700"/>
              </a:spcBef>
              <a:buSzPct val="45000"/>
              <a:buFont typeface="Wingdings" charset="2"/>
              <a:buChar char=""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  <a:tab pos="9790113" algn="l"/>
              </a:tabLst>
            </a:pPr>
            <a:r>
              <a:rPr lang="en-GB" dirty="0" smtClean="0">
                <a:ea typeface="DejaVu Sans Condensed" charset="0"/>
                <a:cs typeface="DejaVu Sans Condensed" charset="0"/>
              </a:rPr>
              <a:t>Flexibility  </a:t>
            </a:r>
          </a:p>
          <a:p>
            <a:pPr marL="646113" lvl="2" indent="-215900">
              <a:lnSpc>
                <a:spcPct val="150000"/>
              </a:lnSpc>
              <a:spcBef>
                <a:spcPts val="700"/>
              </a:spcBef>
              <a:buSzPct val="45000"/>
              <a:buFont typeface="Wingdings" charset="2"/>
              <a:buChar char=""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  <a:tab pos="9790113" algn="l"/>
              </a:tabLst>
            </a:pPr>
            <a:r>
              <a:rPr lang="en-GB" dirty="0" smtClean="0">
                <a:ea typeface="DejaVu Sans Condensed" charset="0"/>
                <a:cs typeface="DejaVu Sans Condensed" charset="0"/>
              </a:rPr>
              <a:t>Reliability</a:t>
            </a:r>
          </a:p>
          <a:p>
            <a:pPr marL="646113" lvl="2" indent="-215900">
              <a:lnSpc>
                <a:spcPct val="150000"/>
              </a:lnSpc>
              <a:spcBef>
                <a:spcPts val="700"/>
              </a:spcBef>
              <a:buSzPct val="45000"/>
              <a:buFont typeface="Wingdings" charset="2"/>
              <a:buChar char=""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  <a:tab pos="9790113" algn="l"/>
              </a:tabLst>
            </a:pPr>
            <a:r>
              <a:rPr lang="en-GB" dirty="0" smtClean="0">
                <a:ea typeface="DejaVu Sans Condensed" charset="0"/>
                <a:cs typeface="DejaVu Sans Condensed" charset="0"/>
              </a:rPr>
              <a:t>Cross-Platform</a:t>
            </a:r>
          </a:p>
          <a:p>
            <a:pPr marL="646113" lvl="2" indent="-215900">
              <a:lnSpc>
                <a:spcPct val="150000"/>
              </a:lnSpc>
              <a:spcBef>
                <a:spcPts val="700"/>
              </a:spcBef>
              <a:buSzPct val="45000"/>
              <a:buFont typeface="Wingdings" charset="2"/>
              <a:buChar char=""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  <a:tab pos="9790113" algn="l"/>
              </a:tabLst>
            </a:pPr>
            <a:r>
              <a:rPr lang="en-GB" dirty="0" smtClean="0">
                <a:ea typeface="DejaVu Sans Condensed" charset="0"/>
                <a:cs typeface="DejaVu Sans Condensed" charset="0"/>
              </a:rPr>
              <a:t>Easy to use</a:t>
            </a:r>
          </a:p>
          <a:p>
            <a:pPr marL="646113" lvl="2" indent="-215900">
              <a:lnSpc>
                <a:spcPct val="150000"/>
              </a:lnSpc>
              <a:spcBef>
                <a:spcPts val="700"/>
              </a:spcBef>
              <a:buSzPct val="45000"/>
              <a:buFont typeface="Wingdings" charset="2"/>
              <a:buChar char=""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  <a:tab pos="9790113" algn="l"/>
              </a:tabLst>
            </a:pPr>
            <a:r>
              <a:rPr lang="en-GB" dirty="0" smtClean="0">
                <a:ea typeface="DejaVu Sans Condensed" charset="0"/>
                <a:cs typeface="DejaVu Sans Condensed" charset="0"/>
              </a:rPr>
              <a:t>Rapid Growth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Why Puppet ?</a:t>
            </a:r>
            <a:endParaRPr lang="en-US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1836" y="1857375"/>
            <a:ext cx="8340328" cy="4616648"/>
          </a:xfrm>
          <a:ln/>
        </p:spPr>
        <p:txBody>
          <a:bodyPr/>
          <a:lstStyle/>
          <a:p>
            <a:r>
              <a:rPr lang="en-GB" sz="2500" dirty="0" smtClean="0"/>
              <a:t>Manage a large number of systems</a:t>
            </a:r>
            <a:endParaRPr lang="en-US" sz="2500" dirty="0" smtClean="0"/>
          </a:p>
          <a:p>
            <a:r>
              <a:rPr lang="en-US" sz="2500" dirty="0" smtClean="0"/>
              <a:t>Poor </a:t>
            </a:r>
            <a:r>
              <a:rPr lang="en-US" sz="2500" dirty="0"/>
              <a:t>package management</a:t>
            </a:r>
          </a:p>
          <a:p>
            <a:r>
              <a:rPr lang="en-US" sz="2500" dirty="0"/>
              <a:t>No reporting</a:t>
            </a:r>
          </a:p>
          <a:p>
            <a:r>
              <a:rPr lang="en-US" sz="2500" dirty="0"/>
              <a:t>Poor dependency management</a:t>
            </a:r>
          </a:p>
          <a:p>
            <a:r>
              <a:rPr lang="en-US" sz="2500" dirty="0"/>
              <a:t>Difficult to manage complex configurations</a:t>
            </a:r>
          </a:p>
          <a:p>
            <a:r>
              <a:rPr lang="en-US" sz="2500" dirty="0"/>
              <a:t>Difficult to read tool </a:t>
            </a:r>
            <a:r>
              <a:rPr lang="en-US" sz="2500" dirty="0" err="1"/>
              <a:t>configs</a:t>
            </a:r>
            <a:endParaRPr lang="en-US" sz="25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What is Puppet</a:t>
            </a:r>
            <a:endParaRPr lang="en-US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1836" y="1777008"/>
            <a:ext cx="8340328" cy="4616648"/>
          </a:xfrm>
          <a:ln/>
        </p:spPr>
        <p:txBody>
          <a:bodyPr>
            <a:normAutofit/>
          </a:bodyPr>
          <a:lstStyle/>
          <a:p>
            <a:r>
              <a:rPr lang="en-US" sz="2500" dirty="0"/>
              <a:t>“Puppet is an open source data center automation and configuration management framework</a:t>
            </a:r>
            <a:r>
              <a:rPr lang="en-US" sz="2500" dirty="0" smtClean="0"/>
              <a:t>.”</a:t>
            </a:r>
          </a:p>
          <a:p>
            <a:r>
              <a:rPr lang="en-GB" sz="2500" dirty="0" smtClean="0"/>
              <a:t>“Puppet is a system for automating system administration task.”</a:t>
            </a:r>
          </a:p>
          <a:p>
            <a:r>
              <a:rPr lang="en-US" sz="2500" dirty="0" smtClean="0"/>
              <a:t>An </a:t>
            </a:r>
            <a:r>
              <a:rPr lang="en-GB" sz="2500" dirty="0" smtClean="0"/>
              <a:t>open-source project written in Ruby and released under Apache 2.0 (after v2.7.0)</a:t>
            </a:r>
            <a:endParaRPr lang="en-US" sz="2500" dirty="0"/>
          </a:p>
          <a:p>
            <a:r>
              <a:rPr lang="en-US" sz="2500" dirty="0" smtClean="0"/>
              <a:t>Scalable </a:t>
            </a:r>
            <a:r>
              <a:rPr lang="en-US" sz="2500" dirty="0"/>
              <a:t>to thousands of nodes</a:t>
            </a:r>
          </a:p>
          <a:p>
            <a:r>
              <a:rPr lang="en-US" sz="2500" dirty="0"/>
              <a:t>Web-based dashboard for reporting</a:t>
            </a:r>
          </a:p>
          <a:p>
            <a:r>
              <a:rPr lang="en-US" sz="2500" dirty="0"/>
              <a:t>Hundreds of community developed modules</a:t>
            </a:r>
          </a:p>
          <a:p>
            <a:endParaRPr lang="en-US" sz="2500" dirty="0"/>
          </a:p>
          <a:p>
            <a:endParaRPr lang="en-US" sz="25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What is Puppet</a:t>
            </a:r>
            <a:endParaRPr lang="en-US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9664" y="1607344"/>
            <a:ext cx="8795742" cy="5018484"/>
          </a:xfrm>
          <a:ln/>
        </p:spPr>
        <p:txBody>
          <a:bodyPr/>
          <a:lstStyle/>
          <a:p>
            <a:pPr marL="342900" lvl="2" indent="-342900"/>
            <a:r>
              <a:rPr lang="en-GB" sz="2500" dirty="0" smtClean="0"/>
              <a:t>A declarative language for describing system configuration</a:t>
            </a:r>
            <a:endParaRPr lang="en-US" sz="2500" dirty="0" smtClean="0"/>
          </a:p>
          <a:p>
            <a:r>
              <a:rPr lang="en-US" sz="2500" dirty="0" smtClean="0"/>
              <a:t>We </a:t>
            </a:r>
            <a:r>
              <a:rPr lang="en-US" sz="2500" dirty="0"/>
              <a:t>can think of machines in terms of functional roles.</a:t>
            </a:r>
          </a:p>
          <a:p>
            <a:r>
              <a:rPr lang="en-US" sz="2500" dirty="0"/>
              <a:t>Fine grained package management</a:t>
            </a:r>
          </a:p>
          <a:p>
            <a:r>
              <a:rPr lang="en-US" sz="2500" dirty="0"/>
              <a:t>Reporting tools allow us to audit current state of systems.</a:t>
            </a:r>
          </a:p>
          <a:p>
            <a:r>
              <a:rPr lang="en-US" sz="2500" dirty="0"/>
              <a:t>Faster resolution of service requests with fewer errors.</a:t>
            </a:r>
          </a:p>
          <a:p>
            <a:r>
              <a:rPr lang="en-US" sz="2500" dirty="0"/>
              <a:t>Better and faster system recovery</a:t>
            </a:r>
          </a:p>
          <a:p>
            <a:endParaRPr lang="en-US" sz="2500" dirty="0"/>
          </a:p>
          <a:p>
            <a:endParaRPr lang="en-US" sz="25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22313" y="2906713"/>
            <a:ext cx="7772400" cy="1500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848600" y="6553200"/>
            <a:ext cx="9906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60B551E-7EF5-454C-88F0-E3C8DBEA6FFE}" type="slidenum">
              <a:rPr lang="en-GB" sz="1200" b="1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200" b="1" i="1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835275" y="914400"/>
            <a:ext cx="3932238" cy="5303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554163" y="1006475"/>
            <a:ext cx="6950075" cy="5211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ea typeface="DejaVu Sans Condensed" charset="0"/>
                <a:cs typeface="DejaVu Sans Condensed" charset="0"/>
              </a:rPr>
              <a:t>How Puppet Works?</a:t>
            </a:r>
            <a:endParaRPr lang="en-IN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4525" lvl="2" indent="-214313">
              <a:spcBef>
                <a:spcPts val="700"/>
              </a:spcBef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ea typeface="DejaVu Sans Condensed" charset="0"/>
                <a:cs typeface="DejaVu Sans Condensed" charset="0"/>
              </a:rPr>
              <a:t>A client/server based application</a:t>
            </a:r>
          </a:p>
          <a:p>
            <a:pPr marL="644525" lvl="2" indent="-214313">
              <a:spcBef>
                <a:spcPts val="700"/>
              </a:spcBef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ea typeface="DejaVu Sans Condensed" charset="0"/>
                <a:cs typeface="DejaVu Sans Condensed" charset="0"/>
              </a:rPr>
              <a:t>The server is called “</a:t>
            </a:r>
            <a:r>
              <a:rPr lang="en-GB" dirty="0" err="1" smtClean="0">
                <a:ea typeface="DejaVu Sans Condensed" charset="0"/>
                <a:cs typeface="DejaVu Sans Condensed" charset="0"/>
              </a:rPr>
              <a:t>puppetmaster</a:t>
            </a:r>
            <a:r>
              <a:rPr lang="en-GB" dirty="0" smtClean="0">
                <a:ea typeface="DejaVu Sans Condensed" charset="0"/>
                <a:cs typeface="DejaVu Sans Condensed" charset="0"/>
              </a:rPr>
              <a:t>”</a:t>
            </a:r>
          </a:p>
          <a:p>
            <a:pPr marL="644525" lvl="2" indent="-214313">
              <a:spcBef>
                <a:spcPts val="700"/>
              </a:spcBef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ea typeface="DejaVu Sans Condensed" charset="0"/>
                <a:cs typeface="DejaVu Sans Condensed" charset="0"/>
              </a:rPr>
              <a:t>The client is called “node” or “puppet”</a:t>
            </a:r>
          </a:p>
          <a:p>
            <a:pPr marL="644525" lvl="2" indent="-214313">
              <a:spcBef>
                <a:spcPts val="700"/>
              </a:spcBef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ea typeface="DejaVu Sans Condensed" charset="0"/>
                <a:cs typeface="DejaVu Sans Condensed" charset="0"/>
              </a:rPr>
              <a:t>SSL identity verification</a:t>
            </a:r>
          </a:p>
          <a:p>
            <a:pPr marL="644525" lvl="2" indent="-214313">
              <a:spcBef>
                <a:spcPts val="700"/>
              </a:spcBef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ea typeface="DejaVu Sans Condensed" charset="0"/>
                <a:cs typeface="DejaVu Sans Condensed" charset="0"/>
              </a:rPr>
              <a:t>Puppet enforce new configurations to the system </a:t>
            </a:r>
          </a:p>
          <a:p>
            <a:pPr marL="1076325" lvl="4" indent="-215900">
              <a:spcBef>
                <a:spcPts val="700"/>
              </a:spcBef>
              <a:buSzPct val="45000"/>
              <a:buFont typeface="Wingdings 2" charset="2"/>
              <a:buChar char="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dirty="0" err="1" smtClean="0">
                <a:ea typeface="DejaVu Sans Condensed" charset="0"/>
                <a:cs typeface="DejaVu Sans Condensed" charset="0"/>
              </a:rPr>
              <a:t>Idempotency</a:t>
            </a:r>
            <a:endParaRPr lang="en-GB" sz="2400" dirty="0" smtClean="0">
              <a:ea typeface="DejaVu Sans Condensed" charset="0"/>
              <a:cs typeface="DejaVu Sans Condensed" charset="0"/>
            </a:endParaRPr>
          </a:p>
          <a:p>
            <a:pPr marL="1076325" lvl="4" indent="-215900">
              <a:spcBef>
                <a:spcPts val="700"/>
              </a:spcBef>
              <a:buSzPct val="45000"/>
              <a:buFont typeface="Wingdings 2" charset="2"/>
              <a:buChar char="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dirty="0" smtClean="0">
                <a:ea typeface="DejaVu Sans Condensed" charset="0"/>
                <a:cs typeface="DejaVu Sans Condensed" charset="0"/>
              </a:rPr>
              <a:t>Detect current state of the system</a:t>
            </a:r>
          </a:p>
          <a:p>
            <a:pPr marL="1076325" lvl="4" indent="-215900">
              <a:spcBef>
                <a:spcPts val="700"/>
              </a:spcBef>
              <a:buSzPct val="45000"/>
              <a:buFont typeface="Wingdings 2" charset="2"/>
              <a:buChar char="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dirty="0" smtClean="0">
                <a:ea typeface="DejaVu Sans Condensed" charset="0"/>
                <a:cs typeface="DejaVu Sans Condensed" charset="0"/>
              </a:rPr>
              <a:t>Change if only needed</a:t>
            </a:r>
          </a:p>
          <a:p>
            <a:pPr marL="1076325" lvl="4" indent="-215900">
              <a:spcBef>
                <a:spcPts val="700"/>
              </a:spcBef>
              <a:buSzPct val="45000"/>
              <a:buFont typeface="Wingdings 2" charset="2"/>
              <a:buChar char="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dirty="0" smtClean="0">
                <a:ea typeface="DejaVu Sans Condensed" charset="0"/>
                <a:cs typeface="DejaVu Sans Condensed" charset="0"/>
              </a:rPr>
              <a:t>Run on regular basis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096963" y="4854575"/>
            <a:ext cx="7772400" cy="136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722313" y="2906713"/>
            <a:ext cx="7772400" cy="1500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7848600" y="6553200"/>
            <a:ext cx="9906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D71B66A-ADF0-42B5-B910-00480C603948}" type="slidenum">
              <a:rPr lang="en-GB" sz="1200" b="1" i="1">
                <a:solidFill>
                  <a:srgbClr val="15539C"/>
                </a:solidFill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GB" sz="1200" b="1" i="1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835275" y="914400"/>
            <a:ext cx="3932238" cy="5303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554163" y="1006475"/>
            <a:ext cx="6950075" cy="5211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890713" y="1279525"/>
            <a:ext cx="6858000" cy="475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  <a:p>
            <a:pPr marL="647700" lvl="2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  <a:p>
            <a:pPr marL="647700" lvl="2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  <a:p>
            <a:pPr marL="431800" lvl="1" indent="-212725">
              <a:spcBef>
                <a:spcPts val="700"/>
              </a:spcBef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>
              <a:solidFill>
                <a:srgbClr val="15539C"/>
              </a:solidFill>
              <a:ea typeface="DejaVu Sans Condensed" charset="0"/>
              <a:cs typeface="DejaVu Sans Condensed" charset="0"/>
            </a:endParaRPr>
          </a:p>
        </p:txBody>
      </p:sp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143116"/>
            <a:ext cx="6943725" cy="3382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ea typeface="DejaVu Sans Condensed" charset="0"/>
                <a:cs typeface="DejaVu Sans Condensed" charset="0"/>
              </a:rPr>
              <a:t>How Puppet Works?</a:t>
            </a: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85992"/>
            <a:ext cx="79248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Puppet Environment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Related to Puppet</a:t>
            </a:r>
            <a:endParaRPr lang="en-IN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63674"/>
            <a:ext cx="9144000" cy="4537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453</Words>
  <Application>Microsoft Office PowerPoint</Application>
  <PresentationFormat>On-screen Show (4:3)</PresentationFormat>
  <Paragraphs>151</Paragraphs>
  <Slides>20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Introduction to Puppet</vt:lpstr>
      <vt:lpstr>Overview</vt:lpstr>
      <vt:lpstr>Why Puppet ?</vt:lpstr>
      <vt:lpstr>What is Puppet</vt:lpstr>
      <vt:lpstr>What is Puppet</vt:lpstr>
      <vt:lpstr>How Puppet Works?</vt:lpstr>
      <vt:lpstr>How Puppet Works?</vt:lpstr>
      <vt:lpstr>Puppet Environment</vt:lpstr>
      <vt:lpstr>Software Related to Puppet</vt:lpstr>
      <vt:lpstr>Puppet in a nutshell</vt:lpstr>
      <vt:lpstr>puppet.conf</vt:lpstr>
      <vt:lpstr>site.pp</vt:lpstr>
      <vt:lpstr>Slide 13</vt:lpstr>
      <vt:lpstr>Slide 14</vt:lpstr>
      <vt:lpstr>Slide 15</vt:lpstr>
      <vt:lpstr>Slide 16</vt:lpstr>
      <vt:lpstr>Slide 17</vt:lpstr>
      <vt:lpstr>Puppet Dashboard</vt:lpstr>
      <vt:lpstr>Puppet Terminology</vt:lpstr>
      <vt:lpstr>Puppet Advantages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BMI Bangalore</dc:creator>
  <cp:lastModifiedBy>BMI Bangalore</cp:lastModifiedBy>
  <cp:revision>41</cp:revision>
  <dcterms:created xsi:type="dcterms:W3CDTF">2017-08-16T02:55:23Z</dcterms:created>
  <dcterms:modified xsi:type="dcterms:W3CDTF">2017-08-16T03:52:35Z</dcterms:modified>
</cp:coreProperties>
</file>