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2"/>
  </p:notesMasterIdLst>
  <p:sldIdLst>
    <p:sldId id="256" r:id="rId2"/>
    <p:sldId id="259" r:id="rId3"/>
    <p:sldId id="290" r:id="rId4"/>
    <p:sldId id="260" r:id="rId5"/>
    <p:sldId id="277" r:id="rId6"/>
    <p:sldId id="291" r:id="rId7"/>
    <p:sldId id="280" r:id="rId8"/>
    <p:sldId id="281" r:id="rId9"/>
    <p:sldId id="288" r:id="rId10"/>
    <p:sldId id="289" r:id="rId11"/>
    <p:sldId id="284" r:id="rId12"/>
    <p:sldId id="295" r:id="rId13"/>
    <p:sldId id="287" r:id="rId14"/>
    <p:sldId id="292" r:id="rId15"/>
    <p:sldId id="293" r:id="rId16"/>
    <p:sldId id="278" r:id="rId17"/>
    <p:sldId id="294" r:id="rId18"/>
    <p:sldId id="285" r:id="rId19"/>
    <p:sldId id="286"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BC0FE7-3EAB-4196-B444-84A439377FA5}">
          <p14:sldIdLst>
            <p14:sldId id="256"/>
            <p14:sldId id="259"/>
            <p14:sldId id="290"/>
          </p14:sldIdLst>
        </p14:section>
        <p14:section name="Untitled Section" id="{FB0116A2-B1C4-47CC-878F-09F9618CAEC5}">
          <p14:sldIdLst>
            <p14:sldId id="260"/>
            <p14:sldId id="277"/>
            <p14:sldId id="291"/>
            <p14:sldId id="280"/>
            <p14:sldId id="281"/>
            <p14:sldId id="288"/>
            <p14:sldId id="289"/>
            <p14:sldId id="284"/>
            <p14:sldId id="295"/>
            <p14:sldId id="287"/>
            <p14:sldId id="292"/>
            <p14:sldId id="293"/>
            <p14:sldId id="278"/>
            <p14:sldId id="294"/>
            <p14:sldId id="285"/>
            <p14:sldId id="286"/>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1"/>
    <a:srgbClr val="A725FF"/>
    <a:srgbClr val="9900CC"/>
    <a:srgbClr val="5EEC3C"/>
    <a:srgbClr val="FFABC9"/>
    <a:srgbClr val="FF9900"/>
    <a:srgbClr val="FFDC47"/>
    <a:srgbClr val="FFFF21"/>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2" autoAdjust="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50CDE-F65B-4B62-BC13-720AC321E017}"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73B8F-AAB5-494F-AE3E-335861EAD6CA}" type="slidenum">
              <a:rPr lang="en-US" smtClean="0"/>
              <a:t>‹#›</a:t>
            </a:fld>
            <a:endParaRPr lang="en-US"/>
          </a:p>
        </p:txBody>
      </p:sp>
    </p:spTree>
    <p:extLst>
      <p:ext uri="{BB962C8B-B14F-4D97-AF65-F5344CB8AC3E}">
        <p14:creationId xmlns:p14="http://schemas.microsoft.com/office/powerpoint/2010/main" val="90943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D73B8F-AAB5-494F-AE3E-335861EAD6CA}" type="slidenum">
              <a:rPr lang="en-US" smtClean="0"/>
              <a:t>1</a:t>
            </a:fld>
            <a:endParaRPr lang="en-US"/>
          </a:p>
        </p:txBody>
      </p:sp>
    </p:spTree>
    <p:extLst>
      <p:ext uri="{BB962C8B-B14F-4D97-AF65-F5344CB8AC3E}">
        <p14:creationId xmlns:p14="http://schemas.microsoft.com/office/powerpoint/2010/main" val="1833388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679754"/>
          </a:xfrm>
          <a:noFill/>
          <a:effectLst>
            <a:outerShdw blurRad="50800" dist="38100" dir="2700000" algn="tl" rotWithShape="0">
              <a:prstClr val="black">
                <a:alpha val="40000"/>
              </a:prstClr>
            </a:outerShdw>
          </a:effectLst>
        </p:spPr>
        <p:txBody>
          <a:bodyPr>
            <a:normAutofit/>
          </a:bodyPr>
          <a:lstStyle>
            <a:lvl1pPr algn="l">
              <a:defRPr sz="3600">
                <a:solidFill>
                  <a:srgbClr val="A725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8246070" cy="61082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powershow.com/view/16db73-" TargetMode="External"/><Relationship Id="rId7" Type="http://schemas.openxmlformats.org/officeDocument/2006/relationships/hyperlink" Target="http://www.ijert.org/traffic-sign-recognition-using-" TargetMode="External"/><Relationship Id="rId2" Type="http://schemas.openxmlformats.org/officeDocument/2006/relationships/hyperlink" Target="http://www.studocu.com/in/document/visvesvaraya-" TargetMode="External"/><Relationship Id="rId1" Type="http://schemas.openxmlformats.org/officeDocument/2006/relationships/slideLayout" Target="../slideLayouts/slideLayout3.xml"/><Relationship Id="rId6" Type="http://schemas.openxmlformats.org/officeDocument/2006/relationships/hyperlink" Target="http://www.slideshare.net/cseij/trafficsign-recognition-" TargetMode="External"/><Relationship Id="rId5" Type="http://schemas.openxmlformats.org/officeDocument/2006/relationships/hyperlink" Target="http://www.slideshare.net/anujraghav123/traffic-sign-" TargetMode="External"/><Relationship Id="rId4" Type="http://schemas.openxmlformats.org/officeDocument/2006/relationships/hyperlink" Target="http://www.slideserve.com/zada/traffic-sign-recogni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eshare.net/anujraghav123/traffic-sign-%20recognition-183188970" TargetMode="External"/><Relationship Id="rId2" Type="http://schemas.openxmlformats.org/officeDocument/2006/relationships/hyperlink" Target="https://ieeexplore.ieee.org/document/9498270" TargetMode="External"/><Relationship Id="rId1" Type="http://schemas.openxmlformats.org/officeDocument/2006/relationships/slideLayout" Target="../slideLayouts/slideLayout3.xml"/><Relationship Id="rId4" Type="http://schemas.openxmlformats.org/officeDocument/2006/relationships/hyperlink" Target="http://www.slideshare.net/cseij/trafficsign-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20440"/>
          </a:xfrm>
        </p:spPr>
        <p:txBody>
          <a:bodyPr>
            <a:noAutofit/>
          </a:bodyPr>
          <a:lstStyle/>
          <a:p>
            <a:pPr algn="ctr"/>
            <a:r>
              <a:rPr lang="en-US" sz="2400" i="1" dirty="0">
                <a:solidFill>
                  <a:schemeClr val="bg1"/>
                </a:solidFill>
                <a:latin typeface="Times New Roman" panose="02020603050405020304" pitchFamily="18" charset="0"/>
                <a:cs typeface="Times New Roman" panose="02020603050405020304" pitchFamily="18" charset="0"/>
              </a:rPr>
              <a:t/>
            </a:r>
            <a:br>
              <a:rPr lang="en-US" sz="2400" i="1" dirty="0">
                <a:solidFill>
                  <a:schemeClr val="bg1"/>
                </a:solidFill>
                <a:latin typeface="Times New Roman" panose="02020603050405020304" pitchFamily="18" charset="0"/>
                <a:cs typeface="Times New Roman" panose="02020603050405020304" pitchFamily="18" charset="0"/>
              </a:rPr>
            </a:br>
            <a:r>
              <a:rPr lang="en-US" sz="2400" i="1" dirty="0">
                <a:solidFill>
                  <a:schemeClr val="bg1"/>
                </a:solidFill>
                <a:latin typeface="Times New Roman" panose="02020603050405020304" pitchFamily="18" charset="0"/>
                <a:cs typeface="Times New Roman" panose="02020603050405020304" pitchFamily="18" charset="0"/>
              </a:rPr>
              <a:t/>
            </a:r>
            <a:br>
              <a:rPr lang="en-US" sz="2400" i="1" dirty="0">
                <a:solidFill>
                  <a:schemeClr val="bg1"/>
                </a:solidFill>
                <a:latin typeface="Times New Roman" panose="02020603050405020304" pitchFamily="18" charset="0"/>
                <a:cs typeface="Times New Roman" panose="02020603050405020304" pitchFamily="18" charset="0"/>
              </a:rPr>
            </a:br>
            <a:r>
              <a:rPr lang="en-US" sz="2400" i="1" dirty="0">
                <a:solidFill>
                  <a:schemeClr val="bg1"/>
                </a:solidFill>
                <a:latin typeface="Times New Roman" panose="02020603050405020304" pitchFamily="18" charset="0"/>
                <a:cs typeface="Times New Roman" panose="02020603050405020304" pitchFamily="18" charset="0"/>
              </a:rPr>
              <a:t>“ Sign Sense System using </a:t>
            </a:r>
            <a:r>
              <a:rPr lang="en-US" sz="2400" i="1" dirty="0" smtClean="0">
                <a:solidFill>
                  <a:schemeClr val="bg1"/>
                </a:solidFill>
                <a:latin typeface="Times New Roman" panose="02020603050405020304" pitchFamily="18" charset="0"/>
                <a:cs typeface="Times New Roman" panose="02020603050405020304" pitchFamily="18" charset="0"/>
              </a:rPr>
              <a:t/>
            </a:r>
            <a:br>
              <a:rPr lang="en-US" sz="2400" i="1" dirty="0" smtClean="0">
                <a:solidFill>
                  <a:schemeClr val="bg1"/>
                </a:solidFill>
                <a:latin typeface="Times New Roman" panose="02020603050405020304" pitchFamily="18" charset="0"/>
                <a:cs typeface="Times New Roman" panose="02020603050405020304" pitchFamily="18" charset="0"/>
              </a:rPr>
            </a:br>
            <a:r>
              <a:rPr lang="en-US" sz="2400" i="1" dirty="0" smtClean="0">
                <a:solidFill>
                  <a:schemeClr val="bg1"/>
                </a:solidFill>
                <a:latin typeface="Times New Roman" panose="02020603050405020304" pitchFamily="18" charset="0"/>
                <a:cs typeface="Times New Roman" panose="02020603050405020304" pitchFamily="18" charset="0"/>
              </a:rPr>
              <a:t>Convolutional Neural </a:t>
            </a:r>
            <a:r>
              <a:rPr lang="en-US" sz="2400" i="1" dirty="0" err="1" smtClean="0">
                <a:solidFill>
                  <a:schemeClr val="bg1"/>
                </a:solidFill>
                <a:latin typeface="Times New Roman" panose="02020603050405020304" pitchFamily="18" charset="0"/>
                <a:cs typeface="Times New Roman" panose="02020603050405020304" pitchFamily="18" charset="0"/>
              </a:rPr>
              <a:t>NetworkAlgorithm</a:t>
            </a:r>
            <a:r>
              <a:rPr lang="en-US" sz="2400" i="1" dirty="0" smtClean="0">
                <a:solidFill>
                  <a:schemeClr val="bg1"/>
                </a:solidFill>
                <a:latin typeface="Times New Roman" panose="02020603050405020304" pitchFamily="18" charset="0"/>
                <a:cs typeface="Times New Roman" panose="02020603050405020304" pitchFamily="18" charset="0"/>
              </a:rPr>
              <a:t>”</a:t>
            </a:r>
            <a:r>
              <a:rPr lang="en-US" dirty="0"/>
              <a:t/>
            </a:r>
            <a:br>
              <a:rPr lang="en-US" dirty="0"/>
            </a:br>
            <a:r>
              <a:rPr lang="en-IN" sz="1600" i="1" dirty="0">
                <a:solidFill>
                  <a:schemeClr val="bg2"/>
                </a:solidFill>
                <a:latin typeface="Times New Roman" panose="02020603050405020304" pitchFamily="18" charset="0"/>
                <a:cs typeface="Times New Roman" panose="02020603050405020304" pitchFamily="18" charset="0"/>
              </a:rPr>
              <a:t>Major project report </a:t>
            </a:r>
            <a:br>
              <a:rPr lang="en-IN" sz="1600" i="1" dirty="0">
                <a:solidFill>
                  <a:schemeClr val="bg2"/>
                </a:solidFill>
                <a:latin typeface="Times New Roman" panose="02020603050405020304" pitchFamily="18" charset="0"/>
                <a:cs typeface="Times New Roman" panose="02020603050405020304" pitchFamily="18" charset="0"/>
              </a:rPr>
            </a:br>
            <a:r>
              <a:rPr lang="en-IN" sz="1600" i="1" dirty="0">
                <a:solidFill>
                  <a:schemeClr val="bg2"/>
                </a:solidFill>
                <a:latin typeface="Times New Roman" panose="02020603050405020304" pitchFamily="18" charset="0"/>
                <a:cs typeface="Times New Roman" panose="02020603050405020304" pitchFamily="18" charset="0"/>
              </a:rPr>
              <a:t>submitted to</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Rajiv Gandhi University of Knowledge Technologies</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SRIKAKULAM</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i="1" dirty="0">
                <a:solidFill>
                  <a:schemeClr val="bg2"/>
                </a:solidFill>
                <a:latin typeface="Times New Roman" panose="02020603050405020304" pitchFamily="18" charset="0"/>
                <a:cs typeface="Times New Roman" panose="02020603050405020304" pitchFamily="18" charset="0"/>
              </a:rPr>
              <a:t>In partial fulfillment of the requirements </a:t>
            </a:r>
            <a:br>
              <a:rPr lang="en-IN" sz="1600" i="1" dirty="0">
                <a:solidFill>
                  <a:schemeClr val="bg2"/>
                </a:solidFill>
                <a:latin typeface="Times New Roman" panose="02020603050405020304" pitchFamily="18" charset="0"/>
                <a:cs typeface="Times New Roman" panose="02020603050405020304" pitchFamily="18" charset="0"/>
              </a:rPr>
            </a:br>
            <a:r>
              <a:rPr lang="en-IN" sz="1600" i="1" dirty="0">
                <a:solidFill>
                  <a:schemeClr val="bg2"/>
                </a:solidFill>
                <a:latin typeface="Times New Roman" panose="02020603050405020304" pitchFamily="18" charset="0"/>
                <a:cs typeface="Times New Roman" panose="02020603050405020304" pitchFamily="18" charset="0"/>
              </a:rPr>
              <a:t>for the award of the degree of</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BACHELOR OF TECHNOLOGY</a:t>
            </a:r>
            <a:r>
              <a:rPr lang="en-US" sz="1600" b="1" dirty="0">
                <a:solidFill>
                  <a:schemeClr val="bg2"/>
                </a:solidFill>
                <a:latin typeface="Times New Roman" panose="02020603050405020304" pitchFamily="18" charset="0"/>
                <a:cs typeface="Times New Roman" panose="02020603050405020304" pitchFamily="18" charset="0"/>
              </a:rPr>
              <a:t> </a:t>
            </a:r>
            <a:r>
              <a:rPr lang="en-IN" sz="1600" b="1" dirty="0">
                <a:solidFill>
                  <a:schemeClr val="bg2"/>
                </a:solidFill>
                <a:latin typeface="Times New Roman" panose="02020603050405020304" pitchFamily="18" charset="0"/>
                <a:cs typeface="Times New Roman" panose="02020603050405020304" pitchFamily="18" charset="0"/>
              </a:rPr>
              <a:t>IN COMPUTER SCIENCE</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Submitted by</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i="1" dirty="0">
                <a:solidFill>
                  <a:schemeClr val="bg2"/>
                </a:solidFill>
                <a:latin typeface="Times New Roman" panose="02020603050405020304" pitchFamily="18" charset="0"/>
                <a:cs typeface="Times New Roman" panose="02020603050405020304" pitchFamily="18" charset="0"/>
              </a:rPr>
              <a:t>4</a:t>
            </a:r>
            <a:r>
              <a:rPr lang="en-IN" sz="1600" i="1" baseline="30000" dirty="0">
                <a:solidFill>
                  <a:schemeClr val="bg2"/>
                </a:solidFill>
                <a:latin typeface="Times New Roman" panose="02020603050405020304" pitchFamily="18" charset="0"/>
                <a:cs typeface="Times New Roman" panose="02020603050405020304" pitchFamily="18" charset="0"/>
              </a:rPr>
              <a:t>th</a:t>
            </a:r>
            <a:r>
              <a:rPr lang="en-IN" sz="1600" i="1" dirty="0">
                <a:solidFill>
                  <a:schemeClr val="bg2"/>
                </a:solidFill>
                <a:latin typeface="Times New Roman" panose="02020603050405020304" pitchFamily="18" charset="0"/>
                <a:cs typeface="Times New Roman" panose="02020603050405020304" pitchFamily="18" charset="0"/>
              </a:rPr>
              <a:t> year B. Tech 1st </a:t>
            </a:r>
            <a:r>
              <a:rPr lang="en-IN" sz="1600" i="1" baseline="30000" dirty="0">
                <a:solidFill>
                  <a:schemeClr val="bg2"/>
                </a:solidFill>
                <a:latin typeface="Times New Roman" panose="02020603050405020304" pitchFamily="18" charset="0"/>
                <a:cs typeface="Times New Roman" panose="02020603050405020304" pitchFamily="18" charset="0"/>
              </a:rPr>
              <a:t> </a:t>
            </a:r>
            <a:r>
              <a:rPr lang="en-IN" sz="1600" i="1" dirty="0">
                <a:solidFill>
                  <a:schemeClr val="bg2"/>
                </a:solidFill>
                <a:latin typeface="Times New Roman" panose="02020603050405020304" pitchFamily="18" charset="0"/>
                <a:cs typeface="Times New Roman" panose="02020603050405020304" pitchFamily="18" charset="0"/>
              </a:rPr>
              <a:t>semester</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err="1">
                <a:solidFill>
                  <a:schemeClr val="bg2"/>
                </a:solidFill>
                <a:latin typeface="Times New Roman" panose="02020603050405020304" pitchFamily="18" charset="0"/>
                <a:cs typeface="Times New Roman" panose="02020603050405020304" pitchFamily="18" charset="0"/>
              </a:rPr>
              <a:t>K.Lavanya</a:t>
            </a:r>
            <a:r>
              <a:rPr lang="en-IN" sz="1600" b="1" dirty="0">
                <a:solidFill>
                  <a:schemeClr val="bg2"/>
                </a:solidFill>
                <a:latin typeface="Times New Roman" panose="02020603050405020304" pitchFamily="18" charset="0"/>
                <a:cs typeface="Times New Roman" panose="02020603050405020304" pitchFamily="18" charset="0"/>
              </a:rPr>
              <a:t>(S180198</a:t>
            </a:r>
            <a:r>
              <a:rPr lang="en-IN" sz="1600" b="1" dirty="0" smtClean="0">
                <a:solidFill>
                  <a:schemeClr val="bg2"/>
                </a:solidFill>
                <a:latin typeface="Times New Roman" panose="02020603050405020304" pitchFamily="18" charset="0"/>
                <a:cs typeface="Times New Roman" panose="02020603050405020304" pitchFamily="18" charset="0"/>
              </a:rPr>
              <a:t>)</a:t>
            </a:r>
            <a:r>
              <a:rPr lang="en-IN" sz="1600" b="1" dirty="0">
                <a:solidFill>
                  <a:schemeClr val="bg2"/>
                </a:solidFill>
                <a:latin typeface="Times New Roman" panose="02020603050405020304" pitchFamily="18" charset="0"/>
                <a:cs typeface="Times New Roman" panose="02020603050405020304" pitchFamily="18" charset="0"/>
              </a:rPr>
              <a:t/>
            </a:r>
            <a:br>
              <a:rPr lang="en-IN" sz="1600" b="1"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M. Manikanta (S180981)</a:t>
            </a:r>
            <a:br>
              <a:rPr lang="en-IN" sz="1600" b="1"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G. </a:t>
            </a:r>
            <a:r>
              <a:rPr lang="en-IN" sz="1600" b="1" dirty="0" err="1">
                <a:solidFill>
                  <a:schemeClr val="bg2"/>
                </a:solidFill>
                <a:latin typeface="Times New Roman" panose="02020603050405020304" pitchFamily="18" charset="0"/>
                <a:cs typeface="Times New Roman" panose="02020603050405020304" pitchFamily="18" charset="0"/>
              </a:rPr>
              <a:t>Jyothsna</a:t>
            </a:r>
            <a:r>
              <a:rPr lang="en-IN" sz="1600" b="1" dirty="0">
                <a:solidFill>
                  <a:schemeClr val="bg2"/>
                </a:solidFill>
                <a:latin typeface="Times New Roman" panose="02020603050405020304" pitchFamily="18" charset="0"/>
                <a:cs typeface="Times New Roman" panose="02020603050405020304" pitchFamily="18" charset="0"/>
              </a:rPr>
              <a:t> (S180845)</a:t>
            </a:r>
            <a:br>
              <a:rPr lang="en-IN" sz="1600" b="1" dirty="0">
                <a:solidFill>
                  <a:schemeClr val="bg2"/>
                </a:solidFill>
                <a:latin typeface="Times New Roman" panose="02020603050405020304" pitchFamily="18" charset="0"/>
                <a:cs typeface="Times New Roman" panose="02020603050405020304" pitchFamily="18" charset="0"/>
              </a:rPr>
            </a:br>
            <a:r>
              <a:rPr lang="en-IN" sz="1600" dirty="0">
                <a:solidFill>
                  <a:schemeClr val="bg2"/>
                </a:solidFill>
                <a:latin typeface="Times New Roman" panose="02020603050405020304" pitchFamily="18" charset="0"/>
                <a:cs typeface="Times New Roman" panose="02020603050405020304" pitchFamily="18" charset="0"/>
              </a:rPr>
              <a:t>Under the Esteemed Guidance of</a:t>
            </a:r>
            <a:r>
              <a:rPr lang="en-US" sz="1600" dirty="0">
                <a:solidFill>
                  <a:schemeClr val="bg2"/>
                </a:solidFill>
                <a:latin typeface="Times New Roman" panose="02020603050405020304" pitchFamily="18" charset="0"/>
                <a:cs typeface="Times New Roman" panose="02020603050405020304" pitchFamily="18" charset="0"/>
              </a:rPr>
              <a:t/>
            </a:r>
            <a:br>
              <a:rPr lang="en-US" sz="1600" dirty="0">
                <a:solidFill>
                  <a:schemeClr val="bg2"/>
                </a:solidFill>
                <a:latin typeface="Times New Roman" panose="02020603050405020304" pitchFamily="18" charset="0"/>
                <a:cs typeface="Times New Roman" panose="02020603050405020304" pitchFamily="18" charset="0"/>
              </a:rPr>
            </a:br>
            <a:r>
              <a:rPr lang="en-IN" sz="1600" b="1" dirty="0">
                <a:solidFill>
                  <a:schemeClr val="bg2"/>
                </a:solidFill>
                <a:latin typeface="Times New Roman" panose="02020603050405020304" pitchFamily="18" charset="0"/>
                <a:cs typeface="Times New Roman" panose="02020603050405020304" pitchFamily="18" charset="0"/>
              </a:rPr>
              <a:t>T. Anil </a:t>
            </a:r>
            <a:r>
              <a:rPr lang="en-IN" sz="1600" b="1" dirty="0" err="1">
                <a:solidFill>
                  <a:schemeClr val="bg2"/>
                </a:solidFill>
                <a:latin typeface="Times New Roman" panose="02020603050405020304" pitchFamily="18" charset="0"/>
                <a:cs typeface="Times New Roman" panose="02020603050405020304" pitchFamily="18" charset="0"/>
              </a:rPr>
              <a:t>kumar</a:t>
            </a:r>
            <a:r>
              <a:rPr lang="en-IN" sz="1600" b="1" dirty="0">
                <a:solidFill>
                  <a:schemeClr val="bg2"/>
                </a:solidFill>
                <a:latin typeface="Times New Roman" panose="02020603050405020304" pitchFamily="18" charset="0"/>
                <a:cs typeface="Times New Roman" panose="02020603050405020304" pitchFamily="18" charset="0"/>
              </a:rPr>
              <a:t> </a:t>
            </a:r>
            <a:r>
              <a:rPr lang="en-IN" sz="1600" b="1" dirty="0" smtClean="0">
                <a:solidFill>
                  <a:schemeClr val="bg2"/>
                </a:solidFill>
                <a:latin typeface="Times New Roman" panose="02020603050405020304" pitchFamily="18" charset="0"/>
                <a:cs typeface="Times New Roman" panose="02020603050405020304" pitchFamily="18" charset="0"/>
              </a:rPr>
              <a:t>,</a:t>
            </a:r>
            <a:r>
              <a:rPr lang="en-IN" sz="1600" dirty="0" smtClean="0">
                <a:solidFill>
                  <a:schemeClr val="bg2"/>
                </a:solidFill>
                <a:latin typeface="Times New Roman" panose="02020603050405020304" pitchFamily="18" charset="0"/>
                <a:cs typeface="Times New Roman" panose="02020603050405020304" pitchFamily="18" charset="0"/>
              </a:rPr>
              <a:t>Assistant Professor</a:t>
            </a:r>
            <a:endParaRPr lang="en-US" sz="1600" dirty="0">
              <a:solidFill>
                <a:schemeClr val="bg2"/>
              </a:solidFill>
              <a:latin typeface="Times New Roman" panose="02020603050405020304" pitchFamily="18" charset="0"/>
              <a:cs typeface="Times New Roman" panose="02020603050405020304" pitchFamily="18" charset="0"/>
            </a:endParaRPr>
          </a:p>
        </p:txBody>
      </p:sp>
      <p:pic>
        <p:nvPicPr>
          <p:cNvPr id="4" name="image3.jpg">
            <a:extLst>
              <a:ext uri="{FF2B5EF4-FFF2-40B4-BE49-F238E27FC236}">
                <a16:creationId xmlns:a16="http://schemas.microsoft.com/office/drawing/2014/main" xmlns="" id="{D8F54CFA-39FD-4BAD-8828-6D46705B54A8}"/>
              </a:ext>
            </a:extLst>
          </p:cNvPr>
          <p:cNvPicPr/>
          <p:nvPr/>
        </p:nvPicPr>
        <p:blipFill>
          <a:blip r:embed="rId3"/>
          <a:srcRect/>
          <a:stretch>
            <a:fillRect/>
          </a:stretch>
        </p:blipFill>
        <p:spPr>
          <a:xfrm>
            <a:off x="4037532" y="49319"/>
            <a:ext cx="1068935" cy="991210"/>
          </a:xfrm>
          <a:prstGeom prst="rect">
            <a:avLst/>
          </a:prstGeom>
          <a:ln/>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eg">
            <a:extLst>
              <a:ext uri="{FF2B5EF4-FFF2-40B4-BE49-F238E27FC236}">
                <a16:creationId xmlns:a16="http://schemas.microsoft.com/office/drawing/2014/main" xmlns="" id="{6C8B3AB6-C005-4C97-9693-B32FF31919F3}"/>
              </a:ext>
            </a:extLst>
          </p:cNvPr>
          <p:cNvPicPr>
            <a:picLocks noGrp="1"/>
          </p:cNvPicPr>
          <p:nvPr>
            <p:ph idx="1"/>
          </p:nvPr>
        </p:nvPicPr>
        <p:blipFill>
          <a:blip r:embed="rId2" cstate="print"/>
          <a:stretch>
            <a:fillRect/>
          </a:stretch>
        </p:blipFill>
        <p:spPr>
          <a:xfrm>
            <a:off x="754375" y="433880"/>
            <a:ext cx="6413610" cy="4428445"/>
          </a:xfrm>
          <a:prstGeom prst="rect">
            <a:avLst/>
          </a:prstGeom>
        </p:spPr>
      </p:pic>
    </p:spTree>
    <p:extLst>
      <p:ext uri="{BB962C8B-B14F-4D97-AF65-F5344CB8AC3E}">
        <p14:creationId xmlns:p14="http://schemas.microsoft.com/office/powerpoint/2010/main" val="134928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4B73F-DBFE-46C0-97DA-7041DDD8B63A}"/>
              </a:ext>
            </a:extLst>
          </p:cNvPr>
          <p:cNvSpPr>
            <a:spLocks noGrp="1"/>
          </p:cNvSpPr>
          <p:nvPr>
            <p:ph type="title"/>
          </p:nvPr>
        </p:nvSpPr>
        <p:spPr>
          <a:xfrm>
            <a:off x="448965" y="128470"/>
            <a:ext cx="6260905" cy="1221640"/>
          </a:xfrm>
        </p:spPr>
        <p:txBody>
          <a:bodyPr>
            <a:normAutofit/>
          </a:bodyPr>
          <a:lstStyle/>
          <a:p>
            <a:r>
              <a:rPr lang="en-US" sz="3100" b="1" dirty="0">
                <a:solidFill>
                  <a:srgbClr val="FF8001"/>
                </a:solidFill>
                <a:effectLst/>
                <a:latin typeface="Times New Roman" panose="02020603050405020304" pitchFamily="18" charset="0"/>
                <a:cs typeface="Times New Roman" panose="02020603050405020304" pitchFamily="18" charset="0"/>
              </a:rPr>
              <a:t>   SIGN DETECTIO MODEL</a:t>
            </a:r>
            <a:r>
              <a:rPr lang="en-US" b="1" dirty="0">
                <a:effectLst/>
              </a:rPr>
              <a:t/>
            </a:r>
            <a:br>
              <a:rPr lang="en-US" b="1" dirty="0">
                <a:effectLst/>
              </a:rPr>
            </a:br>
            <a:endParaRPr lang="en-US" dirty="0"/>
          </a:p>
        </p:txBody>
      </p:sp>
      <p:pic>
        <p:nvPicPr>
          <p:cNvPr id="6" name="image6.png">
            <a:extLst>
              <a:ext uri="{FF2B5EF4-FFF2-40B4-BE49-F238E27FC236}">
                <a16:creationId xmlns:a16="http://schemas.microsoft.com/office/drawing/2014/main" xmlns="" id="{29510D95-C92A-4C6F-A702-09AC869FC4CC}"/>
              </a:ext>
            </a:extLst>
          </p:cNvPr>
          <p:cNvPicPr>
            <a:picLocks noGrp="1"/>
          </p:cNvPicPr>
          <p:nvPr>
            <p:ph idx="1"/>
          </p:nvPr>
        </p:nvPicPr>
        <p:blipFill>
          <a:blip r:embed="rId2" cstate="print"/>
          <a:stretch>
            <a:fillRect/>
          </a:stretch>
        </p:blipFill>
        <p:spPr>
          <a:xfrm>
            <a:off x="1198860" y="1330528"/>
            <a:ext cx="5816420" cy="3247619"/>
          </a:xfrm>
          <a:prstGeom prst="rect">
            <a:avLst/>
          </a:prstGeom>
        </p:spPr>
      </p:pic>
    </p:spTree>
    <p:extLst>
      <p:ext uri="{BB962C8B-B14F-4D97-AF65-F5344CB8AC3E}">
        <p14:creationId xmlns:p14="http://schemas.microsoft.com/office/powerpoint/2010/main" val="140003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8001"/>
                </a:solidFill>
              </a:rPr>
              <a:t>Flow chart</a:t>
            </a:r>
            <a:endParaRPr lang="en-US" b="1" dirty="0">
              <a:solidFill>
                <a:srgbClr val="FF8001"/>
              </a:solidFill>
            </a:endParaRPr>
          </a:p>
        </p:txBody>
      </p:sp>
      <p:pic>
        <p:nvPicPr>
          <p:cNvPr id="4" name="image11.png"/>
          <p:cNvPicPr>
            <a:picLocks noGrp="1"/>
          </p:cNvPicPr>
          <p:nvPr>
            <p:ph idx="1"/>
          </p:nvPr>
        </p:nvPicPr>
        <p:blipFill>
          <a:blip r:embed="rId2" cstate="print"/>
          <a:stretch>
            <a:fillRect/>
          </a:stretch>
        </p:blipFill>
        <p:spPr>
          <a:xfrm>
            <a:off x="2434130" y="1046453"/>
            <a:ext cx="4123035" cy="3815871"/>
          </a:xfrm>
          <a:prstGeom prst="rect">
            <a:avLst/>
          </a:prstGeom>
        </p:spPr>
      </p:pic>
    </p:spTree>
    <p:extLst>
      <p:ext uri="{BB962C8B-B14F-4D97-AF65-F5344CB8AC3E}">
        <p14:creationId xmlns:p14="http://schemas.microsoft.com/office/powerpoint/2010/main" val="134403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a:extLst>
              <a:ext uri="{FF2B5EF4-FFF2-40B4-BE49-F238E27FC236}">
                <a16:creationId xmlns:a16="http://schemas.microsoft.com/office/drawing/2014/main" xmlns="" id="{5D45B2AF-A0A7-4CF3-B467-7C1F4A79C3C0}"/>
              </a:ext>
            </a:extLst>
          </p:cNvPr>
          <p:cNvPicPr>
            <a:picLocks noGrp="1"/>
          </p:cNvPicPr>
          <p:nvPr>
            <p:ph idx="1"/>
          </p:nvPr>
        </p:nvPicPr>
        <p:blipFill>
          <a:blip r:embed="rId2" cstate="print"/>
          <a:stretch>
            <a:fillRect/>
          </a:stretch>
        </p:blipFill>
        <p:spPr>
          <a:xfrm>
            <a:off x="1304510" y="1198563"/>
            <a:ext cx="5405359" cy="3511550"/>
          </a:xfrm>
          <a:prstGeom prst="rect">
            <a:avLst/>
          </a:prstGeom>
        </p:spPr>
      </p:pic>
    </p:spTree>
    <p:extLst>
      <p:ext uri="{BB962C8B-B14F-4D97-AF65-F5344CB8AC3E}">
        <p14:creationId xmlns:p14="http://schemas.microsoft.com/office/powerpoint/2010/main" val="269260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solidFill>
              </a:rPr>
              <a:t>Example:</a:t>
            </a:r>
            <a:endParaRPr lang="en-US" b="1" dirty="0">
              <a:solidFill>
                <a:schemeClr val="accent6"/>
              </a:solidFill>
            </a:endParaRPr>
          </a:p>
        </p:txBody>
      </p:sp>
      <p:pic>
        <p:nvPicPr>
          <p:cNvPr id="4" name="Content Placeholder 3"/>
          <p:cNvPicPr>
            <a:picLocks noGrp="1"/>
          </p:cNvPicPr>
          <p:nvPr>
            <p:ph idx="1"/>
          </p:nvPr>
        </p:nvPicPr>
        <p:blipFill>
          <a:blip r:embed="rId2"/>
          <a:stretch>
            <a:fillRect/>
          </a:stretch>
        </p:blipFill>
        <p:spPr>
          <a:xfrm>
            <a:off x="1517900" y="1006525"/>
            <a:ext cx="6718722" cy="3855800"/>
          </a:xfrm>
          <a:prstGeom prst="rect">
            <a:avLst/>
          </a:prstGeom>
        </p:spPr>
      </p:pic>
    </p:spTree>
    <p:extLst>
      <p:ext uri="{BB962C8B-B14F-4D97-AF65-F5344CB8AC3E}">
        <p14:creationId xmlns:p14="http://schemas.microsoft.com/office/powerpoint/2010/main" val="7408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07080" y="739290"/>
            <a:ext cx="7177135" cy="3970330"/>
          </a:xfrm>
          <a:prstGeom prst="rect">
            <a:avLst/>
          </a:prstGeom>
        </p:spPr>
      </p:pic>
    </p:spTree>
    <p:extLst>
      <p:ext uri="{BB962C8B-B14F-4D97-AF65-F5344CB8AC3E}">
        <p14:creationId xmlns:p14="http://schemas.microsoft.com/office/powerpoint/2010/main" val="416147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2DD39-3397-4D6C-B262-8EE9944ADF1B}"/>
              </a:ext>
            </a:extLst>
          </p:cNvPr>
          <p:cNvSpPr>
            <a:spLocks noGrp="1"/>
          </p:cNvSpPr>
          <p:nvPr>
            <p:ph type="title"/>
          </p:nvPr>
        </p:nvSpPr>
        <p:spPr/>
        <p:txBody>
          <a:bodyPr>
            <a:normAutofit fontScale="90000"/>
          </a:bodyPr>
          <a:lstStyle/>
          <a:p>
            <a:r>
              <a:rPr lang="en-US" b="1" dirty="0">
                <a:solidFill>
                  <a:srgbClr val="FF8001"/>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xmlns="" id="{E12C021B-0B42-47B8-8CA1-51ABE9466C4A}"/>
              </a:ext>
            </a:extLst>
          </p:cNvPr>
          <p:cNvSpPr>
            <a:spLocks noGrp="1"/>
          </p:cNvSpPr>
          <p:nvPr>
            <p:ph idx="1"/>
          </p:nvPr>
        </p:nvSpPr>
        <p:spPr>
          <a:xfrm>
            <a:off x="-9151" y="1350109"/>
            <a:ext cx="7177135" cy="3512215"/>
          </a:xfrm>
        </p:spPr>
        <p:txBody>
          <a:bodyPr>
            <a:normAutofit fontScale="62500" lnSpcReduction="20000"/>
          </a:bodyPr>
          <a:lstStyle/>
          <a:p>
            <a:pPr lvl="2" algn="just"/>
            <a:r>
              <a:rPr lang="en-US" dirty="0">
                <a:latin typeface="Times New Roman" panose="02020603050405020304" pitchFamily="18" charset="0"/>
                <a:cs typeface="Times New Roman" panose="02020603050405020304" pitchFamily="18" charset="0"/>
              </a:rPr>
              <a:t>Object detection and recognition techniques: This involves studying different techniques used for object detection and recognition in traffic sign recognition, such as Haarcascades, HOG features, and deep learning techniques.</a:t>
            </a:r>
            <a:endParaRPr lang="en-US" sz="1800"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Feature extraction techniques: Different feature extraction techniques such as color-based features, shape-based features, texture-based features, and combination features can be reviewed.</a:t>
            </a:r>
            <a:endParaRPr lang="en-US" sz="1800"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Classification algorithms: This involves studying different classification algorithms such as SVM, KNN, Naive Bayes, and neural network-based approaches, which are commonly used in traffic sign recognition.</a:t>
            </a:r>
            <a:endParaRPr lang="en-US" sz="1800"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Datasets: A survey of traffic sign recognition would require the evaluation of various datasets used in traffic sign recognition, such as BelgiumTS, and LISA.</a:t>
            </a:r>
            <a:endParaRPr lang="en-US" sz="1800"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Challenges: Understanding the challenges faced in traffic sign recognition such as variations in lighting conditions, occlusion, and background complexity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3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a:xfrm>
            <a:off x="448965" y="1198559"/>
            <a:ext cx="7482545" cy="3511061"/>
          </a:xfrm>
        </p:spPr>
        <p:txBody>
          <a:bodyPr>
            <a:normAutofit fontScale="55000" lnSpcReduction="20000"/>
          </a:bodyPr>
          <a:lstStyle/>
          <a:p>
            <a:pPr lvl="0"/>
            <a:r>
              <a:rPr lang="en-US" sz="2900" dirty="0"/>
              <a:t>https://ieeexplore.ieee.org/document/9498270</a:t>
            </a:r>
          </a:p>
          <a:p>
            <a:pPr lvl="0"/>
            <a:r>
              <a:rPr lang="en-US" sz="2900" dirty="0"/>
              <a:t>https://youtu.be/BvYFGScsE7Y</a:t>
            </a:r>
          </a:p>
          <a:p>
            <a:pPr lvl="0"/>
            <a:r>
              <a:rPr lang="en-US" sz="2900" dirty="0"/>
              <a:t>https://</a:t>
            </a:r>
            <a:r>
              <a:rPr lang="en-US" sz="2900" dirty="0">
                <a:hlinkClick r:id="rId2"/>
              </a:rPr>
              <a:t>www.studocu.com/in/document/visvesvaraya-</a:t>
            </a:r>
            <a:r>
              <a:rPr lang="en-US" sz="2900" dirty="0"/>
              <a:t> technological-university/computer-communication- networks/traffic-sign-detection-recognition-system- report/30131569</a:t>
            </a:r>
          </a:p>
          <a:p>
            <a:pPr lvl="0"/>
            <a:r>
              <a:rPr lang="en-US" sz="2900" dirty="0"/>
              <a:t>https://</a:t>
            </a:r>
            <a:r>
              <a:rPr lang="en-US" sz="2900" dirty="0">
                <a:hlinkClick r:id="rId3"/>
              </a:rPr>
              <a:t>www.powershow.com/view/16db73-</a:t>
            </a:r>
            <a:r>
              <a:rPr lang="en-US" sz="2900" dirty="0"/>
              <a:t> </a:t>
            </a:r>
            <a:r>
              <a:rPr lang="en-US" sz="2900" dirty="0" err="1"/>
              <a:t>YmNkM</a:t>
            </a:r>
            <a:r>
              <a:rPr lang="en-US" sz="2900" dirty="0"/>
              <a:t>/</a:t>
            </a:r>
            <a:r>
              <a:rPr lang="en-US" sz="2900" dirty="0" err="1"/>
              <a:t>Traffic_Sign_Recognition_powerpoint_ppt_pres</a:t>
            </a:r>
            <a:r>
              <a:rPr lang="en-US" sz="2900" dirty="0"/>
              <a:t> </a:t>
            </a:r>
            <a:r>
              <a:rPr lang="en-US" sz="2900" dirty="0" err="1"/>
              <a:t>entation</a:t>
            </a:r>
            <a:endParaRPr lang="en-US" sz="2900" dirty="0"/>
          </a:p>
          <a:p>
            <a:pPr lvl="0"/>
            <a:r>
              <a:rPr lang="en-US" sz="2900" dirty="0"/>
              <a:t>https://</a:t>
            </a:r>
            <a:r>
              <a:rPr lang="en-US" sz="2900" dirty="0">
                <a:hlinkClick r:id="rId4"/>
              </a:rPr>
              <a:t>www.slideserve.com/zada/traffic-sign-recognition</a:t>
            </a:r>
            <a:endParaRPr lang="en-US" sz="2900" dirty="0"/>
          </a:p>
          <a:p>
            <a:pPr lvl="0"/>
            <a:r>
              <a:rPr lang="en-US" sz="2900" dirty="0"/>
              <a:t>https://</a:t>
            </a:r>
            <a:r>
              <a:rPr lang="en-US" sz="2900" dirty="0">
                <a:hlinkClick r:id="rId5"/>
              </a:rPr>
              <a:t>www.slideshare.net/anujraghav123/traffic-sign-</a:t>
            </a:r>
            <a:r>
              <a:rPr lang="en-US" sz="2900" dirty="0"/>
              <a:t>recognition-183188970</a:t>
            </a:r>
          </a:p>
          <a:p>
            <a:pPr lvl="0"/>
            <a:r>
              <a:rPr lang="en-US" sz="2900" dirty="0"/>
              <a:t>https://</a:t>
            </a:r>
            <a:r>
              <a:rPr lang="en-US" sz="2900" dirty="0">
                <a:hlinkClick r:id="rId6"/>
              </a:rPr>
              <a:t>www.slideshare.net/cseij/trafficsign-recognition-</a:t>
            </a:r>
            <a:r>
              <a:rPr lang="en-US" sz="2900" dirty="0"/>
              <a:t>for-an-intelligent-vehicledriver-assistant-system-using- hog</a:t>
            </a:r>
          </a:p>
          <a:p>
            <a:pPr lvl="0"/>
            <a:r>
              <a:rPr lang="en-US" sz="2900" dirty="0"/>
              <a:t>https://</a:t>
            </a:r>
            <a:r>
              <a:rPr lang="en-US" sz="2900" dirty="0">
                <a:hlinkClick r:id="rId7"/>
              </a:rPr>
              <a:t>www.ijert.org/traffic-sign-recognition-using-</a:t>
            </a:r>
            <a:r>
              <a:rPr lang="en-US" sz="2900" dirty="0"/>
              <a:t>machine-learning-a-review</a:t>
            </a:r>
          </a:p>
          <a:p>
            <a:pPr marL="0" indent="0">
              <a:buNone/>
            </a:pPr>
            <a:endParaRPr lang="en-US" dirty="0"/>
          </a:p>
        </p:txBody>
      </p:sp>
    </p:spTree>
    <p:extLst>
      <p:ext uri="{BB962C8B-B14F-4D97-AF65-F5344CB8AC3E}">
        <p14:creationId xmlns:p14="http://schemas.microsoft.com/office/powerpoint/2010/main" val="134045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9016B-B46A-4899-B3F9-EBEBF2F995C4}"/>
              </a:ext>
            </a:extLst>
          </p:cNvPr>
          <p:cNvSpPr>
            <a:spLocks noGrp="1"/>
          </p:cNvSpPr>
          <p:nvPr>
            <p:ph type="title"/>
          </p:nvPr>
        </p:nvSpPr>
        <p:spPr/>
        <p:txBody>
          <a:bodyPr>
            <a:normAutofit fontScale="90000"/>
          </a:bodyPr>
          <a:lstStyle/>
          <a:p>
            <a:r>
              <a:rPr lang="en-US" b="1" dirty="0">
                <a:solidFill>
                  <a:srgbClr val="FF800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xmlns="" id="{0DC90B10-ACE4-4C11-AA0A-4DC2DF11D773}"/>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Multi-task learning: The system can be extended to recognize multiple tasks simultaneously, such as detecting and recognizing road markings, pedestrian crossings, and traffic lights.</a:t>
            </a:r>
          </a:p>
          <a:p>
            <a:pPr algn="just"/>
            <a:r>
              <a:rPr lang="en-US" sz="1600" dirty="0">
                <a:latin typeface="Times New Roman" panose="02020603050405020304" pitchFamily="18" charset="0"/>
                <a:cs typeface="Times New Roman" panose="02020603050405020304" pitchFamily="18" charset="0"/>
              </a:rPr>
              <a:t>Multi-camera systems: The system can be extended to work with multi- camera systems, which can provide a more comprehensive view of the road and improve accuracy.</a:t>
            </a:r>
          </a:p>
          <a:p>
            <a:pPr algn="just"/>
            <a:r>
              <a:rPr lang="en-US" sz="1600" dirty="0">
                <a:latin typeface="Times New Roman" panose="02020603050405020304" pitchFamily="18" charset="0"/>
                <a:cs typeface="Times New Roman" panose="02020603050405020304" pitchFamily="18" charset="0"/>
              </a:rPr>
              <a:t>Object detection: The system can be enhanced to detect and recognize other objects, such as vehicles, pedestrians, and cyclists, which can improve road safety and traffic management.</a:t>
            </a:r>
          </a:p>
          <a:p>
            <a:endParaRPr lang="en-US" dirty="0"/>
          </a:p>
        </p:txBody>
      </p:sp>
    </p:spTree>
    <p:extLst>
      <p:ext uri="{BB962C8B-B14F-4D97-AF65-F5344CB8AC3E}">
        <p14:creationId xmlns:p14="http://schemas.microsoft.com/office/powerpoint/2010/main" val="113883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33DAF-4B95-4855-B2F3-A1FF9B529BAC}"/>
              </a:ext>
            </a:extLst>
          </p:cNvPr>
          <p:cNvSpPr>
            <a:spLocks noGrp="1"/>
          </p:cNvSpPr>
          <p:nvPr>
            <p:ph type="title"/>
          </p:nvPr>
        </p:nvSpPr>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1DAD0551-F256-46F9-917E-B6884C00541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https://ieeexplore.ieee.org/document/9498270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https://youtu.be/BvYFGScsE7Y</a:t>
            </a:r>
          </a:p>
          <a:p>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https://www.slideshare.net/anujraghav123/traffic-sign- recognition-183188970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a:t>
            </a: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www.slideshare.net/cseij/trafficsign-recognition-</a:t>
            </a:r>
            <a:r>
              <a:rPr lang="en-US" sz="2000" dirty="0">
                <a:latin typeface="Times New Roman" panose="02020603050405020304" pitchFamily="18" charset="0"/>
                <a:cs typeface="Times New Roman" panose="02020603050405020304" pitchFamily="18" charset="0"/>
              </a:rPr>
              <a:t> for-an-intelligent-</a:t>
            </a:r>
            <a:r>
              <a:rPr lang="en-US" sz="2000" dirty="0" err="1">
                <a:latin typeface="Times New Roman" panose="02020603050405020304" pitchFamily="18" charset="0"/>
                <a:cs typeface="Times New Roman" panose="02020603050405020304" pitchFamily="18" charset="0"/>
              </a:rPr>
              <a:t>vehicledriver</a:t>
            </a:r>
            <a:r>
              <a:rPr lang="en-US" sz="2000" dirty="0">
                <a:latin typeface="Times New Roman" panose="02020603050405020304" pitchFamily="18" charset="0"/>
                <a:cs typeface="Times New Roman" panose="02020603050405020304" pitchFamily="18" charset="0"/>
              </a:rPr>
              <a:t>-assistant-system-using- hog</a:t>
            </a:r>
          </a:p>
          <a:p>
            <a:endParaRPr lang="en-US" sz="2400" dirty="0"/>
          </a:p>
          <a:p>
            <a:endParaRPr lang="en-US" dirty="0"/>
          </a:p>
          <a:p>
            <a:endParaRPr lang="en-US" dirty="0"/>
          </a:p>
        </p:txBody>
      </p:sp>
    </p:spTree>
    <p:extLst>
      <p:ext uri="{BB962C8B-B14F-4D97-AF65-F5344CB8AC3E}">
        <p14:creationId xmlns:p14="http://schemas.microsoft.com/office/powerpoint/2010/main" val="326872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197406"/>
            <a:ext cx="7177135" cy="2137869"/>
          </a:xfrm>
        </p:spPr>
        <p:txBody>
          <a:bodyPr>
            <a:normAutofit fontScale="90000"/>
          </a:bodyPr>
          <a:lstStyle/>
          <a:p>
            <a:r>
              <a:rPr lang="en-US" i="1" dirty="0">
                <a:solidFill>
                  <a:schemeClr val="bg1"/>
                </a:solidFill>
                <a:latin typeface="Times New Roman" panose="02020603050405020304" pitchFamily="18" charset="0"/>
                <a:cs typeface="Times New Roman" panose="02020603050405020304" pitchFamily="18" charset="0"/>
              </a:rPr>
              <a:t>Sign Sense system using</a:t>
            </a:r>
            <a:br>
              <a:rPr lang="en-US" i="1" dirty="0">
                <a:solidFill>
                  <a:schemeClr val="bg1"/>
                </a:solidFill>
                <a:latin typeface="Times New Roman" panose="02020603050405020304" pitchFamily="18" charset="0"/>
                <a:cs typeface="Times New Roman" panose="02020603050405020304" pitchFamily="18" charset="0"/>
              </a:rPr>
            </a:br>
            <a:r>
              <a:rPr lang="en-US" i="1" dirty="0">
                <a:solidFill>
                  <a:schemeClr val="bg1"/>
                </a:solidFill>
                <a:latin typeface="Times New Roman" panose="02020603050405020304" pitchFamily="18" charset="0"/>
                <a:cs typeface="Times New Roman" panose="02020603050405020304" pitchFamily="18" charset="0"/>
              </a:rPr>
              <a:t>Convolutional neural </a:t>
            </a:r>
            <a:r>
              <a:rPr lang="en-US" i="1" dirty="0" smtClean="0">
                <a:solidFill>
                  <a:schemeClr val="bg1"/>
                </a:solidFill>
                <a:latin typeface="Times New Roman" panose="02020603050405020304" pitchFamily="18" charset="0"/>
                <a:cs typeface="Times New Roman" panose="02020603050405020304" pitchFamily="18" charset="0"/>
              </a:rPr>
              <a:t>network Algorithm</a:t>
            </a:r>
            <a:r>
              <a:rPr lang="en-US" b="1" dirty="0">
                <a:effectLst/>
              </a:rPr>
              <a:t/>
            </a:r>
            <a:br>
              <a:rPr lang="en-US" b="1" dirty="0">
                <a:effectLst/>
              </a:rPr>
            </a:br>
            <a:endParaRPr lang="en-US"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105C4-1B77-4348-83D7-0FCB361D1F42}"/>
              </a:ext>
            </a:extLst>
          </p:cNvPr>
          <p:cNvSpPr>
            <a:spLocks noGrp="1"/>
          </p:cNvSpPr>
          <p:nvPr>
            <p:ph type="title"/>
          </p:nvPr>
        </p:nvSpPr>
        <p:spPr>
          <a:xfrm>
            <a:off x="1976015" y="1960930"/>
            <a:ext cx="5191969" cy="1374346"/>
          </a:xfrm>
        </p:spPr>
        <p:txBody>
          <a:bodyPr>
            <a:noAutofit/>
          </a:bodyPr>
          <a:lstStyle/>
          <a:p>
            <a:r>
              <a:rPr lang="en-US" sz="6600" dirty="0"/>
              <a:t>  </a:t>
            </a:r>
            <a:r>
              <a:rPr lang="en-US" sz="6600" b="1" dirty="0">
                <a:solidFill>
                  <a:schemeClr val="bg2"/>
                </a:solidFill>
              </a:rPr>
              <a:t>THANK YOU</a:t>
            </a:r>
          </a:p>
        </p:txBody>
      </p:sp>
    </p:spTree>
    <p:extLst>
      <p:ext uri="{BB962C8B-B14F-4D97-AF65-F5344CB8AC3E}">
        <p14:creationId xmlns:p14="http://schemas.microsoft.com/office/powerpoint/2010/main" val="425382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D892E-086A-46A5-B353-29CD3B184E2A}"/>
              </a:ext>
            </a:extLst>
          </p:cNvPr>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575A109F-B232-46D6-9B74-0C04728CACE1}"/>
              </a:ext>
            </a:extLst>
          </p:cNvPr>
          <p:cNvSpPr>
            <a:spLocks noGrp="1"/>
          </p:cNvSpPr>
          <p:nvPr>
            <p:ph idx="1"/>
          </p:nvPr>
        </p:nvSpPr>
        <p:spPr/>
        <p:txBody>
          <a:bodyPr>
            <a:normAutofit fontScale="92500" lnSpcReduction="10000"/>
          </a:bodyPr>
          <a:lstStyle/>
          <a:p>
            <a:r>
              <a:rPr lang="en-US" dirty="0"/>
              <a:t>Problem statement</a:t>
            </a:r>
          </a:p>
          <a:p>
            <a:r>
              <a:rPr lang="en-US" dirty="0"/>
              <a:t>Abstract</a:t>
            </a:r>
          </a:p>
          <a:p>
            <a:r>
              <a:rPr lang="en-US" dirty="0"/>
              <a:t>Existed system</a:t>
            </a:r>
          </a:p>
          <a:p>
            <a:r>
              <a:rPr lang="en-US" dirty="0"/>
              <a:t>Proposed system</a:t>
            </a:r>
          </a:p>
          <a:p>
            <a:r>
              <a:rPr lang="en-US" dirty="0"/>
              <a:t>CNN Algorithm</a:t>
            </a:r>
          </a:p>
          <a:p>
            <a:r>
              <a:rPr lang="en-US" dirty="0"/>
              <a:t>Literature survey</a:t>
            </a:r>
          </a:p>
          <a:p>
            <a:r>
              <a:rPr lang="en-US" dirty="0"/>
              <a:t>Future scope</a:t>
            </a:r>
          </a:p>
          <a:p>
            <a:r>
              <a:rPr lang="en-US" dirty="0"/>
              <a:t>References</a:t>
            </a:r>
          </a:p>
          <a:p>
            <a:endParaRPr lang="en-US" dirty="0"/>
          </a:p>
        </p:txBody>
      </p:sp>
    </p:spTree>
    <p:extLst>
      <p:ext uri="{BB962C8B-B14F-4D97-AF65-F5344CB8AC3E}">
        <p14:creationId xmlns:p14="http://schemas.microsoft.com/office/powerpoint/2010/main" val="377339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6A9CC-2020-4BC1-B572-2A96D1A127C3}"/>
              </a:ext>
            </a:extLst>
          </p:cNvPr>
          <p:cNvSpPr>
            <a:spLocks noGrp="1"/>
          </p:cNvSpPr>
          <p:nvPr>
            <p:ph type="title"/>
          </p:nvPr>
        </p:nvSpPr>
        <p:spPr>
          <a:xfrm>
            <a:off x="368726" y="1350110"/>
            <a:ext cx="6260905" cy="572644"/>
          </a:xfrm>
        </p:spPr>
        <p:txBody>
          <a:bodyPr>
            <a:normAutofit fontScale="90000"/>
          </a:bodyPr>
          <a:lstStyle/>
          <a:p>
            <a:r>
              <a:rPr lang="en-US" b="1" dirty="0">
                <a:solidFill>
                  <a:srgbClr val="FF800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01EEF0AB-3C3E-42E2-B444-1DFDEC53C781}"/>
              </a:ext>
            </a:extLst>
          </p:cNvPr>
          <p:cNvSpPr>
            <a:spLocks noGrp="1"/>
          </p:cNvSpPr>
          <p:nvPr>
            <p:ph idx="1"/>
          </p:nvPr>
        </p:nvSpPr>
        <p:spPr>
          <a:xfrm>
            <a:off x="368726" y="2266341"/>
            <a:ext cx="6493849" cy="1527050"/>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Develop a robust and accurate Traffic Sign Recognition System (TSRS) that can automatically detect and classify traffic signs from images or video streams captured by cameras installed on vehicles. The TSRS should be capable of recognizing a wide variety of traffic signs, including regulatory, warning, and informational signs, and provide real-time information to assist drivers in making safe and informed decisions on the road.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56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B0D38-0701-4AB4-A74D-C916263857BC}"/>
              </a:ext>
            </a:extLst>
          </p:cNvPr>
          <p:cNvSpPr>
            <a:spLocks noGrp="1"/>
          </p:cNvSpPr>
          <p:nvPr>
            <p:ph type="title"/>
          </p:nvPr>
        </p:nvSpPr>
        <p:spPr>
          <a:xfrm>
            <a:off x="448965" y="281175"/>
            <a:ext cx="6260905" cy="763524"/>
          </a:xfrm>
        </p:spPr>
        <p:txBody>
          <a:bodyPr>
            <a:normAutofit fontScale="90000"/>
          </a:bodyPr>
          <a:lstStyle/>
          <a:p>
            <a:r>
              <a:rPr lang="en-US" b="1" dirty="0">
                <a:solidFill>
                  <a:srgbClr val="FF8001"/>
                </a:solidFill>
                <a:latin typeface="Times New Roman" panose="02020603050405020304" pitchFamily="18" charset="0"/>
                <a:cs typeface="Times New Roman" panose="02020603050405020304" pitchFamily="18" charset="0"/>
              </a:rPr>
              <a:t>ABSTRACT</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BAA90077-68CF-4B6C-A98E-0F461F223B13}"/>
              </a:ext>
            </a:extLst>
          </p:cNvPr>
          <p:cNvSpPr>
            <a:spLocks noGrp="1"/>
          </p:cNvSpPr>
          <p:nvPr>
            <p:ph idx="1"/>
          </p:nvPr>
        </p:nvSpPr>
        <p:spPr>
          <a:xfrm>
            <a:off x="448965" y="891995"/>
            <a:ext cx="6719020" cy="3817625"/>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In today's world, almost everything we do has been simplified by automated tasks. In an attempt to focus on the road while driving, drivers often miss out on signs on the side of the road, which could be dangerous for them and for the people around them. This problem can be avoided if there was an efficient way to notify the driver without having them to shift their focus. Traffic Sign Detection and Recognition plays an important role here by detecting and recognizing a sign, thus notifying the driver of any upcoming signs. This not only ensures road safety, but also allows the driver to be at little more ease while driving on tricky or new roads. Another commonly faced problem is not being able to understand the meaning of the sign. With the help of this Advanced Driver Assistance Systems application, drivers will no longer face the problem of understanding what the sign says. In this project, we propose a method for Traffic Sign Detection and Recognition using image processing for the detection of a sign and an ensemble of Convolutional Neural Networks (CNN) for the recognition of the sign. </a:t>
            </a:r>
          </a:p>
          <a:p>
            <a:pPr marL="0" indent="0" algn="just">
              <a:buNone/>
            </a:pPr>
            <a:r>
              <a:rPr lang="en-US" dirty="0">
                <a:latin typeface="Times New Roman" panose="02020603050405020304" pitchFamily="18" charset="0"/>
                <a:cs typeface="Times New Roman" panose="02020603050405020304" pitchFamily="18" charset="0"/>
              </a:rPr>
              <a:t>Keywords – Convolution neural network, Feature extraction, Road accidents, Traffic sign recognition</a:t>
            </a:r>
          </a:p>
          <a:p>
            <a:endParaRPr lang="en-US" dirty="0"/>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49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solidFill>
              </a:rPr>
              <a:t>SYSTEM REQUIREMENTS:</a:t>
            </a:r>
            <a:endParaRPr lang="en-US" b="1" dirty="0">
              <a:solidFill>
                <a:schemeClr val="accent6"/>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Software </a:t>
            </a:r>
            <a:r>
              <a:rPr lang="en-US" b="1" dirty="0"/>
              <a:t>Requirements:</a:t>
            </a:r>
          </a:p>
          <a:p>
            <a:pPr lvl="0"/>
            <a:r>
              <a:rPr lang="en-US" dirty="0" err="1"/>
              <a:t>Jupyter</a:t>
            </a:r>
            <a:r>
              <a:rPr lang="en-US" dirty="0"/>
              <a:t> note book.</a:t>
            </a:r>
            <a:endParaRPr lang="en-US" sz="2000" dirty="0"/>
          </a:p>
          <a:p>
            <a:pPr lvl="0"/>
            <a:r>
              <a:rPr lang="en-US" dirty="0"/>
              <a:t>System camera</a:t>
            </a:r>
            <a:endParaRPr lang="en-US" sz="2000" dirty="0"/>
          </a:p>
          <a:p>
            <a:pPr lvl="0"/>
            <a:r>
              <a:rPr lang="en-US" dirty="0"/>
              <a:t>Windows 10 </a:t>
            </a:r>
            <a:endParaRPr lang="en-US" dirty="0" smtClean="0"/>
          </a:p>
          <a:p>
            <a:pPr marL="0" lvl="0" indent="0">
              <a:buNone/>
            </a:pPr>
            <a:r>
              <a:rPr lang="en-US" b="1" dirty="0" smtClean="0"/>
              <a:t>Hardware </a:t>
            </a:r>
            <a:r>
              <a:rPr lang="en-US" b="1" dirty="0"/>
              <a:t>Requirements:</a:t>
            </a:r>
            <a:endParaRPr lang="en-US" sz="2000" b="1" dirty="0"/>
          </a:p>
          <a:p>
            <a:pPr lvl="0"/>
            <a:r>
              <a:rPr lang="en-US" dirty="0"/>
              <a:t>RAM: 4GB above</a:t>
            </a:r>
            <a:endParaRPr lang="en-US" sz="2000" dirty="0"/>
          </a:p>
          <a:p>
            <a:pPr lvl="0"/>
            <a:r>
              <a:rPr lang="en-US" dirty="0"/>
              <a:t>Hard disk: 500 GB above</a:t>
            </a:r>
            <a:endParaRPr lang="en-US" sz="2000" dirty="0"/>
          </a:p>
          <a:p>
            <a:endParaRPr lang="en-US" dirty="0"/>
          </a:p>
        </p:txBody>
      </p:sp>
    </p:spTree>
    <p:extLst>
      <p:ext uri="{BB962C8B-B14F-4D97-AF65-F5344CB8AC3E}">
        <p14:creationId xmlns:p14="http://schemas.microsoft.com/office/powerpoint/2010/main" val="46010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506C0-8664-4FE2-8387-5B292174D420}"/>
              </a:ext>
            </a:extLst>
          </p:cNvPr>
          <p:cNvSpPr>
            <a:spLocks noGrp="1"/>
          </p:cNvSpPr>
          <p:nvPr>
            <p:ph type="title"/>
          </p:nvPr>
        </p:nvSpPr>
        <p:spPr/>
        <p:txBody>
          <a:bodyPr>
            <a:normAutofit fontScale="90000"/>
          </a:bodyPr>
          <a:lstStyle/>
          <a:p>
            <a:r>
              <a:rPr lang="en-US" dirty="0"/>
              <a:t>      </a:t>
            </a:r>
            <a:r>
              <a:rPr lang="en-US" b="1" dirty="0">
                <a:solidFill>
                  <a:srgbClr val="FF8001"/>
                </a:solidFill>
                <a:latin typeface="Times New Roman" panose="02020603050405020304" pitchFamily="18" charset="0"/>
                <a:cs typeface="Times New Roman" panose="02020603050405020304" pitchFamily="18" charset="0"/>
              </a:rPr>
              <a:t>Existed system</a:t>
            </a:r>
          </a:p>
        </p:txBody>
      </p:sp>
      <p:sp>
        <p:nvSpPr>
          <p:cNvPr id="3" name="Content Placeholder 2">
            <a:extLst>
              <a:ext uri="{FF2B5EF4-FFF2-40B4-BE49-F238E27FC236}">
                <a16:creationId xmlns:a16="http://schemas.microsoft.com/office/drawing/2014/main" xmlns="" id="{3834CA63-9688-4FFB-8885-289EE0CB4D03}"/>
              </a:ext>
            </a:extLst>
          </p:cNvPr>
          <p:cNvSpPr>
            <a:spLocks noGrp="1"/>
          </p:cNvSpPr>
          <p:nvPr>
            <p:ph idx="1"/>
          </p:nvPr>
        </p:nvSpPr>
        <p:spPr>
          <a:xfrm>
            <a:off x="143555" y="1198559"/>
            <a:ext cx="7177135" cy="3205651"/>
          </a:xfrm>
        </p:spPr>
        <p:txBody>
          <a:bodyPr>
            <a:normAutofit/>
          </a:bodyPr>
          <a:lstStyle/>
          <a:p>
            <a:pPr lvl="2"/>
            <a:endParaRPr lang="en-US" sz="1800" dirty="0"/>
          </a:p>
          <a:p>
            <a:pPr lvl="2" algn="just"/>
            <a:r>
              <a:rPr lang="en-US" dirty="0">
                <a:latin typeface="Times New Roman" panose="02020603050405020304" pitchFamily="18" charset="0"/>
                <a:cs typeface="Times New Roman" panose="02020603050405020304" pitchFamily="18" charset="0"/>
              </a:rPr>
              <a:t>Classification algorithms</a:t>
            </a:r>
          </a:p>
          <a:p>
            <a:pPr lvl="2" algn="just"/>
            <a:r>
              <a:rPr lang="en-US" dirty="0">
                <a:latin typeface="Times New Roman" panose="02020603050405020304" pitchFamily="18" charset="0"/>
                <a:cs typeface="Times New Roman" panose="02020603050405020304" pitchFamily="18" charset="0"/>
              </a:rPr>
              <a:t>Variations in lighting conditions</a:t>
            </a:r>
          </a:p>
          <a:p>
            <a:pPr lvl="2" algn="just"/>
            <a:r>
              <a:rPr lang="en-US" dirty="0">
                <a:latin typeface="Times New Roman" panose="02020603050405020304" pitchFamily="18" charset="0"/>
                <a:cs typeface="Times New Roman" panose="02020603050405020304" pitchFamily="18" charset="0"/>
              </a:rPr>
              <a:t>Background complexity</a:t>
            </a:r>
          </a:p>
          <a:p>
            <a:pPr lvl="2" algn="just"/>
            <a:r>
              <a:rPr lang="en-US" dirty="0">
                <a:latin typeface="Times New Roman" panose="02020603050405020304" pitchFamily="18" charset="0"/>
                <a:cs typeface="Times New Roman" panose="02020603050405020304" pitchFamily="18" charset="0"/>
              </a:rPr>
              <a:t>Lack of standardization</a:t>
            </a:r>
          </a:p>
          <a:p>
            <a:pPr lvl="2" algn="just"/>
            <a:r>
              <a:rPr lang="en-US" dirty="0">
                <a:latin typeface="Times New Roman" panose="02020603050405020304" pitchFamily="18" charset="0"/>
                <a:cs typeface="Times New Roman" panose="02020603050405020304" pitchFamily="18" charset="0"/>
              </a:rPr>
              <a:t>Less accuracy</a:t>
            </a:r>
          </a:p>
          <a:p>
            <a:pPr lvl="2" algn="just"/>
            <a:r>
              <a:rPr lang="en-US" dirty="0">
                <a:latin typeface="Times New Roman" panose="02020603050405020304" pitchFamily="18" charset="0"/>
                <a:cs typeface="Times New Roman" panose="02020603050405020304" pitchFamily="18" charset="0"/>
              </a:rPr>
              <a:t>Low response time</a:t>
            </a:r>
          </a:p>
          <a:p>
            <a:pPr marL="0" indent="0">
              <a:buNone/>
            </a:pPr>
            <a:endParaRPr lang="en-US" dirty="0"/>
          </a:p>
        </p:txBody>
      </p:sp>
    </p:spTree>
    <p:extLst>
      <p:ext uri="{BB962C8B-B14F-4D97-AF65-F5344CB8AC3E}">
        <p14:creationId xmlns:p14="http://schemas.microsoft.com/office/powerpoint/2010/main" val="115716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5E2D02-C170-4D67-847B-03B7B25E9ED2}"/>
              </a:ext>
            </a:extLst>
          </p:cNvPr>
          <p:cNvSpPr>
            <a:spLocks noGrp="1"/>
          </p:cNvSpPr>
          <p:nvPr>
            <p:ph type="title"/>
          </p:nvPr>
        </p:nvSpPr>
        <p:spPr>
          <a:xfrm>
            <a:off x="1365195" y="433880"/>
            <a:ext cx="5344674" cy="764680"/>
          </a:xfrm>
        </p:spPr>
        <p:txBody>
          <a:bodyPr>
            <a:normAutofit/>
          </a:bodyPr>
          <a:lstStyle/>
          <a:p>
            <a:r>
              <a:rPr lang="en-US" b="1" dirty="0">
                <a:solidFill>
                  <a:srgbClr val="FF800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2E6F183F-1840-43BD-8DAF-2B3680BCD6E9}"/>
              </a:ext>
            </a:extLst>
          </p:cNvPr>
          <p:cNvSpPr>
            <a:spLocks noGrp="1"/>
          </p:cNvSpPr>
          <p:nvPr>
            <p:ph idx="1"/>
          </p:nvPr>
        </p:nvSpPr>
        <p:spPr>
          <a:xfrm>
            <a:off x="448965" y="1502815"/>
            <a:ext cx="7024430" cy="3206805"/>
          </a:xfrm>
        </p:spPr>
        <p:txBody>
          <a:bodyPr>
            <a:normAutofit/>
          </a:bodyPr>
          <a:lstStyle/>
          <a:p>
            <a:pPr lvl="2" algn="just"/>
            <a:r>
              <a:rPr lang="en-US" dirty="0">
                <a:latin typeface="Times New Roman" panose="02020603050405020304" pitchFamily="18" charset="0"/>
                <a:cs typeface="Times New Roman" panose="02020603050405020304" pitchFamily="18" charset="0"/>
              </a:rPr>
              <a:t>CNN Algorithm</a:t>
            </a:r>
          </a:p>
          <a:p>
            <a:pPr lvl="2" algn="just"/>
            <a:r>
              <a:rPr lang="en-US" dirty="0">
                <a:latin typeface="Times New Roman" panose="02020603050405020304" pitchFamily="18" charset="0"/>
                <a:cs typeface="Times New Roman" panose="02020603050405020304" pitchFamily="18" charset="0"/>
              </a:rPr>
              <a:t>Improved accuracy</a:t>
            </a:r>
          </a:p>
          <a:p>
            <a:pPr lvl="2" algn="just"/>
            <a:r>
              <a:rPr lang="en-US" dirty="0">
                <a:latin typeface="Times New Roman" panose="02020603050405020304" pitchFamily="18" charset="0"/>
                <a:cs typeface="Times New Roman" panose="02020603050405020304" pitchFamily="18" charset="0"/>
              </a:rPr>
              <a:t>Faster response time</a:t>
            </a:r>
          </a:p>
          <a:p>
            <a:pPr lvl="2" algn="just"/>
            <a:r>
              <a:rPr lang="en-US" dirty="0">
                <a:latin typeface="Times New Roman" panose="02020603050405020304" pitchFamily="18" charset="0"/>
                <a:cs typeface="Times New Roman" panose="02020603050405020304" pitchFamily="18" charset="0"/>
              </a:rPr>
              <a:t>Increased efficiency</a:t>
            </a:r>
          </a:p>
          <a:p>
            <a:pPr lvl="2" algn="just"/>
            <a:r>
              <a:rPr lang="en-US" dirty="0">
                <a:latin typeface="Times New Roman" panose="02020603050405020304" pitchFamily="18" charset="0"/>
                <a:cs typeface="Times New Roman" panose="02020603050405020304" pitchFamily="18" charset="0"/>
              </a:rPr>
              <a:t>Scalability</a:t>
            </a:r>
          </a:p>
          <a:p>
            <a:pPr lvl="2" algn="just"/>
            <a:r>
              <a:rPr lang="en-US" dirty="0">
                <a:latin typeface="Times New Roman" panose="02020603050405020304" pitchFamily="18" charset="0"/>
                <a:cs typeface="Times New Roman" panose="02020603050405020304" pitchFamily="18" charset="0"/>
              </a:rPr>
              <a:t>Variations in lighting conditions</a:t>
            </a:r>
          </a:p>
          <a:p>
            <a:pPr lvl="2"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09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FAA27-67B6-4C4C-BD03-43B7D8D171C6}"/>
              </a:ext>
            </a:extLst>
          </p:cNvPr>
          <p:cNvSpPr>
            <a:spLocks noGrp="1"/>
          </p:cNvSpPr>
          <p:nvPr>
            <p:ph type="title"/>
          </p:nvPr>
        </p:nvSpPr>
        <p:spPr>
          <a:xfrm>
            <a:off x="296259" y="128470"/>
            <a:ext cx="7177135" cy="764679"/>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  Convolutional Neural Network Algorithm</a:t>
            </a:r>
          </a:p>
        </p:txBody>
      </p:sp>
      <p:sp>
        <p:nvSpPr>
          <p:cNvPr id="3" name="Content Placeholder 2">
            <a:extLst>
              <a:ext uri="{FF2B5EF4-FFF2-40B4-BE49-F238E27FC236}">
                <a16:creationId xmlns:a16="http://schemas.microsoft.com/office/drawing/2014/main" xmlns="" id="{5E708FDC-4A61-44CD-9588-0BB389022D81}"/>
              </a:ext>
            </a:extLst>
          </p:cNvPr>
          <p:cNvSpPr>
            <a:spLocks noGrp="1"/>
          </p:cNvSpPr>
          <p:nvPr>
            <p:ph idx="1"/>
          </p:nvPr>
        </p:nvSpPr>
        <p:spPr>
          <a:xfrm>
            <a:off x="448965" y="1198559"/>
            <a:ext cx="6871725" cy="3511061"/>
          </a:xfrm>
        </p:spPr>
        <p:txBody>
          <a:bodyPr>
            <a:normAutofit fontScale="77500" lnSpcReduction="20000"/>
          </a:bodyPr>
          <a:lstStyle/>
          <a:p>
            <a:pPr algn="just"/>
            <a:r>
              <a:rPr lang="en-US" sz="2600" dirty="0">
                <a:latin typeface="Times New Roman" panose="02020603050405020304" pitchFamily="18" charset="0"/>
                <a:cs typeface="Times New Roman" panose="02020603050405020304" pitchFamily="18" charset="0"/>
              </a:rPr>
              <a:t>CNN is one of the neural network models for deep learning, which has three specific characteristics, firstly it takes locally connected neurons, secondly, it calculates shared weight and finally gives the spatial or temporal sub-sampling. Generally, CNN is compromised of two main parts . The first contains alternating Convolutional and second is the </a:t>
            </a:r>
            <a:r>
              <a:rPr lang="en-US" sz="2600" dirty="0" err="1">
                <a:latin typeface="Times New Roman" panose="02020603050405020304" pitchFamily="18" charset="0"/>
                <a:cs typeface="Times New Roman" panose="02020603050405020304" pitchFamily="18" charset="0"/>
              </a:rPr>
              <a:t>maxpooling</a:t>
            </a:r>
            <a:r>
              <a:rPr lang="en-US" sz="2600" dirty="0">
                <a:latin typeface="Times New Roman" panose="02020603050405020304" pitchFamily="18" charset="0"/>
                <a:cs typeface="Times New Roman" panose="02020603050405020304" pitchFamily="18" charset="0"/>
              </a:rPr>
              <a:t> layers. The input of each layer is just the output of its previous layer. As a result, this forms a hierarchical feature extractor that maps the original input images into feature vectors. Then the second part classifies the extracted features vectors, that is, the fully-connected layers, which is a typical feed-forward neural network.</a:t>
            </a:r>
          </a:p>
          <a:p>
            <a:endParaRPr lang="en-US" dirty="0"/>
          </a:p>
        </p:txBody>
      </p:sp>
    </p:spTree>
    <p:extLst>
      <p:ext uri="{BB962C8B-B14F-4D97-AF65-F5344CB8AC3E}">
        <p14:creationId xmlns:p14="http://schemas.microsoft.com/office/powerpoint/2010/main" val="156314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4483</TotalTime>
  <Words>801</Words>
  <Application>Microsoft Office PowerPoint</Application>
  <PresentationFormat>On-screen Show (16:9)</PresentationFormat>
  <Paragraphs>70</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  “ Sign Sense System using  Convolutional Neural NetworkAlgorithm” Major project report  submitted to Rajiv Gandhi University of Knowledge Technologies SRIKAKULAM In partial fulfillment of the requirements  for the award of the degree of BACHELOR OF TECHNOLOGY IN COMPUTER SCIENCE Submitted by 4th year B. Tech 1st  semester K.Lavanya(S180198) M. Manikanta (S180981) G. Jyothsna (S180845) Under the Esteemed Guidance of T. Anil kumar ,Assistant Professor</vt:lpstr>
      <vt:lpstr>Sign Sense system using Convolutional neural network Algorithm </vt:lpstr>
      <vt:lpstr>Contents</vt:lpstr>
      <vt:lpstr>PROBLEM STATEMENT</vt:lpstr>
      <vt:lpstr>ABSTRACT </vt:lpstr>
      <vt:lpstr>SYSTEM REQUIREMENTS:</vt:lpstr>
      <vt:lpstr>      Existed system</vt:lpstr>
      <vt:lpstr>PROPOSED SYSTEM</vt:lpstr>
      <vt:lpstr>  Convolutional Neural Network Algorithm</vt:lpstr>
      <vt:lpstr>PowerPoint Presentation</vt:lpstr>
      <vt:lpstr>   SIGN DETECTIO MODEL </vt:lpstr>
      <vt:lpstr>Flow chart</vt:lpstr>
      <vt:lpstr>PowerPoint Presentation</vt:lpstr>
      <vt:lpstr>Example:</vt:lpstr>
      <vt:lpstr>PowerPoint Presentation</vt:lpstr>
      <vt:lpstr>Literature survey:</vt:lpstr>
      <vt:lpstr>PowerPoint Presentation</vt:lpstr>
      <vt:lpstr>FUTURE SCOPE</vt:lpstr>
      <vt:lpstr>REFERENCES</vt:lpstr>
      <vt:lpstr>  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LAVANYA</cp:lastModifiedBy>
  <cp:revision>256</cp:revision>
  <dcterms:created xsi:type="dcterms:W3CDTF">2013-08-21T19:17:07Z</dcterms:created>
  <dcterms:modified xsi:type="dcterms:W3CDTF">2024-04-08T09:48:44Z</dcterms:modified>
</cp:coreProperties>
</file>