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71" r:id="rId4"/>
    <p:sldId id="257" r:id="rId5"/>
    <p:sldId id="272" r:id="rId6"/>
    <p:sldId id="273" r:id="rId7"/>
    <p:sldId id="275" r:id="rId8"/>
    <p:sldId id="278" r:id="rId9"/>
    <p:sldId id="279" r:id="rId10"/>
    <p:sldId id="269" r:id="rId11"/>
    <p:sldId id="284" r:id="rId12"/>
    <p:sldId id="285" r:id="rId13"/>
    <p:sldId id="280" r:id="rId14"/>
    <p:sldId id="283" r:id="rId15"/>
    <p:sldId id="281" r:id="rId16"/>
    <p:sldId id="28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497" autoAdjust="0"/>
  </p:normalViewPr>
  <p:slideViewPr>
    <p:cSldViewPr snapToGrid="0">
      <p:cViewPr>
        <p:scale>
          <a:sx n="100" d="100"/>
          <a:sy n="100" d="100"/>
        </p:scale>
        <p:origin x="990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roush7\Desktop\Application%20materials\MindSumo%20challenges\Wells%20fargo%20data\insights_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roush7\Desktop\Application%20materials\MindSumo%20challenges\Wells%20fargo%20data\insights_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roush7\Desktop\Application%20materials\MindSumo%20challenges\Wells%20fargo%20data\insights_grap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roush7\Desktop\Application%20materials\MindSumo%20challenges\Wells%20fargo%20data\insights_graph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roush7\Desktop\Application%20materials\MindSumo%20challenges\Wells%20fargo%20data\insights_graph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Median</a:t>
            </a:r>
            <a:r>
              <a:rPr lang="en-US" baseline="0"/>
              <a:t> Importance by Activity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Sheet1!$A$3:$A$29</c:f>
              <c:strCache>
                <c:ptCount val="27"/>
                <c:pt idx="0">
                  <c:v>shower - short</c:v>
                </c:pt>
                <c:pt idx="1">
                  <c:v>shower - long (&gt; 3 min)</c:v>
                </c:pt>
                <c:pt idx="2">
                  <c:v>Household heating =&gt; 70F</c:v>
                </c:pt>
                <c:pt idx="3">
                  <c:v>Household heating &lt; 70F</c:v>
                </c:pt>
                <c:pt idx="4">
                  <c:v>car trips- self only</c:v>
                </c:pt>
                <c:pt idx="5">
                  <c:v>trips using public ground transportation</c:v>
                </c:pt>
                <c:pt idx="6">
                  <c:v>Use of heat pump</c:v>
                </c:pt>
                <c:pt idx="7">
                  <c:v>Use of air conditioner</c:v>
                </c:pt>
                <c:pt idx="8">
                  <c:v>air travel - large plane</c:v>
                </c:pt>
                <c:pt idx="9">
                  <c:v>bags of garbage disposed</c:v>
                </c:pt>
                <c:pt idx="10">
                  <c:v>use of clothes washer</c:v>
                </c:pt>
                <c:pt idx="11">
                  <c:v>use of  oven</c:v>
                </c:pt>
                <c:pt idx="12">
                  <c:v>wash-up</c:v>
                </c:pt>
                <c:pt idx="13">
                  <c:v>car trips - driver and self</c:v>
                </c:pt>
                <c:pt idx="14">
                  <c:v>air travel - small  plane (&lt;50 seats)</c:v>
                </c:pt>
                <c:pt idx="15">
                  <c:v>TV/computer use</c:v>
                </c:pt>
                <c:pt idx="16">
                  <c:v>use of dishwasher</c:v>
                </c:pt>
                <c:pt idx="17">
                  <c:v>use of clothes dryer</c:v>
                </c:pt>
                <c:pt idx="18">
                  <c:v>use of self-clean feature of electric oven</c:v>
                </c:pt>
                <c:pt idx="19">
                  <c:v>large items disposed</c:v>
                </c:pt>
                <c:pt idx="20">
                  <c:v>bath</c:v>
                </c:pt>
                <c:pt idx="21">
                  <c:v>bags of compost deposited (negative CF)</c:v>
                </c:pt>
                <c:pt idx="22">
                  <c:v>bags of recycling deposited (negative CF)</c:v>
                </c:pt>
                <c:pt idx="23">
                  <c:v>use of cooking range</c:v>
                </c:pt>
                <c:pt idx="24">
                  <c:v>Small kitchen appliance in the home</c:v>
                </c:pt>
                <c:pt idx="25">
                  <c:v>car trips - 2+ people with multiple end points</c:v>
                </c:pt>
                <c:pt idx="26">
                  <c:v>hazardous or electric items disposed</c:v>
                </c:pt>
              </c:strCache>
            </c:strRef>
          </c:cat>
          <c:val>
            <c:numRef>
              <c:f>Sheet1!$B$3:$B$29</c:f>
              <c:numCache>
                <c:formatCode>General</c:formatCode>
                <c:ptCount val="27"/>
                <c:pt idx="0">
                  <c:v>90</c:v>
                </c:pt>
                <c:pt idx="1">
                  <c:v>82</c:v>
                </c:pt>
                <c:pt idx="2">
                  <c:v>77</c:v>
                </c:pt>
                <c:pt idx="3">
                  <c:v>76</c:v>
                </c:pt>
                <c:pt idx="4">
                  <c:v>52</c:v>
                </c:pt>
                <c:pt idx="5">
                  <c:v>52</c:v>
                </c:pt>
                <c:pt idx="6">
                  <c:v>48</c:v>
                </c:pt>
                <c:pt idx="7">
                  <c:v>48</c:v>
                </c:pt>
                <c:pt idx="8">
                  <c:v>46</c:v>
                </c:pt>
                <c:pt idx="9">
                  <c:v>46</c:v>
                </c:pt>
                <c:pt idx="10">
                  <c:v>37</c:v>
                </c:pt>
                <c:pt idx="11">
                  <c:v>36</c:v>
                </c:pt>
                <c:pt idx="12">
                  <c:v>34</c:v>
                </c:pt>
                <c:pt idx="13">
                  <c:v>29</c:v>
                </c:pt>
                <c:pt idx="14">
                  <c:v>27</c:v>
                </c:pt>
                <c:pt idx="15">
                  <c:v>26</c:v>
                </c:pt>
                <c:pt idx="16">
                  <c:v>22</c:v>
                </c:pt>
                <c:pt idx="17">
                  <c:v>16</c:v>
                </c:pt>
                <c:pt idx="18">
                  <c:v>16</c:v>
                </c:pt>
                <c:pt idx="19">
                  <c:v>16</c:v>
                </c:pt>
                <c:pt idx="20">
                  <c:v>15</c:v>
                </c:pt>
                <c:pt idx="21">
                  <c:v>11</c:v>
                </c:pt>
                <c:pt idx="22">
                  <c:v>8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D9-4B1E-8DCC-6861E78D21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80613839"/>
        <c:axId val="664849183"/>
      </c:barChart>
      <c:catAx>
        <c:axId val="5806138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4849183"/>
        <c:crosses val="autoZero"/>
        <c:auto val="1"/>
        <c:lblAlgn val="ctr"/>
        <c:lblOffset val="100"/>
        <c:noMultiLvlLbl val="0"/>
      </c:catAx>
      <c:valAx>
        <c:axId val="6648491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613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Median</a:t>
            </a:r>
            <a:r>
              <a:rPr lang="en-US" baseline="0"/>
              <a:t> Importance by Activity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Sheet1!$A$3:$A$29</c:f>
              <c:strCache>
                <c:ptCount val="27"/>
                <c:pt idx="0">
                  <c:v>shower - short</c:v>
                </c:pt>
                <c:pt idx="1">
                  <c:v>shower - long (&gt; 3 min)</c:v>
                </c:pt>
                <c:pt idx="2">
                  <c:v>Household heating =&gt; 70F</c:v>
                </c:pt>
                <c:pt idx="3">
                  <c:v>Household heating &lt; 70F</c:v>
                </c:pt>
                <c:pt idx="4">
                  <c:v>car trips- self only</c:v>
                </c:pt>
                <c:pt idx="5">
                  <c:v>trips using public ground transportation</c:v>
                </c:pt>
                <c:pt idx="6">
                  <c:v>Use of heat pump</c:v>
                </c:pt>
                <c:pt idx="7">
                  <c:v>Use of air conditioner</c:v>
                </c:pt>
                <c:pt idx="8">
                  <c:v>air travel - large plane</c:v>
                </c:pt>
                <c:pt idx="9">
                  <c:v>bags of garbage disposed</c:v>
                </c:pt>
                <c:pt idx="10">
                  <c:v>use of clothes washer</c:v>
                </c:pt>
                <c:pt idx="11">
                  <c:v>use of  oven</c:v>
                </c:pt>
                <c:pt idx="12">
                  <c:v>wash-up</c:v>
                </c:pt>
                <c:pt idx="13">
                  <c:v>car trips - driver and self</c:v>
                </c:pt>
                <c:pt idx="14">
                  <c:v>air travel - small  plane (&lt;50 seats)</c:v>
                </c:pt>
                <c:pt idx="15">
                  <c:v>TV/computer use</c:v>
                </c:pt>
                <c:pt idx="16">
                  <c:v>use of dishwasher</c:v>
                </c:pt>
                <c:pt idx="17">
                  <c:v>use of clothes dryer</c:v>
                </c:pt>
                <c:pt idx="18">
                  <c:v>use of self-clean feature of electric oven</c:v>
                </c:pt>
                <c:pt idx="19">
                  <c:v>large items disposed</c:v>
                </c:pt>
                <c:pt idx="20">
                  <c:v>bath</c:v>
                </c:pt>
                <c:pt idx="21">
                  <c:v>bags of compost deposited (negative CF)</c:v>
                </c:pt>
                <c:pt idx="22">
                  <c:v>bags of recycling deposited (negative CF)</c:v>
                </c:pt>
                <c:pt idx="23">
                  <c:v>use of cooking range</c:v>
                </c:pt>
                <c:pt idx="24">
                  <c:v>Small kitchen appliance in the home</c:v>
                </c:pt>
                <c:pt idx="25">
                  <c:v>car trips - 2+ people with multiple end points</c:v>
                </c:pt>
                <c:pt idx="26">
                  <c:v>hazardous or electric items disposed</c:v>
                </c:pt>
              </c:strCache>
            </c:strRef>
          </c:cat>
          <c:val>
            <c:numRef>
              <c:f>Sheet1!$B$3:$B$29</c:f>
              <c:numCache>
                <c:formatCode>General</c:formatCode>
                <c:ptCount val="27"/>
                <c:pt idx="0">
                  <c:v>90</c:v>
                </c:pt>
                <c:pt idx="1">
                  <c:v>82</c:v>
                </c:pt>
                <c:pt idx="2">
                  <c:v>77</c:v>
                </c:pt>
                <c:pt idx="3">
                  <c:v>76</c:v>
                </c:pt>
                <c:pt idx="4">
                  <c:v>52</c:v>
                </c:pt>
                <c:pt idx="5">
                  <c:v>52</c:v>
                </c:pt>
                <c:pt idx="6">
                  <c:v>48</c:v>
                </c:pt>
                <c:pt idx="7">
                  <c:v>48</c:v>
                </c:pt>
                <c:pt idx="8">
                  <c:v>46</c:v>
                </c:pt>
                <c:pt idx="9">
                  <c:v>46</c:v>
                </c:pt>
                <c:pt idx="10">
                  <c:v>37</c:v>
                </c:pt>
                <c:pt idx="11">
                  <c:v>36</c:v>
                </c:pt>
                <c:pt idx="12">
                  <c:v>34</c:v>
                </c:pt>
                <c:pt idx="13">
                  <c:v>29</c:v>
                </c:pt>
                <c:pt idx="14">
                  <c:v>27</c:v>
                </c:pt>
                <c:pt idx="15">
                  <c:v>26</c:v>
                </c:pt>
                <c:pt idx="16">
                  <c:v>22</c:v>
                </c:pt>
                <c:pt idx="17">
                  <c:v>16</c:v>
                </c:pt>
                <c:pt idx="18">
                  <c:v>16</c:v>
                </c:pt>
                <c:pt idx="19">
                  <c:v>16</c:v>
                </c:pt>
                <c:pt idx="20">
                  <c:v>15</c:v>
                </c:pt>
                <c:pt idx="21">
                  <c:v>11</c:v>
                </c:pt>
                <c:pt idx="22">
                  <c:v>8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D9-4B1E-8DCC-6861E78D21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80613839"/>
        <c:axId val="664849183"/>
      </c:barChart>
      <c:catAx>
        <c:axId val="5806138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4849183"/>
        <c:crosses val="autoZero"/>
        <c:auto val="1"/>
        <c:lblAlgn val="ctr"/>
        <c:lblOffset val="100"/>
        <c:noMultiLvlLbl val="0"/>
      </c:catAx>
      <c:valAx>
        <c:axId val="6648491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613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5 Activities,</a:t>
            </a:r>
            <a:r>
              <a:rPr lang="en-US" baseline="0"/>
              <a:t> Median Importance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Sheet1!$A$3:$A$7</c:f>
              <c:strCache>
                <c:ptCount val="5"/>
                <c:pt idx="0">
                  <c:v>shower - short</c:v>
                </c:pt>
                <c:pt idx="1">
                  <c:v>shower - long (&gt; 3 min)</c:v>
                </c:pt>
                <c:pt idx="2">
                  <c:v>Household heating =&gt; 70F</c:v>
                </c:pt>
                <c:pt idx="3">
                  <c:v>Household heating &lt; 70F</c:v>
                </c:pt>
                <c:pt idx="4">
                  <c:v>car trips- self only</c:v>
                </c:pt>
              </c:strCache>
            </c:strRef>
          </c:cat>
          <c:val>
            <c:numRef>
              <c:f>Sheet1!$B$3:$B$7</c:f>
              <c:numCache>
                <c:formatCode>General</c:formatCode>
                <c:ptCount val="5"/>
                <c:pt idx="0">
                  <c:v>90</c:v>
                </c:pt>
                <c:pt idx="1">
                  <c:v>82</c:v>
                </c:pt>
                <c:pt idx="2">
                  <c:v>77</c:v>
                </c:pt>
                <c:pt idx="3">
                  <c:v>76</c:v>
                </c:pt>
                <c:pt idx="4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99-4371-ABB5-029E19C8F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80613839"/>
        <c:axId val="664849183"/>
      </c:barChart>
      <c:catAx>
        <c:axId val="5806138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4849183"/>
        <c:crosses val="autoZero"/>
        <c:auto val="1"/>
        <c:lblAlgn val="ctr"/>
        <c:lblOffset val="100"/>
        <c:noMultiLvlLbl val="0"/>
      </c:catAx>
      <c:valAx>
        <c:axId val="6648491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613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Median Duration of Activities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Sheet1!$E$6:$E$28</c:f>
              <c:strCache>
                <c:ptCount val="23"/>
                <c:pt idx="0">
                  <c:v>TV/computer use</c:v>
                </c:pt>
                <c:pt idx="1">
                  <c:v>Small kitchen appliance in the home</c:v>
                </c:pt>
                <c:pt idx="2">
                  <c:v>wash-up</c:v>
                </c:pt>
                <c:pt idx="3">
                  <c:v>shower - long (&gt; 3 min)</c:v>
                </c:pt>
                <c:pt idx="4">
                  <c:v>car trips - driver and self</c:v>
                </c:pt>
                <c:pt idx="5">
                  <c:v>Use of air conditioner</c:v>
                </c:pt>
                <c:pt idx="6">
                  <c:v>bags of garbage disposed</c:v>
                </c:pt>
                <c:pt idx="7">
                  <c:v>car trips - 2+ people with multiple end points</c:v>
                </c:pt>
                <c:pt idx="8">
                  <c:v>use of dishwasher</c:v>
                </c:pt>
                <c:pt idx="9">
                  <c:v>trips using public ground transportation</c:v>
                </c:pt>
                <c:pt idx="10">
                  <c:v>use of cooking range</c:v>
                </c:pt>
                <c:pt idx="11">
                  <c:v>use of  oven</c:v>
                </c:pt>
                <c:pt idx="12">
                  <c:v>Household heating =&gt; 70F</c:v>
                </c:pt>
                <c:pt idx="13">
                  <c:v>Household heating &lt; 70F</c:v>
                </c:pt>
                <c:pt idx="14">
                  <c:v>shower - short</c:v>
                </c:pt>
                <c:pt idx="15">
                  <c:v>use of clothes washer</c:v>
                </c:pt>
                <c:pt idx="16">
                  <c:v>bags of compost deposited (negative CF)</c:v>
                </c:pt>
                <c:pt idx="17">
                  <c:v>bath</c:v>
                </c:pt>
                <c:pt idx="18">
                  <c:v>bags of recycling deposited (negative CF)</c:v>
                </c:pt>
                <c:pt idx="19">
                  <c:v>use of clothes dryer</c:v>
                </c:pt>
                <c:pt idx="20">
                  <c:v>use of self-clean feature of electric oven</c:v>
                </c:pt>
                <c:pt idx="21">
                  <c:v>hazardous or electric items disposed</c:v>
                </c:pt>
                <c:pt idx="22">
                  <c:v>large items disposed</c:v>
                </c:pt>
              </c:strCache>
            </c:strRef>
          </c:cat>
          <c:val>
            <c:numRef>
              <c:f>Sheet1!$F$6:$F$28</c:f>
              <c:numCache>
                <c:formatCode>General</c:formatCode>
                <c:ptCount val="23"/>
                <c:pt idx="0">
                  <c:v>61</c:v>
                </c:pt>
                <c:pt idx="1">
                  <c:v>56</c:v>
                </c:pt>
                <c:pt idx="2">
                  <c:v>43</c:v>
                </c:pt>
                <c:pt idx="3">
                  <c:v>26</c:v>
                </c:pt>
                <c:pt idx="4">
                  <c:v>25</c:v>
                </c:pt>
                <c:pt idx="5">
                  <c:v>22</c:v>
                </c:pt>
                <c:pt idx="6">
                  <c:v>22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  <c:pt idx="10">
                  <c:v>12</c:v>
                </c:pt>
                <c:pt idx="11">
                  <c:v>10</c:v>
                </c:pt>
                <c:pt idx="12">
                  <c:v>6</c:v>
                </c:pt>
                <c:pt idx="13">
                  <c:v>6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4</c:v>
                </c:pt>
                <c:pt idx="18">
                  <c:v>4</c:v>
                </c:pt>
                <c:pt idx="19">
                  <c:v>3</c:v>
                </c:pt>
                <c:pt idx="20">
                  <c:v>2.5</c:v>
                </c:pt>
                <c:pt idx="21">
                  <c:v>2</c:v>
                </c:pt>
                <c:pt idx="2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A9-4A35-8070-51C625F264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15533536"/>
        <c:axId val="185927168"/>
      </c:barChart>
      <c:catAx>
        <c:axId val="4155335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927168"/>
        <c:crosses val="autoZero"/>
        <c:auto val="1"/>
        <c:lblAlgn val="ctr"/>
        <c:lblOffset val="100"/>
        <c:noMultiLvlLbl val="0"/>
      </c:catAx>
      <c:valAx>
        <c:axId val="185927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533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5 Activities, Median duration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Sheet1!$E$3:$E$7</c:f>
              <c:strCache>
                <c:ptCount val="5"/>
                <c:pt idx="0">
                  <c:v>air travel - large plane</c:v>
                </c:pt>
                <c:pt idx="1">
                  <c:v>air travel - small  plane (&lt;50 seats)</c:v>
                </c:pt>
                <c:pt idx="2">
                  <c:v>car trips- self only</c:v>
                </c:pt>
                <c:pt idx="3">
                  <c:v>TV/computer use</c:v>
                </c:pt>
                <c:pt idx="4">
                  <c:v>Small kitchen appliance in the home</c:v>
                </c:pt>
              </c:strCache>
            </c:strRef>
          </c:cat>
          <c:val>
            <c:numRef>
              <c:f>Sheet1!$F$3:$F$7</c:f>
              <c:numCache>
                <c:formatCode>General</c:formatCode>
                <c:ptCount val="5"/>
                <c:pt idx="0">
                  <c:v>3010.5</c:v>
                </c:pt>
                <c:pt idx="1">
                  <c:v>555</c:v>
                </c:pt>
                <c:pt idx="2">
                  <c:v>357</c:v>
                </c:pt>
                <c:pt idx="3">
                  <c:v>61</c:v>
                </c:pt>
                <c:pt idx="4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44-4126-BD0A-2A4FEFF8A5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21650336"/>
        <c:axId val="188629472"/>
      </c:barChart>
      <c:catAx>
        <c:axId val="421650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629472"/>
        <c:crosses val="autoZero"/>
        <c:auto val="1"/>
        <c:lblAlgn val="ctr"/>
        <c:lblOffset val="100"/>
        <c:noMultiLvlLbl val="0"/>
      </c:catAx>
      <c:valAx>
        <c:axId val="1886294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65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61A83-C9D5-4A4B-A4BE-BCA4073ECA04}" type="datetimeFigureOut">
              <a:rPr lang="en-US" smtClean="0"/>
              <a:t>03/07/2019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72401-CAB0-46CB-9529-14113D5C4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71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72401-CAB0-46CB-9529-14113D5C47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57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72401-CAB0-46CB-9529-14113D5C47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45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72401-CAB0-46CB-9529-14113D5C47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74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72401-CAB0-46CB-9529-14113D5C47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52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72401-CAB0-46CB-9529-14113D5C47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1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72401-CAB0-46CB-9529-14113D5C47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2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Logistic regression, Linear discriminant analysis, K-nearest neighbors </a:t>
            </a:r>
          </a:p>
          <a:p>
            <a:r>
              <a:rPr lang="en-US" sz="1000" dirty="0"/>
              <a:t>Decision Tree, Gaussian Naive Bayes, Support vector machine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72401-CAB0-46CB-9529-14113D5C47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10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Assigned a numeric value to </a:t>
            </a:r>
            <a:r>
              <a:rPr lang="en-US"/>
              <a:t>each 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72401-CAB0-46CB-9529-14113D5C47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04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k-fold cross-validation, the original sample is randomly partitioned into k equal size subsamples. Of the k subsamples, a single subsample is retained as the validation data for testing the model, and the remaining k-1 subsamples are used as training data. The cross-validation process is then repeated k times (the folds), with each of the k subsamples used exactly once as the validation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72401-CAB0-46CB-9529-14113D5C47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23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compared to initial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72401-CAB0-46CB-9529-14113D5C47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Makes sense since they play a crucial role in everyday life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72401-CAB0-46CB-9529-14113D5C47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14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happened after= show people data, see trends if they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72401-CAB0-46CB-9529-14113D5C47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19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72401-CAB0-46CB-9529-14113D5C47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83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3171" y="1546271"/>
            <a:ext cx="8825658" cy="269433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3171" y="4499916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587829" y="0"/>
            <a:ext cx="13402492" cy="7471954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94" y="685800"/>
            <a:ext cx="112776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14467" y="6461448"/>
            <a:ext cx="990599" cy="304799"/>
          </a:xfrm>
          <a:prstGeom prst="rect">
            <a:avLst/>
          </a:prstGeom>
        </p:spPr>
        <p:txBody>
          <a:bodyPr/>
          <a:lstStyle/>
          <a:p>
            <a:fld id="{3DF9FFFF-3106-4DDB-AA62-0C80862170D6}" type="datetimeFigureOut">
              <a:rPr lang="en-US" dirty="0"/>
              <a:t>03/07/2019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14467" y="6461448"/>
            <a:ext cx="990599" cy="304799"/>
          </a:xfrm>
          <a:prstGeom prst="rect">
            <a:avLst/>
          </a:prstGeom>
        </p:spPr>
        <p:txBody>
          <a:bodyPr/>
          <a:lstStyle/>
          <a:p>
            <a:fld id="{A3DA38B7-AE95-4DC8-9A51-7A71F545B098}" type="datetimeFigureOut">
              <a:rPr lang="en-US" dirty="0"/>
              <a:t>03/07/2019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14467" y="6461448"/>
            <a:ext cx="990599" cy="304799"/>
          </a:xfrm>
          <a:prstGeom prst="rect">
            <a:avLst/>
          </a:prstGeom>
        </p:spPr>
        <p:txBody>
          <a:bodyPr/>
          <a:lstStyle/>
          <a:p>
            <a:fld id="{86F1EC2B-8188-4AC2-9F0D-8D09C51D505A}" type="datetimeFigureOut">
              <a:rPr lang="en-US" dirty="0"/>
              <a:t>03/07/2019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14467" y="6461448"/>
            <a:ext cx="990599" cy="304799"/>
          </a:xfrm>
          <a:prstGeom prst="rect">
            <a:avLst/>
          </a:prstGeom>
        </p:spPr>
        <p:txBody>
          <a:bodyPr/>
          <a:lstStyle/>
          <a:p>
            <a:fld id="{9212B75E-944F-430B-BE5F-C69FA8823C04}" type="datetimeFigureOut">
              <a:rPr lang="en-US" dirty="0"/>
              <a:t>03/07/2019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704704" y="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634" y="12393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80634" y="1860336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0" y="122932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0" y="1862914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150337" y="12394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8150337" y="1860338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14467" y="6461448"/>
            <a:ext cx="990599" cy="304799"/>
          </a:xfrm>
          <a:prstGeom prst="rect">
            <a:avLst/>
          </a:prstGeom>
        </p:spPr>
        <p:txBody>
          <a:bodyPr/>
          <a:lstStyle/>
          <a:p>
            <a:fld id="{3C1F4C9D-4618-451D-80C1-6A376BB42AB4}" type="datetimeFigureOut">
              <a:rPr lang="en-US" dirty="0"/>
              <a:t>03/07/2019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14467" y="6461448"/>
            <a:ext cx="990599" cy="304799"/>
          </a:xfrm>
          <a:prstGeom prst="rect">
            <a:avLst/>
          </a:prstGeom>
        </p:spPr>
        <p:txBody>
          <a:bodyPr/>
          <a:lstStyle/>
          <a:p>
            <a:fld id="{F54D2318-CE40-42F6-962A-4C6D6CF697DB}" type="datetimeFigureOut">
              <a:rPr lang="en-US" dirty="0"/>
              <a:t>03/07/2019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14467" y="6461448"/>
            <a:ext cx="990599" cy="304799"/>
          </a:xfrm>
          <a:prstGeom prst="rect">
            <a:avLst/>
          </a:prstGeom>
        </p:spPr>
        <p:txBody>
          <a:bodyPr/>
          <a:lstStyle/>
          <a:p>
            <a:fld id="{0C476AC1-EB7F-4BEF-90D9-5764B50DAF8A}" type="datetimeFigureOut">
              <a:rPr lang="en-US" dirty="0"/>
              <a:t>03/07/2019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591127" y="25159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548640" y="-548640"/>
            <a:ext cx="7001691" cy="8020594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0747" y="2367492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4137" y="1136470"/>
            <a:ext cx="5535975" cy="488333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1136470"/>
            <a:ext cx="5696355" cy="484473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109" y="1075980"/>
            <a:ext cx="504285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047" y="1652241"/>
            <a:ext cx="5042856" cy="489224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8036" y="1075980"/>
            <a:ext cx="531703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1099" y="1684804"/>
            <a:ext cx="5303967" cy="485968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466761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9377" y="466761"/>
            <a:ext cx="6379287" cy="5989074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66401" y="2066961"/>
            <a:ext cx="2793158" cy="4163518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317" y="487079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1" y="487079"/>
            <a:ext cx="5220794" cy="59069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67840" y="2287879"/>
            <a:ext cx="3859212" cy="3942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539932" y="-267789"/>
            <a:ext cx="13263155" cy="3559629"/>
            <a:chOff x="0" y="-26126"/>
            <a:chExt cx="12192000" cy="6884126"/>
          </a:xfrm>
        </p:grpSpPr>
        <p:sp>
          <p:nvSpPr>
            <p:cNvPr id="15" name="Rectangle 14"/>
            <p:cNvSpPr/>
            <p:nvPr/>
          </p:nvSpPr>
          <p:spPr>
            <a:xfrm>
              <a:off x="0" y="-26126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062472" y="62589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51" y="1222177"/>
            <a:ext cx="11593097" cy="502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36D7-39FB-4F64-BB0B-42F8EB009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788242"/>
            <a:ext cx="8825658" cy="2694336"/>
          </a:xfrm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Lifestyle Importance Weighted Carbon Footprint Reduction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9912F-780A-4B63-B320-754842092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484" y="5023264"/>
            <a:ext cx="8825658" cy="133104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cap="none" dirty="0">
                <a:solidFill>
                  <a:schemeClr val="bg1"/>
                </a:solidFill>
              </a:rPr>
              <a:t>Karl Roush</a:t>
            </a:r>
          </a:p>
          <a:p>
            <a:pPr>
              <a:spcBef>
                <a:spcPts val="0"/>
              </a:spcBef>
            </a:pPr>
            <a:r>
              <a:rPr lang="en-US" cap="none" dirty="0">
                <a:solidFill>
                  <a:schemeClr val="bg1"/>
                </a:solidFill>
              </a:rPr>
              <a:t>Georgia Institute of Technology, AE 2020</a:t>
            </a:r>
          </a:p>
          <a:p>
            <a:r>
              <a:rPr lang="en-US" cap="none" dirty="0">
                <a:solidFill>
                  <a:schemeClr val="bg1"/>
                </a:solidFill>
              </a:rPr>
              <a:t>Wells Fargo Campus Analytics Challenge </a:t>
            </a:r>
          </a:p>
        </p:txBody>
      </p:sp>
    </p:spTree>
    <p:extLst>
      <p:ext uri="{BB962C8B-B14F-4D97-AF65-F5344CB8AC3E}">
        <p14:creationId xmlns:p14="http://schemas.microsoft.com/office/powerpoint/2010/main" val="70070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2EA5-9AF0-459B-8D50-4401CC37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26850" y="238539"/>
            <a:ext cx="4351023" cy="6228522"/>
          </a:xfrm>
        </p:spPr>
        <p:txBody>
          <a:bodyPr vert="vert270"/>
          <a:lstStyle/>
          <a:p>
            <a:r>
              <a:rPr lang="en-US" sz="660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86ABC-8B20-421B-9112-269C619E2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4173" y="372744"/>
            <a:ext cx="3977166" cy="1466436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-US" sz="24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Awareness</a:t>
            </a:r>
          </a:p>
          <a:p>
            <a:pPr marL="73152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an online calculator </a:t>
            </a:r>
          </a:p>
          <a:p>
            <a:pPr marL="73152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Gives people an idea of what their CFP actually is</a:t>
            </a:r>
          </a:p>
          <a:p>
            <a:pPr marL="1188720" lvl="1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F7CAB9-C0A4-46A9-8B86-5C2A8C61FB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78034" y="372744"/>
            <a:ext cx="4146841" cy="2256155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0776C5F-4D5B-4A73-948D-7A6F23771D81}"/>
              </a:ext>
            </a:extLst>
          </p:cNvPr>
          <p:cNvSpPr txBox="1">
            <a:spLocks/>
          </p:cNvSpPr>
          <p:nvPr/>
        </p:nvSpPr>
        <p:spPr>
          <a:xfrm>
            <a:off x="3443224" y="2628899"/>
            <a:ext cx="4681602" cy="1256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-US" sz="24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</a:p>
          <a:p>
            <a:pPr marL="73152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Demonstrate comparisons</a:t>
            </a:r>
          </a:p>
          <a:p>
            <a:pPr marL="73152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Household water usage example</a:t>
            </a:r>
          </a:p>
        </p:txBody>
      </p:sp>
      <p:pic>
        <p:nvPicPr>
          <p:cNvPr id="6" name="Picture 5" descr="Image result for individual carbon footprint scale good to bad">
            <a:extLst>
              <a:ext uri="{FF2B5EF4-FFF2-40B4-BE49-F238E27FC236}">
                <a16:creationId xmlns:a16="http://schemas.microsoft.com/office/drawing/2014/main" id="{DC0FB030-F984-4168-AE06-011D0B05CFD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775" y="3169738"/>
            <a:ext cx="3876261" cy="310928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FA9EE75-D5B6-429C-8863-ED91EF549EC4}"/>
              </a:ext>
            </a:extLst>
          </p:cNvPr>
          <p:cNvSpPr txBox="1">
            <a:spLocks/>
          </p:cNvSpPr>
          <p:nvPr/>
        </p:nvSpPr>
        <p:spPr>
          <a:xfrm>
            <a:off x="3424173" y="4491565"/>
            <a:ext cx="4681602" cy="164993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-US" sz="24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recommendations</a:t>
            </a:r>
          </a:p>
          <a:p>
            <a:pPr marL="73152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custom algorithm, tailored exclusively for this task</a:t>
            </a:r>
          </a:p>
          <a:p>
            <a:pPr marL="73152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training data</a:t>
            </a:r>
          </a:p>
          <a:p>
            <a:pPr marL="73152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“What happened after” analysis</a:t>
            </a:r>
          </a:p>
        </p:txBody>
      </p:sp>
    </p:spTree>
    <p:extLst>
      <p:ext uri="{BB962C8B-B14F-4D97-AF65-F5344CB8AC3E}">
        <p14:creationId xmlns:p14="http://schemas.microsoft.com/office/powerpoint/2010/main" val="1240932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36D7-39FB-4F64-BB0B-42F8EB009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788242"/>
            <a:ext cx="8825658" cy="2694336"/>
          </a:xfrm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558808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BA8E-2AC7-4C85-84BC-2C7195D8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Insights (Continued)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041361-3CB0-4CA0-85B4-E87F3138D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53" y="1075267"/>
            <a:ext cx="10473293" cy="574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69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BA8E-2AC7-4C85-84BC-2C7195D8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Insights (Continued)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4B6CD63-BBAC-4725-B8C5-E25E97F729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1295526"/>
              </p:ext>
            </p:extLst>
          </p:nvPr>
        </p:nvGraphicFramePr>
        <p:xfrm>
          <a:off x="1411477" y="990600"/>
          <a:ext cx="9369046" cy="5520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80449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BA8E-2AC7-4C85-84BC-2C7195D8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Insights (Continued)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C6FABB6-1EC7-4EBD-B615-9C91B903A0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854851"/>
              </p:ext>
            </p:extLst>
          </p:nvPr>
        </p:nvGraphicFramePr>
        <p:xfrm>
          <a:off x="1438274" y="1191098"/>
          <a:ext cx="9930493" cy="5222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14465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BA8E-2AC7-4C85-84BC-2C7195D8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Insights (Continued)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5C06796-7A6C-46C4-BBE0-CE338FC73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9696907"/>
              </p:ext>
            </p:extLst>
          </p:nvPr>
        </p:nvGraphicFramePr>
        <p:xfrm>
          <a:off x="1149463" y="1096804"/>
          <a:ext cx="9893073" cy="5471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30896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BA8E-2AC7-4C85-84BC-2C7195D8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Insights (Continued)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F21F87E-53FB-4AE6-AD8C-77C7E42FBA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5508523"/>
              </p:ext>
            </p:extLst>
          </p:nvPr>
        </p:nvGraphicFramePr>
        <p:xfrm>
          <a:off x="1809750" y="1114425"/>
          <a:ext cx="8572500" cy="514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9451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2EA5-9AF0-459B-8D50-4401CC37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26850" y="238539"/>
            <a:ext cx="4351023" cy="6228522"/>
          </a:xfrm>
        </p:spPr>
        <p:txBody>
          <a:bodyPr vert="vert270"/>
          <a:lstStyle/>
          <a:p>
            <a:r>
              <a:rPr lang="en-US" sz="8800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86ABC-8B20-421B-9112-269C619E2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0033" y="238538"/>
            <a:ext cx="7893184" cy="6467061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marL="73152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73152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analysis vs. Machine Learning</a:t>
            </a: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marL="73152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extraction</a:t>
            </a:r>
          </a:p>
          <a:p>
            <a:pPr marL="73152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(Initial &amp; ML selection)</a:t>
            </a: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Comparisons </a:t>
            </a:r>
          </a:p>
          <a:p>
            <a:pPr marL="73152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analysis vs. Machine Learning</a:t>
            </a:r>
          </a:p>
          <a:p>
            <a:pPr marL="73152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Concluding remarks</a:t>
            </a:r>
          </a:p>
          <a:p>
            <a:pPr marL="73152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  <a:p>
            <a:pPr marL="73152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en-US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recomendations</a:t>
            </a:r>
            <a:endParaRPr lang="en-US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152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i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Insights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27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BA8E-2AC7-4C85-84BC-2C7195D8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2D2C3-7249-490D-839D-A9D0ED3DD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51" y="1222177"/>
            <a:ext cx="11542779" cy="533578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“to create a machine learning algorithm that minimizes carbon footprint for each customer while maintaining their total quality of life”. </a:t>
            </a:r>
          </a:p>
          <a:p>
            <a:pPr marL="0" lv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Carbon Footprint (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non-dimensional parameter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[Activity duration * weight of activity] for all activities</a:t>
            </a:r>
          </a:p>
          <a:p>
            <a:pPr lvl="1"/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number is worse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of life (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correlated to importance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Represented as a percentage of importance </a:t>
            </a:r>
          </a:p>
          <a:p>
            <a:pPr lvl="1"/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Preserve this number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much as possible for each activity</a:t>
            </a:r>
          </a:p>
        </p:txBody>
      </p:sp>
    </p:spTree>
    <p:extLst>
      <p:ext uri="{BB962C8B-B14F-4D97-AF65-F5344CB8AC3E}">
        <p14:creationId xmlns:p14="http://schemas.microsoft.com/office/powerpoint/2010/main" val="2610213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BA8E-2AC7-4C85-84BC-2C7195D8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2D2C3-7249-490D-839D-A9D0ED3DD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51" y="1222177"/>
            <a:ext cx="5201687" cy="5335786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analysis produced mathematical model</a:t>
            </a:r>
            <a:endParaRPr 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 each activity duration by importance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for duration to be “in line” with importance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model: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endParaRPr lang="en-US" sz="2400" baseline="30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6 different models to subset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based on accuracy &amp;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stdev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CFP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reduction of 26.16%</a:t>
            </a:r>
          </a:p>
          <a:p>
            <a:pPr lvl="1"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– model =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98.55% accuracy</a:t>
            </a:r>
          </a:p>
          <a:p>
            <a:pPr lvl="1"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Underestimate by 0.0145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EB30AB-950E-4112-BF25-5C9B766A4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138" y="1222177"/>
            <a:ext cx="6518445" cy="6459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8621F9-6B15-4041-A2AC-A142F20214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571" y="1868149"/>
            <a:ext cx="4034724" cy="430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55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2EA5-9AF0-459B-8D50-4401CC37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26850" y="238539"/>
            <a:ext cx="4351023" cy="6228522"/>
          </a:xfrm>
        </p:spPr>
        <p:txBody>
          <a:bodyPr vert="vert270"/>
          <a:lstStyle/>
          <a:p>
            <a:pPr algn="ctr"/>
            <a:r>
              <a:rPr lang="en-US" sz="8800" dirty="0">
                <a:solidFill>
                  <a:schemeClr val="bg1"/>
                </a:solidFill>
              </a:rPr>
              <a:t>PROCESS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190AAD-5DB4-4061-A9C1-543BD7ED7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716" y="99803"/>
            <a:ext cx="6102521" cy="650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86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BA8E-2AC7-4C85-84BC-2C7195D8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extraction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53707D-4F59-4BA4-A5DF-C5B697E3D736}"/>
              </a:ext>
            </a:extLst>
          </p:cNvPr>
          <p:cNvSpPr txBox="1">
            <a:spLocks/>
          </p:cNvSpPr>
          <p:nvPr/>
        </p:nvSpPr>
        <p:spPr>
          <a:xfrm>
            <a:off x="224853" y="929148"/>
            <a:ext cx="11818832" cy="5628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index of QoLI and consumption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for easier ref. and measures of central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tendancy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Replaced missing values with median value from index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Replacing with zero makes too many assumptions</a:t>
            </a:r>
          </a:p>
          <a:p>
            <a:pPr marL="0" indent="0">
              <a:buNone/>
            </a:pPr>
            <a:endParaRPr lang="en-US" sz="28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QoLI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as number with no context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Assumed relative percentage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to decimal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C5CD57-0334-4A53-AF2A-1C2A1E9418C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34269" y="3743555"/>
            <a:ext cx="5691545" cy="2135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8912B3-C4D3-42CF-80C3-F225D470B29D}"/>
              </a:ext>
            </a:extLst>
          </p:cNvPr>
          <p:cNvSpPr txBox="1"/>
          <p:nvPr/>
        </p:nvSpPr>
        <p:spPr>
          <a:xfrm>
            <a:off x="6400800" y="6026046"/>
            <a:ext cx="518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Shortened index for referencing 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680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BA8E-2AC7-4C85-84BC-2C7195D8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Analysis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53707D-4F59-4BA4-A5DF-C5B697E3D736}"/>
              </a:ext>
            </a:extLst>
          </p:cNvPr>
          <p:cNvSpPr txBox="1">
            <a:spLocks/>
          </p:cNvSpPr>
          <p:nvPr/>
        </p:nvSpPr>
        <p:spPr>
          <a:xfrm>
            <a:off x="224853" y="929149"/>
            <a:ext cx="11818832" cy="2383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Analysis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bound since lowest CFP is zero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 each activity duration by importance</a:t>
            </a:r>
          </a:p>
          <a:p>
            <a:pPr lvl="1"/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for duration to be “in line” with importance</a:t>
            </a:r>
          </a:p>
          <a:p>
            <a:pPr marL="0" indent="0">
              <a:buNone/>
            </a:pPr>
            <a:endParaRPr lang="en-US" sz="28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CD2A74-14CB-425C-80A5-95BCE08D5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240" y="1147226"/>
            <a:ext cx="6518445" cy="6459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678FDA-6B86-4B73-8EA5-41ABA2426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9705" y="3530904"/>
            <a:ext cx="5249686" cy="249985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6AC0764-831D-48EE-B44D-A1FD85C16C1C}"/>
              </a:ext>
            </a:extLst>
          </p:cNvPr>
          <p:cNvSpPr txBox="1">
            <a:spLocks/>
          </p:cNvSpPr>
          <p:nvPr/>
        </p:nvSpPr>
        <p:spPr>
          <a:xfrm>
            <a:off x="186584" y="3114442"/>
            <a:ext cx="6678911" cy="34962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compared based on accuracy &amp; standard deviation on subset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Tested: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discriminant analysis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Naive Bayes</a:t>
            </a:r>
          </a:p>
          <a:p>
            <a:pPr lvl="2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8A4FB6-5A26-4DEB-827E-59B4D7853007}"/>
              </a:ext>
            </a:extLst>
          </p:cNvPr>
          <p:cNvSpPr txBox="1"/>
          <p:nvPr/>
        </p:nvSpPr>
        <p:spPr>
          <a:xfrm>
            <a:off x="6861292" y="5999019"/>
            <a:ext cx="5186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Accuracy and Standard Deviation Results from initial 10-fold cross, by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12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BA8E-2AC7-4C85-84BC-2C7195D8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Comparisons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53707D-4F59-4BA4-A5DF-C5B697E3D736}"/>
              </a:ext>
            </a:extLst>
          </p:cNvPr>
          <p:cNvSpPr txBox="1">
            <a:spLocks/>
          </p:cNvSpPr>
          <p:nvPr/>
        </p:nvSpPr>
        <p:spPr>
          <a:xfrm>
            <a:off x="224853" y="929149"/>
            <a:ext cx="11818832" cy="2383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vs initial model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(ML-model) between the two output datasets was 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-1.45%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Accuracy= 98.55%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often 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underestimated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minimum CFP for an individual by about 0.0145. </a:t>
            </a:r>
            <a:endParaRPr lang="en-US" sz="28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28DFDF-9964-4486-AA1F-A684AE7B7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591" y="2890662"/>
            <a:ext cx="6672817" cy="366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1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BA8E-2AC7-4C85-84BC-2C7195D8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Insights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53707D-4F59-4BA4-A5DF-C5B697E3D736}"/>
              </a:ext>
            </a:extLst>
          </p:cNvPr>
          <p:cNvSpPr txBox="1">
            <a:spLocks/>
          </p:cNvSpPr>
          <p:nvPr/>
        </p:nvSpPr>
        <p:spPr>
          <a:xfrm>
            <a:off x="186583" y="831873"/>
            <a:ext cx="11818832" cy="2383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Showering, heating, and transportation are the most valued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“air travel- small plane” and “oven self-clean” have relatively low importance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CFP impact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prime target for reducing individual’s total CFP</a:t>
            </a:r>
          </a:p>
          <a:p>
            <a:pPr marL="1143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Overall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drastic change between initial CFP and minimized CFP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average of 26.16%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4B6CD63-BBAC-4725-B8C5-E25E97F729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1522715"/>
              </p:ext>
            </p:extLst>
          </p:nvPr>
        </p:nvGraphicFramePr>
        <p:xfrm>
          <a:off x="2594354" y="2999978"/>
          <a:ext cx="7003292" cy="3682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5096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2716</TotalTime>
  <Words>631</Words>
  <Application>Microsoft Office PowerPoint</Application>
  <PresentationFormat>Widescreen</PresentationFormat>
  <Paragraphs>120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Times New Roman</vt:lpstr>
      <vt:lpstr>Wingdings</vt:lpstr>
      <vt:lpstr>Wingdings 3</vt:lpstr>
      <vt:lpstr>Ion Boardroom</vt:lpstr>
      <vt:lpstr>Lifestyle Importance Weighted Carbon Footprint Reduction </vt:lpstr>
      <vt:lpstr>OVERVIEW</vt:lpstr>
      <vt:lpstr>Objective</vt:lpstr>
      <vt:lpstr>Solution</vt:lpstr>
      <vt:lpstr>PROCESS</vt:lpstr>
      <vt:lpstr>Data extraction</vt:lpstr>
      <vt:lpstr>Analysis </vt:lpstr>
      <vt:lpstr>Comparisons </vt:lpstr>
      <vt:lpstr>Insights </vt:lpstr>
      <vt:lpstr>CONCLUSION</vt:lpstr>
      <vt:lpstr>Q &amp; A</vt:lpstr>
      <vt:lpstr>Insights (Continued)</vt:lpstr>
      <vt:lpstr>Insights (Continued)</vt:lpstr>
      <vt:lpstr>Insights (Continued)</vt:lpstr>
      <vt:lpstr>Insights (Continued)</vt:lpstr>
      <vt:lpstr>Insights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 User</dc:creator>
  <cp:lastModifiedBy>Roush, Karl</cp:lastModifiedBy>
  <cp:revision>89</cp:revision>
  <dcterms:created xsi:type="dcterms:W3CDTF">2018-04-18T01:37:51Z</dcterms:created>
  <dcterms:modified xsi:type="dcterms:W3CDTF">2019-03-07T22:02:56Z</dcterms:modified>
</cp:coreProperties>
</file>