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04"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57543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grpSp>
        <p:nvGrpSpPr>
          <p:cNvPr id="27" name="Shape 27"/>
          <p:cNvGrpSpPr/>
          <p:nvPr/>
        </p:nvGrpSpPr>
        <p:grpSpPr>
          <a:xfrm rot="10800000" flipH="1">
            <a:off x="0" y="-534"/>
            <a:ext cx="9162288" cy="3086303"/>
            <a:chOff x="-7937" y="4255637"/>
            <a:chExt cx="9144000" cy="2606675"/>
          </a:xfrm>
        </p:grpSpPr>
        <p:sp>
          <p:nvSpPr>
            <p:cNvPr id="28" name="Shape 28"/>
            <p:cNvSpPr/>
            <p:nvPr/>
          </p:nvSpPr>
          <p:spPr>
            <a:xfrm>
              <a:off x="1958975" y="4315962"/>
              <a:ext cx="79375" cy="12700"/>
            </a:xfrm>
            <a:custGeom>
              <a:avLst/>
              <a:gdLst/>
              <a:ahLst/>
              <a:cxnLst/>
              <a:rect l="0" t="0" r="0" b="0"/>
              <a:pathLst>
                <a:path w="50" h="8" extrusionOk="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29" name="Shape 29"/>
            <p:cNvSpPr/>
            <p:nvPr/>
          </p:nvSpPr>
          <p:spPr>
            <a:xfrm>
              <a:off x="8777288" y="4306437"/>
              <a:ext cx="34799"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30" name="Shape 30"/>
            <p:cNvSpPr/>
            <p:nvPr/>
          </p:nvSpPr>
          <p:spPr>
            <a:xfrm>
              <a:off x="8812213" y="4306437"/>
              <a:ext cx="323850" cy="25400"/>
            </a:xfrm>
            <a:custGeom>
              <a:avLst/>
              <a:gdLst/>
              <a:ahLst/>
              <a:cxnLst/>
              <a:rect l="0" t="0" r="0" b="0"/>
              <a:pathLst>
                <a:path w="204" h="16" extrusionOk="0">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1" name="Shape 31"/>
            <p:cNvSpPr/>
            <p:nvPr/>
          </p:nvSpPr>
          <p:spPr>
            <a:xfrm>
              <a:off x="4943476" y="4322312"/>
              <a:ext cx="92075" cy="15875"/>
            </a:xfrm>
            <a:custGeom>
              <a:avLst/>
              <a:gdLst/>
              <a:ahLst/>
              <a:cxnLst/>
              <a:rect l="0" t="0" r="0" b="0"/>
              <a:pathLst>
                <a:path w="58" h="10" extrusionOk="0">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2" name="Shape 32"/>
            <p:cNvSpPr/>
            <p:nvPr/>
          </p:nvSpPr>
          <p:spPr>
            <a:xfrm>
              <a:off x="4718051" y="4319137"/>
              <a:ext cx="104775" cy="9525"/>
            </a:xfrm>
            <a:custGeom>
              <a:avLst/>
              <a:gdLst/>
              <a:ahLst/>
              <a:cxnLst/>
              <a:rect l="0" t="0" r="0" b="0"/>
              <a:pathLst>
                <a:path w="66" h="6" extrusionOk="0">
                  <a:moveTo>
                    <a:pt x="4" y="0"/>
                  </a:moveTo>
                  <a:lnTo>
                    <a:pt x="0" y="0"/>
                  </a:lnTo>
                  <a:lnTo>
                    <a:pt x="66" y="6"/>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3" name="Shape 33"/>
            <p:cNvSpPr/>
            <p:nvPr/>
          </p:nvSpPr>
          <p:spPr>
            <a:xfrm>
              <a:off x="3927476" y="4331837"/>
              <a:ext cx="12700" cy="3175"/>
            </a:xfrm>
            <a:custGeom>
              <a:avLst/>
              <a:gdLst/>
              <a:ahLst/>
              <a:cxnLst/>
              <a:rect l="0" t="0" r="0" b="0"/>
              <a:pathLst>
                <a:path w="8" h="2" extrusionOk="0">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4" name="Shape 34"/>
            <p:cNvSpPr/>
            <p:nvPr/>
          </p:nvSpPr>
          <p:spPr>
            <a:xfrm>
              <a:off x="3792537" y="4315962"/>
              <a:ext cx="65088" cy="12700"/>
            </a:xfrm>
            <a:custGeom>
              <a:avLst/>
              <a:gdLst/>
              <a:ahLst/>
              <a:cxnLst/>
              <a:rect l="0" t="0" r="0" b="0"/>
              <a:pathLst>
                <a:path w="41" h="8" extrusionOk="0">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5" name="Shape 35"/>
            <p:cNvSpPr/>
            <p:nvPr/>
          </p:nvSpPr>
          <p:spPr>
            <a:xfrm>
              <a:off x="2363788" y="4328662"/>
              <a:ext cx="225425" cy="15875"/>
            </a:xfrm>
            <a:custGeom>
              <a:avLst/>
              <a:gdLst/>
              <a:ahLst/>
              <a:cxnLst/>
              <a:rect l="0" t="0" r="0" b="0"/>
              <a:pathLst>
                <a:path w="142" h="10" extrusionOk="0">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6" name="Shape 36"/>
            <p:cNvSpPr/>
            <p:nvPr/>
          </p:nvSpPr>
          <p:spPr>
            <a:xfrm>
              <a:off x="2509838" y="4331837"/>
              <a:ext cx="44450" cy="3175"/>
            </a:xfrm>
            <a:custGeom>
              <a:avLst/>
              <a:gdLst/>
              <a:ahLst/>
              <a:cxnLst/>
              <a:rect l="0" t="0" r="0" b="0"/>
              <a:pathLst>
                <a:path w="28" h="2" extrusionOk="0">
                  <a:moveTo>
                    <a:pt x="0" y="0"/>
                  </a:moveTo>
                  <a:lnTo>
                    <a:pt x="0" y="0"/>
                  </a:lnTo>
                  <a:lnTo>
                    <a:pt x="28" y="2"/>
                  </a:lnTo>
                  <a:lnTo>
                    <a:pt x="4"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7" name="Shape 37"/>
            <p:cNvSpPr/>
            <p:nvPr/>
          </p:nvSpPr>
          <p:spPr>
            <a:xfrm>
              <a:off x="3224213" y="4328662"/>
              <a:ext cx="15875" cy="3175"/>
            </a:xfrm>
            <a:custGeom>
              <a:avLst/>
              <a:gdLst/>
              <a:ahLst/>
              <a:cxnLst/>
              <a:rect l="0" t="0" r="0" b="0"/>
              <a:pathLst>
                <a:path w="10" h="2" extrusionOk="0">
                  <a:moveTo>
                    <a:pt x="10" y="2"/>
                  </a:moveTo>
                  <a:lnTo>
                    <a:pt x="10" y="2"/>
                  </a:lnTo>
                  <a:lnTo>
                    <a:pt x="0" y="0"/>
                  </a:lnTo>
                  <a:lnTo>
                    <a:pt x="0" y="0"/>
                  </a:lnTo>
                  <a:lnTo>
                    <a:pt x="10" y="2"/>
                  </a:lnTo>
                  <a:lnTo>
                    <a:pt x="1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8" name="Shape 38"/>
            <p:cNvSpPr/>
            <p:nvPr/>
          </p:nvSpPr>
          <p:spPr>
            <a:xfrm>
              <a:off x="2155825" y="4328662"/>
              <a:ext cx="246062" cy="15875"/>
            </a:xfrm>
            <a:custGeom>
              <a:avLst/>
              <a:gdLst/>
              <a:ahLst/>
              <a:cxnLst/>
              <a:rect l="0" t="0" r="0" b="0"/>
              <a:pathLst>
                <a:path w="155" h="10" extrusionOk="0">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39" name="Shape 39"/>
            <p:cNvSpPr/>
            <p:nvPr/>
          </p:nvSpPr>
          <p:spPr>
            <a:xfrm>
              <a:off x="2538413" y="4312787"/>
              <a:ext cx="85725" cy="6350"/>
            </a:xfrm>
            <a:custGeom>
              <a:avLst/>
              <a:gdLst/>
              <a:ahLst/>
              <a:cxnLst/>
              <a:rect l="0" t="0" r="0" b="0"/>
              <a:pathLst>
                <a:path w="54" h="4" extrusionOk="0">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0" name="Shape 40"/>
            <p:cNvSpPr/>
            <p:nvPr/>
          </p:nvSpPr>
          <p:spPr>
            <a:xfrm>
              <a:off x="1860550" y="4341362"/>
              <a:ext cx="47700"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41" name="Shape 41"/>
            <p:cNvSpPr/>
            <p:nvPr/>
          </p:nvSpPr>
          <p:spPr>
            <a:xfrm>
              <a:off x="8697913" y="4306437"/>
              <a:ext cx="38099"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42" name="Shape 42"/>
            <p:cNvSpPr/>
            <p:nvPr/>
          </p:nvSpPr>
          <p:spPr>
            <a:xfrm>
              <a:off x="7788275" y="4290562"/>
              <a:ext cx="19050" cy="3175"/>
            </a:xfrm>
            <a:custGeom>
              <a:avLst/>
              <a:gdLst/>
              <a:ahLst/>
              <a:cxnLst/>
              <a:rect l="0" t="0" r="0" b="0"/>
              <a:pathLst>
                <a:path w="12" h="2" extrusionOk="0">
                  <a:moveTo>
                    <a:pt x="0" y="0"/>
                  </a:moveTo>
                  <a:lnTo>
                    <a:pt x="0" y="0"/>
                  </a:lnTo>
                  <a:lnTo>
                    <a:pt x="12" y="2"/>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3" name="Shape 43"/>
            <p:cNvSpPr/>
            <p:nvPr/>
          </p:nvSpPr>
          <p:spPr>
            <a:xfrm>
              <a:off x="7581900" y="4287387"/>
              <a:ext cx="3175" cy="6350"/>
            </a:xfrm>
            <a:custGeom>
              <a:avLst/>
              <a:gdLst/>
              <a:ahLst/>
              <a:cxnLst/>
              <a:rect l="0" t="0" r="0" b="0"/>
              <a:pathLst>
                <a:path w="2" h="4" extrusionOk="0">
                  <a:moveTo>
                    <a:pt x="0" y="4"/>
                  </a:moveTo>
                  <a:lnTo>
                    <a:pt x="2" y="4"/>
                  </a:lnTo>
                  <a:lnTo>
                    <a:pt x="2" y="0"/>
                  </a:lnTo>
                  <a:lnTo>
                    <a:pt x="0"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4" name="Shape 44"/>
            <p:cNvSpPr/>
            <p:nvPr/>
          </p:nvSpPr>
          <p:spPr>
            <a:xfrm>
              <a:off x="4556126" y="4335012"/>
              <a:ext cx="6350" cy="3175"/>
            </a:xfrm>
            <a:custGeom>
              <a:avLst/>
              <a:gdLst/>
              <a:ahLst/>
              <a:cxnLst/>
              <a:rect l="0" t="0" r="0" b="0"/>
              <a:pathLst>
                <a:path w="4" h="2" extrusionOk="0">
                  <a:moveTo>
                    <a:pt x="4" y="0"/>
                  </a:moveTo>
                  <a:lnTo>
                    <a:pt x="4" y="0"/>
                  </a:lnTo>
                  <a:lnTo>
                    <a:pt x="2" y="0"/>
                  </a:lnTo>
                  <a:lnTo>
                    <a:pt x="0" y="2"/>
                  </a:lnTo>
                  <a:lnTo>
                    <a:pt x="0" y="2"/>
                  </a:lnTo>
                  <a:lnTo>
                    <a:pt x="4" y="0"/>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5" name="Shape 45"/>
            <p:cNvSpPr/>
            <p:nvPr/>
          </p:nvSpPr>
          <p:spPr>
            <a:xfrm>
              <a:off x="4530726" y="4338187"/>
              <a:ext cx="3175" cy="3175"/>
            </a:xfrm>
            <a:custGeom>
              <a:avLst/>
              <a:gdLst/>
              <a:ahLst/>
              <a:cxnLst/>
              <a:rect l="0" t="0" r="0" b="0"/>
              <a:pathLst>
                <a:path w="2" h="2" extrusionOk="0">
                  <a:moveTo>
                    <a:pt x="0" y="2"/>
                  </a:moveTo>
                  <a:lnTo>
                    <a:pt x="2" y="0"/>
                  </a:lnTo>
                  <a:lnTo>
                    <a:pt x="2" y="0"/>
                  </a:lnTo>
                  <a:lnTo>
                    <a:pt x="0"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6" name="Shape 46"/>
            <p:cNvSpPr/>
            <p:nvPr/>
          </p:nvSpPr>
          <p:spPr>
            <a:xfrm>
              <a:off x="4521201" y="4341362"/>
              <a:ext cx="9525" cy="3175"/>
            </a:xfrm>
            <a:custGeom>
              <a:avLst/>
              <a:gdLst/>
              <a:ahLst/>
              <a:cxnLst/>
              <a:rect l="0" t="0" r="0" b="0"/>
              <a:pathLst>
                <a:path w="6" h="2" extrusionOk="0">
                  <a:moveTo>
                    <a:pt x="0" y="0"/>
                  </a:moveTo>
                  <a:lnTo>
                    <a:pt x="6" y="2"/>
                  </a:lnTo>
                  <a:lnTo>
                    <a:pt x="6"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7" name="Shape 47"/>
            <p:cNvSpPr/>
            <p:nvPr/>
          </p:nvSpPr>
          <p:spPr>
            <a:xfrm>
              <a:off x="4546601" y="4338187"/>
              <a:ext cx="9525" cy="3175"/>
            </a:xfrm>
            <a:custGeom>
              <a:avLst/>
              <a:gdLst/>
              <a:ahLst/>
              <a:cxnLst/>
              <a:rect l="0" t="0" r="0" b="0"/>
              <a:pathLst>
                <a:path w="6" h="2" extrusionOk="0">
                  <a:moveTo>
                    <a:pt x="0" y="2"/>
                  </a:moveTo>
                  <a:lnTo>
                    <a:pt x="4" y="2"/>
                  </a:lnTo>
                  <a:lnTo>
                    <a:pt x="6" y="0"/>
                  </a:lnTo>
                  <a:lnTo>
                    <a:pt x="6"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8" name="Shape 48"/>
            <p:cNvSpPr/>
            <p:nvPr/>
          </p:nvSpPr>
          <p:spPr>
            <a:xfrm>
              <a:off x="-7937" y="4255637"/>
              <a:ext cx="9134475" cy="2606675"/>
            </a:xfrm>
            <a:custGeom>
              <a:avLst/>
              <a:gdLst/>
              <a:ahLst/>
              <a:cxnLst/>
              <a:rect l="0" t="0" r="0" b="0"/>
              <a:pathLst>
                <a:path w="5754" h="1642" extrusionOk="0">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49" name="Shape 49"/>
            <p:cNvSpPr/>
            <p:nvPr/>
          </p:nvSpPr>
          <p:spPr>
            <a:xfrm>
              <a:off x="4533901" y="4328662"/>
              <a:ext cx="25400" cy="9525"/>
            </a:xfrm>
            <a:custGeom>
              <a:avLst/>
              <a:gdLst/>
              <a:ahLst/>
              <a:cxnLst/>
              <a:rect l="0" t="0" r="0" b="0"/>
              <a:pathLst>
                <a:path w="16" h="6" extrusionOk="0">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0" name="Shape 50"/>
            <p:cNvSpPr/>
            <p:nvPr/>
          </p:nvSpPr>
          <p:spPr>
            <a:xfrm>
              <a:off x="8315325" y="4306437"/>
              <a:ext cx="31750" cy="3175"/>
            </a:xfrm>
            <a:custGeom>
              <a:avLst/>
              <a:gdLst/>
              <a:ahLst/>
              <a:cxnLst/>
              <a:rect l="0" t="0" r="0" b="0"/>
              <a:pathLst>
                <a:path w="20" h="2" extrusionOk="0">
                  <a:moveTo>
                    <a:pt x="0" y="0"/>
                  </a:moveTo>
                  <a:lnTo>
                    <a:pt x="20" y="2"/>
                  </a:lnTo>
                  <a:lnTo>
                    <a:pt x="20"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1" name="Shape 51"/>
            <p:cNvSpPr/>
            <p:nvPr/>
          </p:nvSpPr>
          <p:spPr>
            <a:xfrm>
              <a:off x="4794251" y="4319137"/>
              <a:ext cx="85725" cy="12700"/>
            </a:xfrm>
            <a:custGeom>
              <a:avLst/>
              <a:gdLst/>
              <a:ahLst/>
              <a:cxnLst/>
              <a:rect l="0" t="0" r="0" b="0"/>
              <a:pathLst>
                <a:path w="54" h="8" extrusionOk="0">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2" name="Shape 52"/>
            <p:cNvSpPr/>
            <p:nvPr/>
          </p:nvSpPr>
          <p:spPr>
            <a:xfrm>
              <a:off x="4587876" y="4315962"/>
              <a:ext cx="95250" cy="6350"/>
            </a:xfrm>
            <a:custGeom>
              <a:avLst/>
              <a:gdLst/>
              <a:ahLst/>
              <a:cxnLst/>
              <a:rect l="0" t="0" r="0" b="0"/>
              <a:pathLst>
                <a:path w="60" h="4" extrusionOk="0">
                  <a:moveTo>
                    <a:pt x="4" y="0"/>
                  </a:moveTo>
                  <a:lnTo>
                    <a:pt x="0" y="0"/>
                  </a:lnTo>
                  <a:lnTo>
                    <a:pt x="60" y="4"/>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3" name="Shape 53"/>
            <p:cNvSpPr/>
            <p:nvPr/>
          </p:nvSpPr>
          <p:spPr>
            <a:xfrm>
              <a:off x="3863976" y="4328662"/>
              <a:ext cx="12700" cy="6350"/>
            </a:xfrm>
            <a:custGeom>
              <a:avLst/>
              <a:gdLst/>
              <a:ahLst/>
              <a:cxnLst/>
              <a:rect l="0" t="0" r="0" b="0"/>
              <a:pathLst>
                <a:path w="8" h="4" extrusionOk="0">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4" name="Shape 54"/>
            <p:cNvSpPr/>
            <p:nvPr/>
          </p:nvSpPr>
          <p:spPr>
            <a:xfrm>
              <a:off x="3738562" y="4315962"/>
              <a:ext cx="60325" cy="12700"/>
            </a:xfrm>
            <a:custGeom>
              <a:avLst/>
              <a:gdLst/>
              <a:ahLst/>
              <a:cxnLst/>
              <a:rect l="0" t="0" r="0" b="0"/>
              <a:pathLst>
                <a:path w="38" h="8" extrusionOk="0">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5" name="Shape 55"/>
            <p:cNvSpPr/>
            <p:nvPr/>
          </p:nvSpPr>
          <p:spPr>
            <a:xfrm>
              <a:off x="2894013" y="4344537"/>
              <a:ext cx="47625" cy="3175"/>
            </a:xfrm>
            <a:custGeom>
              <a:avLst/>
              <a:gdLst/>
              <a:ahLst/>
              <a:cxnLst/>
              <a:rect l="0" t="0" r="0" b="0"/>
              <a:pathLst>
                <a:path w="30" h="2" extrusionOk="0">
                  <a:moveTo>
                    <a:pt x="0" y="2"/>
                  </a:moveTo>
                  <a:lnTo>
                    <a:pt x="0" y="2"/>
                  </a:lnTo>
                  <a:lnTo>
                    <a:pt x="30" y="0"/>
                  </a:lnTo>
                  <a:lnTo>
                    <a:pt x="30" y="0"/>
                  </a:lnTo>
                  <a:lnTo>
                    <a:pt x="16"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6" name="Shape 56"/>
            <p:cNvSpPr/>
            <p:nvPr/>
          </p:nvSpPr>
          <p:spPr>
            <a:xfrm>
              <a:off x="7213600" y="4290562"/>
              <a:ext cx="6350" cy="3175"/>
            </a:xfrm>
            <a:custGeom>
              <a:avLst/>
              <a:gdLst/>
              <a:ahLst/>
              <a:cxnLst/>
              <a:rect l="0" t="0" r="0" b="0"/>
              <a:pathLst>
                <a:path w="4" h="2" extrusionOk="0">
                  <a:moveTo>
                    <a:pt x="0" y="2"/>
                  </a:moveTo>
                  <a:lnTo>
                    <a:pt x="2" y="2"/>
                  </a:lnTo>
                  <a:lnTo>
                    <a:pt x="4" y="0"/>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7" name="Shape 57"/>
            <p:cNvSpPr/>
            <p:nvPr/>
          </p:nvSpPr>
          <p:spPr>
            <a:xfrm>
              <a:off x="1787525" y="4331837"/>
              <a:ext cx="28575" cy="3175"/>
            </a:xfrm>
            <a:custGeom>
              <a:avLst/>
              <a:gdLst/>
              <a:ahLst/>
              <a:cxnLst/>
              <a:rect l="0" t="0" r="0" b="0"/>
              <a:pathLst>
                <a:path w="18" h="2" extrusionOk="0">
                  <a:moveTo>
                    <a:pt x="0" y="0"/>
                  </a:moveTo>
                  <a:lnTo>
                    <a:pt x="18" y="2"/>
                  </a:lnTo>
                  <a:lnTo>
                    <a:pt x="18"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58" name="Shape 58"/>
            <p:cNvSpPr/>
            <p:nvPr/>
          </p:nvSpPr>
          <p:spPr>
            <a:xfrm>
              <a:off x="1816100" y="4335012"/>
              <a:ext cx="44450" cy="6350"/>
            </a:xfrm>
            <a:custGeom>
              <a:avLst/>
              <a:gdLst/>
              <a:ahLst/>
              <a:cxnLst/>
              <a:rect l="0" t="0" r="0" b="0"/>
              <a:pathLst>
                <a:path w="28" h="4" extrusionOk="0">
                  <a:moveTo>
                    <a:pt x="0" y="0"/>
                  </a:moveTo>
                  <a:lnTo>
                    <a:pt x="0" y="0"/>
                  </a:lnTo>
                  <a:lnTo>
                    <a:pt x="28" y="4"/>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grpSp>
      <p:sp>
        <p:nvSpPr>
          <p:cNvPr id="59" name="Shape 59"/>
          <p:cNvSpPr txBox="1">
            <a:spLocks noGrp="1"/>
          </p:cNvSpPr>
          <p:nvPr>
            <p:ph type="ctrTitle"/>
          </p:nvPr>
        </p:nvSpPr>
        <p:spPr>
          <a:xfrm>
            <a:off x="685800" y="1739635"/>
            <a:ext cx="7772400" cy="1238099"/>
          </a:xfrm>
          <a:prstGeom prst="rect">
            <a:avLst/>
          </a:prstGeom>
        </p:spPr>
        <p:txBody>
          <a:bodyPr lIns="91425" tIns="91425" rIns="91425" bIns="91425" anchor="b" anchorCtr="0"/>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a:endParaRPr/>
          </a:p>
        </p:txBody>
      </p:sp>
      <p:sp>
        <p:nvSpPr>
          <p:cNvPr id="60" name="Shape 60"/>
          <p:cNvSpPr txBox="1">
            <a:spLocks noGrp="1"/>
          </p:cNvSpPr>
          <p:nvPr>
            <p:ph type="subTitle" idx="1"/>
          </p:nvPr>
        </p:nvSpPr>
        <p:spPr>
          <a:xfrm>
            <a:off x="685800" y="3086100"/>
            <a:ext cx="7772400" cy="661500"/>
          </a:xfrm>
          <a:prstGeom prst="rect">
            <a:avLst/>
          </a:prstGeom>
        </p:spPr>
        <p:txBody>
          <a:bodyPr lIns="91425" tIns="91425" rIns="91425" bIns="91425" anchor="t" anchorCtr="0"/>
          <a:lstStyle>
            <a:lvl1pPr lvl="0" algn="ctr">
              <a:spcBef>
                <a:spcPts val="0"/>
              </a:spcBef>
              <a:buSzPct val="100000"/>
              <a:buNone/>
              <a:defRPr sz="2400" i="1"/>
            </a:lvl1pPr>
            <a:lvl2pPr lvl="1" algn="ctr">
              <a:spcBef>
                <a:spcPts val="0"/>
              </a:spcBef>
              <a:buNone/>
              <a:defRPr i="1"/>
            </a:lvl2pPr>
            <a:lvl3pPr lvl="2" algn="ctr">
              <a:spcBef>
                <a:spcPts val="0"/>
              </a:spcBef>
              <a:buNone/>
              <a:defRPr i="1"/>
            </a:lvl3pPr>
            <a:lvl4pPr lvl="3" algn="ctr">
              <a:spcBef>
                <a:spcPts val="0"/>
              </a:spcBef>
              <a:buSzPct val="100000"/>
              <a:buNone/>
              <a:defRPr sz="2400" i="1"/>
            </a:lvl4pPr>
            <a:lvl5pPr lvl="4" algn="ctr">
              <a:spcBef>
                <a:spcPts val="0"/>
              </a:spcBef>
              <a:buSzPct val="100000"/>
              <a:buNone/>
              <a:defRPr sz="2400" i="1"/>
            </a:lvl5pPr>
            <a:lvl6pPr lvl="5" algn="ctr">
              <a:spcBef>
                <a:spcPts val="0"/>
              </a:spcBef>
              <a:buSzPct val="100000"/>
              <a:buNone/>
              <a:defRPr sz="2400" i="1"/>
            </a:lvl6pPr>
            <a:lvl7pPr lvl="6" algn="ctr">
              <a:spcBef>
                <a:spcPts val="0"/>
              </a:spcBef>
              <a:buSzPct val="100000"/>
              <a:buNone/>
              <a:defRPr sz="2400" i="1"/>
            </a:lvl7pPr>
            <a:lvl8pPr lvl="7" algn="ctr">
              <a:spcBef>
                <a:spcPts val="0"/>
              </a:spcBef>
              <a:buSzPct val="100000"/>
              <a:buNone/>
              <a:defRPr sz="2400" i="1"/>
            </a:lvl8pPr>
            <a:lvl9pPr lvl="8" algn="ctr">
              <a:spcBef>
                <a:spcPts val="0"/>
              </a:spcBef>
              <a:buSzPct val="100000"/>
              <a:buNone/>
              <a:defRPr sz="2400" i="1"/>
            </a:lvl9pPr>
          </a:lstStyle>
          <a:p>
            <a:endParaRPr/>
          </a:p>
        </p:txBody>
      </p:sp>
      <p:sp>
        <p:nvSpPr>
          <p:cNvPr id="61" name="Shape 6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bg>
      <p:bgPr>
        <a:solidFill>
          <a:srgbClr val="CFE2F3"/>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44175" y="-89699"/>
            <a:ext cx="8229600" cy="927300"/>
          </a:xfrm>
          <a:prstGeom prst="rect">
            <a:avLst/>
          </a:prstGeom>
        </p:spPr>
        <p:txBody>
          <a:bodyPr lIns="91425" tIns="91425" rIns="91425" bIns="91425" anchor="b"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64" name="Shape 64"/>
          <p:cNvSpPr txBox="1">
            <a:spLocks noGrp="1"/>
          </p:cNvSpPr>
          <p:nvPr>
            <p:ph type="body" idx="1"/>
          </p:nvPr>
        </p:nvSpPr>
        <p:spPr>
          <a:xfrm>
            <a:off x="457200" y="837605"/>
            <a:ext cx="8229600" cy="3627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5" name="Shape 6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155628"/>
            <a:ext cx="8229600" cy="10445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body" idx="1"/>
          </p:nvPr>
        </p:nvSpPr>
        <p:spPr>
          <a:xfrm>
            <a:off x="457200" y="1297780"/>
            <a:ext cx="4041600" cy="3627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2"/>
          </p:nvPr>
        </p:nvSpPr>
        <p:spPr>
          <a:xfrm>
            <a:off x="4645148" y="1297780"/>
            <a:ext cx="4041600" cy="3627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0" name="Shape 7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155628"/>
            <a:ext cx="8229600" cy="10445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3" name="Shape 7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bg>
      <p:bgPr>
        <a:solidFill>
          <a:srgbClr val="CFE2F3"/>
        </a:solidFill>
        <a:effectLst/>
      </p:bgPr>
    </p:bg>
    <p:spTree>
      <p:nvGrpSpPr>
        <p:cNvPr id="1" name="Shape 74"/>
        <p:cNvGrpSpPr/>
        <p:nvPr/>
      </p:nvGrpSpPr>
      <p:grpSpPr>
        <a:xfrm>
          <a:off x="0" y="0"/>
          <a:ext cx="0" cy="0"/>
          <a:chOff x="0" y="0"/>
          <a:chExt cx="0" cy="0"/>
        </a:xfrm>
      </p:grpSpPr>
      <p:grpSp>
        <p:nvGrpSpPr>
          <p:cNvPr id="75" name="Shape 75"/>
          <p:cNvGrpSpPr/>
          <p:nvPr/>
        </p:nvGrpSpPr>
        <p:grpSpPr>
          <a:xfrm>
            <a:off x="0" y="4082016"/>
            <a:ext cx="9162288" cy="1073168"/>
            <a:chOff x="-7937" y="4255637"/>
            <a:chExt cx="9144000" cy="2606675"/>
          </a:xfrm>
        </p:grpSpPr>
        <p:sp>
          <p:nvSpPr>
            <p:cNvPr id="76" name="Shape 76"/>
            <p:cNvSpPr/>
            <p:nvPr/>
          </p:nvSpPr>
          <p:spPr>
            <a:xfrm>
              <a:off x="1958975" y="4315962"/>
              <a:ext cx="79375" cy="12700"/>
            </a:xfrm>
            <a:custGeom>
              <a:avLst/>
              <a:gdLst/>
              <a:ahLst/>
              <a:cxnLst/>
              <a:rect l="0" t="0" r="0" b="0"/>
              <a:pathLst>
                <a:path w="50" h="8" extrusionOk="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77" name="Shape 77"/>
            <p:cNvSpPr/>
            <p:nvPr/>
          </p:nvSpPr>
          <p:spPr>
            <a:xfrm>
              <a:off x="8777288" y="4306437"/>
              <a:ext cx="34799"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78" name="Shape 78"/>
            <p:cNvSpPr/>
            <p:nvPr/>
          </p:nvSpPr>
          <p:spPr>
            <a:xfrm>
              <a:off x="8812213" y="4306437"/>
              <a:ext cx="323850" cy="25400"/>
            </a:xfrm>
            <a:custGeom>
              <a:avLst/>
              <a:gdLst/>
              <a:ahLst/>
              <a:cxnLst/>
              <a:rect l="0" t="0" r="0" b="0"/>
              <a:pathLst>
                <a:path w="204" h="16" extrusionOk="0">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79" name="Shape 79"/>
            <p:cNvSpPr/>
            <p:nvPr/>
          </p:nvSpPr>
          <p:spPr>
            <a:xfrm>
              <a:off x="4943476" y="4322312"/>
              <a:ext cx="92075" cy="15875"/>
            </a:xfrm>
            <a:custGeom>
              <a:avLst/>
              <a:gdLst/>
              <a:ahLst/>
              <a:cxnLst/>
              <a:rect l="0" t="0" r="0" b="0"/>
              <a:pathLst>
                <a:path w="58" h="10" extrusionOk="0">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0" name="Shape 80"/>
            <p:cNvSpPr/>
            <p:nvPr/>
          </p:nvSpPr>
          <p:spPr>
            <a:xfrm>
              <a:off x="4718051" y="4319137"/>
              <a:ext cx="104775" cy="9525"/>
            </a:xfrm>
            <a:custGeom>
              <a:avLst/>
              <a:gdLst/>
              <a:ahLst/>
              <a:cxnLst/>
              <a:rect l="0" t="0" r="0" b="0"/>
              <a:pathLst>
                <a:path w="66" h="6" extrusionOk="0">
                  <a:moveTo>
                    <a:pt x="4" y="0"/>
                  </a:moveTo>
                  <a:lnTo>
                    <a:pt x="0" y="0"/>
                  </a:lnTo>
                  <a:lnTo>
                    <a:pt x="66" y="6"/>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1" name="Shape 81"/>
            <p:cNvSpPr/>
            <p:nvPr/>
          </p:nvSpPr>
          <p:spPr>
            <a:xfrm>
              <a:off x="3927476" y="4331837"/>
              <a:ext cx="12700" cy="3175"/>
            </a:xfrm>
            <a:custGeom>
              <a:avLst/>
              <a:gdLst/>
              <a:ahLst/>
              <a:cxnLst/>
              <a:rect l="0" t="0" r="0" b="0"/>
              <a:pathLst>
                <a:path w="8" h="2" extrusionOk="0">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2" name="Shape 82"/>
            <p:cNvSpPr/>
            <p:nvPr/>
          </p:nvSpPr>
          <p:spPr>
            <a:xfrm>
              <a:off x="3792537" y="4315962"/>
              <a:ext cx="65088" cy="12700"/>
            </a:xfrm>
            <a:custGeom>
              <a:avLst/>
              <a:gdLst/>
              <a:ahLst/>
              <a:cxnLst/>
              <a:rect l="0" t="0" r="0" b="0"/>
              <a:pathLst>
                <a:path w="41" h="8" extrusionOk="0">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3" name="Shape 83"/>
            <p:cNvSpPr/>
            <p:nvPr/>
          </p:nvSpPr>
          <p:spPr>
            <a:xfrm>
              <a:off x="2363788" y="4328662"/>
              <a:ext cx="225425" cy="15875"/>
            </a:xfrm>
            <a:custGeom>
              <a:avLst/>
              <a:gdLst/>
              <a:ahLst/>
              <a:cxnLst/>
              <a:rect l="0" t="0" r="0" b="0"/>
              <a:pathLst>
                <a:path w="142" h="10" extrusionOk="0">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4" name="Shape 84"/>
            <p:cNvSpPr/>
            <p:nvPr/>
          </p:nvSpPr>
          <p:spPr>
            <a:xfrm>
              <a:off x="2509838" y="4331837"/>
              <a:ext cx="44450" cy="3175"/>
            </a:xfrm>
            <a:custGeom>
              <a:avLst/>
              <a:gdLst/>
              <a:ahLst/>
              <a:cxnLst/>
              <a:rect l="0" t="0" r="0" b="0"/>
              <a:pathLst>
                <a:path w="28" h="2" extrusionOk="0">
                  <a:moveTo>
                    <a:pt x="0" y="0"/>
                  </a:moveTo>
                  <a:lnTo>
                    <a:pt x="0" y="0"/>
                  </a:lnTo>
                  <a:lnTo>
                    <a:pt x="28" y="2"/>
                  </a:lnTo>
                  <a:lnTo>
                    <a:pt x="4"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5" name="Shape 85"/>
            <p:cNvSpPr/>
            <p:nvPr/>
          </p:nvSpPr>
          <p:spPr>
            <a:xfrm>
              <a:off x="3224213" y="4328662"/>
              <a:ext cx="15875" cy="3175"/>
            </a:xfrm>
            <a:custGeom>
              <a:avLst/>
              <a:gdLst/>
              <a:ahLst/>
              <a:cxnLst/>
              <a:rect l="0" t="0" r="0" b="0"/>
              <a:pathLst>
                <a:path w="10" h="2" extrusionOk="0">
                  <a:moveTo>
                    <a:pt x="10" y="2"/>
                  </a:moveTo>
                  <a:lnTo>
                    <a:pt x="10" y="2"/>
                  </a:lnTo>
                  <a:lnTo>
                    <a:pt x="0" y="0"/>
                  </a:lnTo>
                  <a:lnTo>
                    <a:pt x="0" y="0"/>
                  </a:lnTo>
                  <a:lnTo>
                    <a:pt x="10" y="2"/>
                  </a:lnTo>
                  <a:lnTo>
                    <a:pt x="1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6" name="Shape 86"/>
            <p:cNvSpPr/>
            <p:nvPr/>
          </p:nvSpPr>
          <p:spPr>
            <a:xfrm>
              <a:off x="2155825" y="4328662"/>
              <a:ext cx="246062" cy="15875"/>
            </a:xfrm>
            <a:custGeom>
              <a:avLst/>
              <a:gdLst/>
              <a:ahLst/>
              <a:cxnLst/>
              <a:rect l="0" t="0" r="0" b="0"/>
              <a:pathLst>
                <a:path w="155" h="10" extrusionOk="0">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7" name="Shape 87"/>
            <p:cNvSpPr/>
            <p:nvPr/>
          </p:nvSpPr>
          <p:spPr>
            <a:xfrm>
              <a:off x="2538413" y="4312787"/>
              <a:ext cx="85725" cy="6350"/>
            </a:xfrm>
            <a:custGeom>
              <a:avLst/>
              <a:gdLst/>
              <a:ahLst/>
              <a:cxnLst/>
              <a:rect l="0" t="0" r="0" b="0"/>
              <a:pathLst>
                <a:path w="54" h="4" extrusionOk="0">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88" name="Shape 88"/>
            <p:cNvSpPr/>
            <p:nvPr/>
          </p:nvSpPr>
          <p:spPr>
            <a:xfrm>
              <a:off x="1860550" y="4341362"/>
              <a:ext cx="47700"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89" name="Shape 89"/>
            <p:cNvSpPr/>
            <p:nvPr/>
          </p:nvSpPr>
          <p:spPr>
            <a:xfrm>
              <a:off x="8697913" y="4306437"/>
              <a:ext cx="38099" cy="1500"/>
            </a:xfrm>
            <a:prstGeom prst="rect">
              <a:avLst/>
            </a:prstGeom>
            <a:solidFill>
              <a:srgbClr val="9A9BA7"/>
            </a:solidFill>
            <a:ln>
              <a:noFill/>
            </a:ln>
          </p:spPr>
          <p:txBody>
            <a:bodyPr lIns="91425" tIns="45700" rIns="91425" bIns="45700" anchor="t" anchorCtr="0">
              <a:noAutofit/>
            </a:bodyPr>
            <a:lstStyle/>
            <a:p>
              <a:pPr lvl="0">
                <a:spcBef>
                  <a:spcPts val="0"/>
                </a:spcBef>
                <a:buNone/>
              </a:pPr>
              <a:endParaRPr/>
            </a:p>
          </p:txBody>
        </p:sp>
        <p:sp>
          <p:nvSpPr>
            <p:cNvPr id="90" name="Shape 90"/>
            <p:cNvSpPr/>
            <p:nvPr/>
          </p:nvSpPr>
          <p:spPr>
            <a:xfrm>
              <a:off x="7788275" y="4290562"/>
              <a:ext cx="19050" cy="3175"/>
            </a:xfrm>
            <a:custGeom>
              <a:avLst/>
              <a:gdLst/>
              <a:ahLst/>
              <a:cxnLst/>
              <a:rect l="0" t="0" r="0" b="0"/>
              <a:pathLst>
                <a:path w="12" h="2" extrusionOk="0">
                  <a:moveTo>
                    <a:pt x="0" y="0"/>
                  </a:moveTo>
                  <a:lnTo>
                    <a:pt x="0" y="0"/>
                  </a:lnTo>
                  <a:lnTo>
                    <a:pt x="12" y="2"/>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1" name="Shape 91"/>
            <p:cNvSpPr/>
            <p:nvPr/>
          </p:nvSpPr>
          <p:spPr>
            <a:xfrm>
              <a:off x="7581900" y="4287387"/>
              <a:ext cx="3175" cy="6350"/>
            </a:xfrm>
            <a:custGeom>
              <a:avLst/>
              <a:gdLst/>
              <a:ahLst/>
              <a:cxnLst/>
              <a:rect l="0" t="0" r="0" b="0"/>
              <a:pathLst>
                <a:path w="2" h="4" extrusionOk="0">
                  <a:moveTo>
                    <a:pt x="0" y="4"/>
                  </a:moveTo>
                  <a:lnTo>
                    <a:pt x="2" y="4"/>
                  </a:lnTo>
                  <a:lnTo>
                    <a:pt x="2" y="0"/>
                  </a:lnTo>
                  <a:lnTo>
                    <a:pt x="0"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2" name="Shape 92"/>
            <p:cNvSpPr/>
            <p:nvPr/>
          </p:nvSpPr>
          <p:spPr>
            <a:xfrm>
              <a:off x="4556126" y="4335012"/>
              <a:ext cx="6350" cy="3175"/>
            </a:xfrm>
            <a:custGeom>
              <a:avLst/>
              <a:gdLst/>
              <a:ahLst/>
              <a:cxnLst/>
              <a:rect l="0" t="0" r="0" b="0"/>
              <a:pathLst>
                <a:path w="4" h="2" extrusionOk="0">
                  <a:moveTo>
                    <a:pt x="4" y="0"/>
                  </a:moveTo>
                  <a:lnTo>
                    <a:pt x="4" y="0"/>
                  </a:lnTo>
                  <a:lnTo>
                    <a:pt x="2" y="0"/>
                  </a:lnTo>
                  <a:lnTo>
                    <a:pt x="0" y="2"/>
                  </a:lnTo>
                  <a:lnTo>
                    <a:pt x="0" y="2"/>
                  </a:lnTo>
                  <a:lnTo>
                    <a:pt x="4" y="0"/>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3" name="Shape 93"/>
            <p:cNvSpPr/>
            <p:nvPr/>
          </p:nvSpPr>
          <p:spPr>
            <a:xfrm>
              <a:off x="4530726" y="4338187"/>
              <a:ext cx="3175" cy="3175"/>
            </a:xfrm>
            <a:custGeom>
              <a:avLst/>
              <a:gdLst/>
              <a:ahLst/>
              <a:cxnLst/>
              <a:rect l="0" t="0" r="0" b="0"/>
              <a:pathLst>
                <a:path w="2" h="2" extrusionOk="0">
                  <a:moveTo>
                    <a:pt x="0" y="2"/>
                  </a:moveTo>
                  <a:lnTo>
                    <a:pt x="2" y="0"/>
                  </a:lnTo>
                  <a:lnTo>
                    <a:pt x="2" y="0"/>
                  </a:lnTo>
                  <a:lnTo>
                    <a:pt x="0"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4" name="Shape 94"/>
            <p:cNvSpPr/>
            <p:nvPr/>
          </p:nvSpPr>
          <p:spPr>
            <a:xfrm>
              <a:off x="4521201" y="4341362"/>
              <a:ext cx="9525" cy="3175"/>
            </a:xfrm>
            <a:custGeom>
              <a:avLst/>
              <a:gdLst/>
              <a:ahLst/>
              <a:cxnLst/>
              <a:rect l="0" t="0" r="0" b="0"/>
              <a:pathLst>
                <a:path w="6" h="2" extrusionOk="0">
                  <a:moveTo>
                    <a:pt x="0" y="0"/>
                  </a:moveTo>
                  <a:lnTo>
                    <a:pt x="6" y="2"/>
                  </a:lnTo>
                  <a:lnTo>
                    <a:pt x="6"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5" name="Shape 95"/>
            <p:cNvSpPr/>
            <p:nvPr/>
          </p:nvSpPr>
          <p:spPr>
            <a:xfrm>
              <a:off x="4546601" y="4338187"/>
              <a:ext cx="9525" cy="3175"/>
            </a:xfrm>
            <a:custGeom>
              <a:avLst/>
              <a:gdLst/>
              <a:ahLst/>
              <a:cxnLst/>
              <a:rect l="0" t="0" r="0" b="0"/>
              <a:pathLst>
                <a:path w="6" h="2" extrusionOk="0">
                  <a:moveTo>
                    <a:pt x="0" y="2"/>
                  </a:moveTo>
                  <a:lnTo>
                    <a:pt x="4" y="2"/>
                  </a:lnTo>
                  <a:lnTo>
                    <a:pt x="6" y="0"/>
                  </a:lnTo>
                  <a:lnTo>
                    <a:pt x="6"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6" name="Shape 96"/>
            <p:cNvSpPr/>
            <p:nvPr/>
          </p:nvSpPr>
          <p:spPr>
            <a:xfrm>
              <a:off x="-7937" y="4255637"/>
              <a:ext cx="9134475" cy="2606675"/>
            </a:xfrm>
            <a:custGeom>
              <a:avLst/>
              <a:gdLst/>
              <a:ahLst/>
              <a:cxnLst/>
              <a:rect l="0" t="0" r="0" b="0"/>
              <a:pathLst>
                <a:path w="5754" h="1642" extrusionOk="0">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7" name="Shape 97"/>
            <p:cNvSpPr/>
            <p:nvPr/>
          </p:nvSpPr>
          <p:spPr>
            <a:xfrm>
              <a:off x="4533901" y="4328662"/>
              <a:ext cx="25400" cy="9525"/>
            </a:xfrm>
            <a:custGeom>
              <a:avLst/>
              <a:gdLst/>
              <a:ahLst/>
              <a:cxnLst/>
              <a:rect l="0" t="0" r="0" b="0"/>
              <a:pathLst>
                <a:path w="16" h="6" extrusionOk="0">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8" name="Shape 98"/>
            <p:cNvSpPr/>
            <p:nvPr/>
          </p:nvSpPr>
          <p:spPr>
            <a:xfrm>
              <a:off x="8315325" y="4306437"/>
              <a:ext cx="31750" cy="3175"/>
            </a:xfrm>
            <a:custGeom>
              <a:avLst/>
              <a:gdLst/>
              <a:ahLst/>
              <a:cxnLst/>
              <a:rect l="0" t="0" r="0" b="0"/>
              <a:pathLst>
                <a:path w="20" h="2" extrusionOk="0">
                  <a:moveTo>
                    <a:pt x="0" y="0"/>
                  </a:moveTo>
                  <a:lnTo>
                    <a:pt x="20" y="2"/>
                  </a:lnTo>
                  <a:lnTo>
                    <a:pt x="20"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99" name="Shape 99"/>
            <p:cNvSpPr/>
            <p:nvPr/>
          </p:nvSpPr>
          <p:spPr>
            <a:xfrm>
              <a:off x="4794251" y="4319137"/>
              <a:ext cx="85725" cy="12700"/>
            </a:xfrm>
            <a:custGeom>
              <a:avLst/>
              <a:gdLst/>
              <a:ahLst/>
              <a:cxnLst/>
              <a:rect l="0" t="0" r="0" b="0"/>
              <a:pathLst>
                <a:path w="54" h="8" extrusionOk="0">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0" name="Shape 100"/>
            <p:cNvSpPr/>
            <p:nvPr/>
          </p:nvSpPr>
          <p:spPr>
            <a:xfrm>
              <a:off x="4587876" y="4315962"/>
              <a:ext cx="95250" cy="6350"/>
            </a:xfrm>
            <a:custGeom>
              <a:avLst/>
              <a:gdLst/>
              <a:ahLst/>
              <a:cxnLst/>
              <a:rect l="0" t="0" r="0" b="0"/>
              <a:pathLst>
                <a:path w="60" h="4" extrusionOk="0">
                  <a:moveTo>
                    <a:pt x="4" y="0"/>
                  </a:moveTo>
                  <a:lnTo>
                    <a:pt x="0" y="0"/>
                  </a:lnTo>
                  <a:lnTo>
                    <a:pt x="60" y="4"/>
                  </a:lnTo>
                  <a:lnTo>
                    <a:pt x="4"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1" name="Shape 101"/>
            <p:cNvSpPr/>
            <p:nvPr/>
          </p:nvSpPr>
          <p:spPr>
            <a:xfrm>
              <a:off x="3863976" y="4328662"/>
              <a:ext cx="12700" cy="6350"/>
            </a:xfrm>
            <a:custGeom>
              <a:avLst/>
              <a:gdLst/>
              <a:ahLst/>
              <a:cxnLst/>
              <a:rect l="0" t="0" r="0" b="0"/>
              <a:pathLst>
                <a:path w="8" h="4" extrusionOk="0">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2" name="Shape 102"/>
            <p:cNvSpPr/>
            <p:nvPr/>
          </p:nvSpPr>
          <p:spPr>
            <a:xfrm>
              <a:off x="3738562" y="4315962"/>
              <a:ext cx="60325" cy="12700"/>
            </a:xfrm>
            <a:custGeom>
              <a:avLst/>
              <a:gdLst/>
              <a:ahLst/>
              <a:cxnLst/>
              <a:rect l="0" t="0" r="0" b="0"/>
              <a:pathLst>
                <a:path w="38" h="8" extrusionOk="0">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3" name="Shape 103"/>
            <p:cNvSpPr/>
            <p:nvPr/>
          </p:nvSpPr>
          <p:spPr>
            <a:xfrm>
              <a:off x="2894013" y="4344537"/>
              <a:ext cx="47625" cy="3175"/>
            </a:xfrm>
            <a:custGeom>
              <a:avLst/>
              <a:gdLst/>
              <a:ahLst/>
              <a:cxnLst/>
              <a:rect l="0" t="0" r="0" b="0"/>
              <a:pathLst>
                <a:path w="30" h="2" extrusionOk="0">
                  <a:moveTo>
                    <a:pt x="0" y="2"/>
                  </a:moveTo>
                  <a:lnTo>
                    <a:pt x="0" y="2"/>
                  </a:lnTo>
                  <a:lnTo>
                    <a:pt x="30" y="0"/>
                  </a:lnTo>
                  <a:lnTo>
                    <a:pt x="30" y="0"/>
                  </a:lnTo>
                  <a:lnTo>
                    <a:pt x="16" y="0"/>
                  </a:lnTo>
                  <a:lnTo>
                    <a:pt x="0" y="2"/>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4" name="Shape 104"/>
            <p:cNvSpPr/>
            <p:nvPr/>
          </p:nvSpPr>
          <p:spPr>
            <a:xfrm>
              <a:off x="7213600" y="4290562"/>
              <a:ext cx="6350" cy="3175"/>
            </a:xfrm>
            <a:custGeom>
              <a:avLst/>
              <a:gdLst/>
              <a:ahLst/>
              <a:cxnLst/>
              <a:rect l="0" t="0" r="0" b="0"/>
              <a:pathLst>
                <a:path w="4" h="2" extrusionOk="0">
                  <a:moveTo>
                    <a:pt x="0" y="2"/>
                  </a:moveTo>
                  <a:lnTo>
                    <a:pt x="2" y="2"/>
                  </a:lnTo>
                  <a:lnTo>
                    <a:pt x="4" y="0"/>
                  </a:lnTo>
                  <a:lnTo>
                    <a:pt x="0" y="2"/>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5" name="Shape 105"/>
            <p:cNvSpPr/>
            <p:nvPr/>
          </p:nvSpPr>
          <p:spPr>
            <a:xfrm>
              <a:off x="1787525" y="4331837"/>
              <a:ext cx="28575" cy="3175"/>
            </a:xfrm>
            <a:custGeom>
              <a:avLst/>
              <a:gdLst/>
              <a:ahLst/>
              <a:cxnLst/>
              <a:rect l="0" t="0" r="0" b="0"/>
              <a:pathLst>
                <a:path w="18" h="2" extrusionOk="0">
                  <a:moveTo>
                    <a:pt x="0" y="0"/>
                  </a:moveTo>
                  <a:lnTo>
                    <a:pt x="18" y="2"/>
                  </a:lnTo>
                  <a:lnTo>
                    <a:pt x="18" y="2"/>
                  </a:lnTo>
                  <a:lnTo>
                    <a:pt x="0" y="0"/>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sp>
          <p:nvSpPr>
            <p:cNvPr id="106" name="Shape 106"/>
            <p:cNvSpPr/>
            <p:nvPr/>
          </p:nvSpPr>
          <p:spPr>
            <a:xfrm>
              <a:off x="1816100" y="4335012"/>
              <a:ext cx="44450" cy="6350"/>
            </a:xfrm>
            <a:custGeom>
              <a:avLst/>
              <a:gdLst/>
              <a:ahLst/>
              <a:cxnLst/>
              <a:rect l="0" t="0" r="0" b="0"/>
              <a:pathLst>
                <a:path w="28" h="4" extrusionOk="0">
                  <a:moveTo>
                    <a:pt x="0" y="0"/>
                  </a:moveTo>
                  <a:lnTo>
                    <a:pt x="0" y="0"/>
                  </a:lnTo>
                  <a:lnTo>
                    <a:pt x="28" y="4"/>
                  </a:lnTo>
                  <a:lnTo>
                    <a:pt x="0" y="0"/>
                  </a:lnTo>
                  <a:close/>
                </a:path>
              </a:pathLst>
            </a:custGeom>
            <a:solidFill>
              <a:srgbClr val="9A9BA7"/>
            </a:solidFill>
            <a:ln>
              <a:noFill/>
            </a:ln>
          </p:spPr>
          <p:txBody>
            <a:bodyPr lIns="91425" tIns="45700" rIns="91425" bIns="45700" anchor="t" anchorCtr="0">
              <a:noAutofit/>
            </a:bodyPr>
            <a:lstStyle/>
            <a:p>
              <a:pPr lvl="0">
                <a:spcBef>
                  <a:spcPts val="0"/>
                </a:spcBef>
                <a:buNone/>
              </a:pPr>
              <a:endParaRPr/>
            </a:p>
          </p:txBody>
        </p:sp>
      </p:grpSp>
      <p:sp>
        <p:nvSpPr>
          <p:cNvPr id="107" name="Shape 107"/>
          <p:cNvSpPr txBox="1">
            <a:spLocks noGrp="1"/>
          </p:cNvSpPr>
          <p:nvPr>
            <p:ph type="body" idx="1"/>
          </p:nvPr>
        </p:nvSpPr>
        <p:spPr>
          <a:xfrm>
            <a:off x="457200" y="4246565"/>
            <a:ext cx="8229600" cy="679200"/>
          </a:xfrm>
          <a:prstGeom prst="rect">
            <a:avLst/>
          </a:prstGeom>
        </p:spPr>
        <p:txBody>
          <a:bodyPr lIns="91425" tIns="91425" rIns="91425" bIns="91425" anchor="t" anchorCtr="0"/>
          <a:lstStyle>
            <a:lvl1pPr lvl="0" algn="ctr">
              <a:spcBef>
                <a:spcPts val="0"/>
              </a:spcBef>
              <a:buClr>
                <a:schemeClr val="lt2"/>
              </a:buClr>
              <a:buSzPct val="100000"/>
              <a:buNone/>
              <a:defRPr sz="2400" i="1">
                <a:solidFill>
                  <a:schemeClr val="lt2"/>
                </a:solidFill>
              </a:defRPr>
            </a:lvl1pPr>
          </a:lstStyle>
          <a:p>
            <a:endParaRPr/>
          </a:p>
        </p:txBody>
      </p:sp>
      <p:sp>
        <p:nvSpPr>
          <p:cNvPr id="108" name="Shape 10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2"/>
                </a:solidFill>
              </a:rPr>
              <a:t>‹#›</a:t>
            </a:fld>
            <a:endParaRPr lang="en">
              <a:solidFill>
                <a:schemeClr val="lt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9"/>
        <p:cNvGrpSpPr/>
        <p:nvPr/>
      </p:nvGrpSpPr>
      <p:grpSpPr>
        <a:xfrm>
          <a:off x="0" y="0"/>
          <a:ext cx="0" cy="0"/>
          <a:chOff x="0" y="0"/>
          <a:chExt cx="0" cy="0"/>
        </a:xfrm>
      </p:grpSpPr>
      <p:sp>
        <p:nvSpPr>
          <p:cNvPr id="110" name="Shape 11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0"/>
            <a:ext cx="9159875" cy="5148512"/>
            <a:chOff x="0" y="0"/>
            <a:chExt cx="5770" cy="4324"/>
          </a:xfrm>
        </p:grpSpPr>
        <p:sp>
          <p:nvSpPr>
            <p:cNvPr id="7" name="Shape 7"/>
            <p:cNvSpPr/>
            <p:nvPr/>
          </p:nvSpPr>
          <p:spPr>
            <a:xfrm>
              <a:off x="69" y="91"/>
              <a:ext cx="5700" cy="4199"/>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8" name="Shape 8"/>
            <p:cNvSpPr/>
            <p:nvPr/>
          </p:nvSpPr>
          <p:spPr>
            <a:xfrm>
              <a:off x="0" y="0"/>
              <a:ext cx="5760" cy="4324"/>
            </a:xfrm>
            <a:custGeom>
              <a:avLst/>
              <a:gdLst/>
              <a:ahLst/>
              <a:cxnLst/>
              <a:rect l="0" t="0" r="0" b="0"/>
              <a:pathLst>
                <a:path w="5620" h="4138" extrusionOk="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lIns="91425" tIns="45700" rIns="91425" bIns="45700" anchor="t" anchorCtr="0">
              <a:noAutofit/>
            </a:bodyPr>
            <a:lstStyle/>
            <a:p>
              <a:pPr lvl="0">
                <a:spcBef>
                  <a:spcPts val="0"/>
                </a:spcBef>
                <a:buNone/>
              </a:pPr>
              <a:endParaRPr/>
            </a:p>
          </p:txBody>
        </p:sp>
      </p:grpSp>
      <p:grpSp>
        <p:nvGrpSpPr>
          <p:cNvPr id="9" name="Shape 9"/>
          <p:cNvGrpSpPr/>
          <p:nvPr/>
        </p:nvGrpSpPr>
        <p:grpSpPr>
          <a:xfrm>
            <a:off x="3175" y="457200"/>
            <a:ext cx="8302625" cy="2840831"/>
            <a:chOff x="3175" y="609600"/>
            <a:chExt cx="8302625" cy="3787775"/>
          </a:xfrm>
        </p:grpSpPr>
        <p:sp>
          <p:nvSpPr>
            <p:cNvPr id="10" name="Shape 10"/>
            <p:cNvSpPr/>
            <p:nvPr/>
          </p:nvSpPr>
          <p:spPr>
            <a:xfrm>
              <a:off x="5470525" y="609600"/>
              <a:ext cx="654050" cy="314325"/>
            </a:xfrm>
            <a:custGeom>
              <a:avLst/>
              <a:gdLst/>
              <a:ahLst/>
              <a:cxnLst/>
              <a:rect l="0" t="0" r="0" b="0"/>
              <a:pathLst>
                <a:path w="412" h="198" extrusionOk="0">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1" name="Shape 11"/>
            <p:cNvSpPr/>
            <p:nvPr/>
          </p:nvSpPr>
          <p:spPr>
            <a:xfrm>
              <a:off x="5959475" y="717550"/>
              <a:ext cx="225425" cy="95250"/>
            </a:xfrm>
            <a:custGeom>
              <a:avLst/>
              <a:gdLst/>
              <a:ahLst/>
              <a:cxnLst/>
              <a:rect l="0" t="0" r="0" b="0"/>
              <a:pathLst>
                <a:path w="142" h="60" extrusionOk="0">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2" name="Shape 12"/>
            <p:cNvSpPr/>
            <p:nvPr/>
          </p:nvSpPr>
          <p:spPr>
            <a:xfrm>
              <a:off x="4775200" y="2952750"/>
              <a:ext cx="60325" cy="15875"/>
            </a:xfrm>
            <a:custGeom>
              <a:avLst/>
              <a:gdLst/>
              <a:ahLst/>
              <a:cxnLst/>
              <a:rect l="0" t="0" r="0" b="0"/>
              <a:pathLst>
                <a:path w="38" h="10" extrusionOk="0">
                  <a:moveTo>
                    <a:pt x="34" y="8"/>
                  </a:moveTo>
                  <a:lnTo>
                    <a:pt x="38" y="0"/>
                  </a:lnTo>
                  <a:lnTo>
                    <a:pt x="0" y="10"/>
                  </a:lnTo>
                  <a:lnTo>
                    <a:pt x="34" y="8"/>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3" name="Shape 13"/>
            <p:cNvSpPr/>
            <p:nvPr/>
          </p:nvSpPr>
          <p:spPr>
            <a:xfrm>
              <a:off x="6705600" y="622300"/>
              <a:ext cx="1600200" cy="771525"/>
            </a:xfrm>
            <a:custGeom>
              <a:avLst/>
              <a:gdLst/>
              <a:ahLst/>
              <a:cxnLst/>
              <a:rect l="0" t="0" r="0" b="0"/>
              <a:pathLst>
                <a:path w="1008" h="486" extrusionOk="0">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4" name="Shape 14"/>
            <p:cNvSpPr/>
            <p:nvPr/>
          </p:nvSpPr>
          <p:spPr>
            <a:xfrm>
              <a:off x="6604000" y="2200275"/>
              <a:ext cx="200025" cy="15875"/>
            </a:xfrm>
            <a:custGeom>
              <a:avLst/>
              <a:gdLst/>
              <a:ahLst/>
              <a:cxnLst/>
              <a:rect l="0" t="0" r="0" b="0"/>
              <a:pathLst>
                <a:path w="126" h="10" extrusionOk="0">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5" name="Shape 15"/>
            <p:cNvSpPr/>
            <p:nvPr/>
          </p:nvSpPr>
          <p:spPr>
            <a:xfrm>
              <a:off x="6530975" y="2206625"/>
              <a:ext cx="228600" cy="53975"/>
            </a:xfrm>
            <a:custGeom>
              <a:avLst/>
              <a:gdLst/>
              <a:ahLst/>
              <a:cxnLst/>
              <a:rect l="0" t="0" r="0" b="0"/>
              <a:pathLst>
                <a:path w="144" h="34" extrusionOk="0">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6" name="Shape 16"/>
            <p:cNvSpPr/>
            <p:nvPr/>
          </p:nvSpPr>
          <p:spPr>
            <a:xfrm>
              <a:off x="6200775" y="2482850"/>
              <a:ext cx="444500" cy="66675"/>
            </a:xfrm>
            <a:custGeom>
              <a:avLst/>
              <a:gdLst/>
              <a:ahLst/>
              <a:cxnLst/>
              <a:rect l="0" t="0" r="0" b="0"/>
              <a:pathLst>
                <a:path w="280" h="42" extrusionOk="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7" name="Shape 17"/>
            <p:cNvSpPr/>
            <p:nvPr/>
          </p:nvSpPr>
          <p:spPr>
            <a:xfrm>
              <a:off x="6610350" y="2260600"/>
              <a:ext cx="107950" cy="19050"/>
            </a:xfrm>
            <a:custGeom>
              <a:avLst/>
              <a:gdLst/>
              <a:ahLst/>
              <a:cxnLst/>
              <a:rect l="0" t="0" r="0" b="0"/>
              <a:pathLst>
                <a:path w="68" h="12" extrusionOk="0">
                  <a:moveTo>
                    <a:pt x="40" y="12"/>
                  </a:moveTo>
                  <a:lnTo>
                    <a:pt x="68" y="0"/>
                  </a:lnTo>
                  <a:lnTo>
                    <a:pt x="68" y="0"/>
                  </a:lnTo>
                  <a:lnTo>
                    <a:pt x="0" y="2"/>
                  </a:lnTo>
                  <a:lnTo>
                    <a:pt x="40" y="1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8" name="Shape 18"/>
            <p:cNvSpPr/>
            <p:nvPr/>
          </p:nvSpPr>
          <p:spPr>
            <a:xfrm>
              <a:off x="6880225" y="2025650"/>
              <a:ext cx="180975" cy="95250"/>
            </a:xfrm>
            <a:custGeom>
              <a:avLst/>
              <a:gdLst/>
              <a:ahLst/>
              <a:cxnLst/>
              <a:rect l="0" t="0" r="0" b="0"/>
              <a:pathLst>
                <a:path w="114" h="60" extrusionOk="0">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19" name="Shape 19"/>
            <p:cNvSpPr/>
            <p:nvPr/>
          </p:nvSpPr>
          <p:spPr>
            <a:xfrm>
              <a:off x="6581775" y="1924050"/>
              <a:ext cx="533400" cy="104775"/>
            </a:xfrm>
            <a:custGeom>
              <a:avLst/>
              <a:gdLst/>
              <a:ahLst/>
              <a:cxnLst/>
              <a:rect l="0" t="0" r="0" b="0"/>
              <a:pathLst>
                <a:path w="336" h="66" extrusionOk="0">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20" name="Shape 20"/>
            <p:cNvSpPr/>
            <p:nvPr/>
          </p:nvSpPr>
          <p:spPr>
            <a:xfrm>
              <a:off x="6661150" y="1730375"/>
              <a:ext cx="815975" cy="257175"/>
            </a:xfrm>
            <a:custGeom>
              <a:avLst/>
              <a:gdLst/>
              <a:ahLst/>
              <a:cxnLst/>
              <a:rect l="0" t="0" r="0" b="0"/>
              <a:pathLst>
                <a:path w="514" h="162" extrusionOk="0">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21" name="Shape 21"/>
            <p:cNvSpPr/>
            <p:nvPr/>
          </p:nvSpPr>
          <p:spPr>
            <a:xfrm>
              <a:off x="3733800" y="3667125"/>
              <a:ext cx="139700" cy="31750"/>
            </a:xfrm>
            <a:custGeom>
              <a:avLst/>
              <a:gdLst/>
              <a:ahLst/>
              <a:cxnLst/>
              <a:rect l="0" t="0" r="0" b="0"/>
              <a:pathLst>
                <a:path w="88" h="20" extrusionOk="0">
                  <a:moveTo>
                    <a:pt x="0" y="18"/>
                  </a:moveTo>
                  <a:lnTo>
                    <a:pt x="0" y="18"/>
                  </a:lnTo>
                  <a:lnTo>
                    <a:pt x="88" y="20"/>
                  </a:lnTo>
                  <a:lnTo>
                    <a:pt x="88" y="20"/>
                  </a:lnTo>
                  <a:lnTo>
                    <a:pt x="24" y="0"/>
                  </a:lnTo>
                  <a:lnTo>
                    <a:pt x="0" y="18"/>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sp>
          <p:nvSpPr>
            <p:cNvPr id="22" name="Shape 22"/>
            <p:cNvSpPr/>
            <p:nvPr/>
          </p:nvSpPr>
          <p:spPr>
            <a:xfrm>
              <a:off x="3175" y="812800"/>
              <a:ext cx="6886575" cy="3584575"/>
            </a:xfrm>
            <a:custGeom>
              <a:avLst/>
              <a:gdLst/>
              <a:ahLst/>
              <a:cxnLst/>
              <a:rect l="0" t="0" r="0" b="0"/>
              <a:pathLst>
                <a:path w="4338" h="2258" extrusionOk="0">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lIns="91425" tIns="45700" rIns="91425" bIns="45700" anchor="t" anchorCtr="0">
              <a:noAutofit/>
            </a:bodyPr>
            <a:lstStyle/>
            <a:p>
              <a:pPr lvl="0">
                <a:spcBef>
                  <a:spcPts val="0"/>
                </a:spcBef>
                <a:buNone/>
              </a:pPr>
              <a:endParaRPr/>
            </a:p>
          </p:txBody>
        </p:sp>
      </p:grpSp>
      <p:sp>
        <p:nvSpPr>
          <p:cNvPr id="23" name="Shape 23"/>
          <p:cNvSpPr txBox="1">
            <a:spLocks noGrp="1"/>
          </p:cNvSpPr>
          <p:nvPr>
            <p:ph type="title"/>
          </p:nvPr>
        </p:nvSpPr>
        <p:spPr>
          <a:xfrm>
            <a:off x="457200" y="155628"/>
            <a:ext cx="8229600" cy="1044599"/>
          </a:xfrm>
          <a:prstGeom prst="rect">
            <a:avLst/>
          </a:prstGeom>
          <a:noFill/>
          <a:ln>
            <a:noFill/>
          </a:ln>
        </p:spPr>
        <p:txBody>
          <a:bodyPr lIns="91425" tIns="91425" rIns="91425" bIns="91425" anchor="b" anchorCtr="0"/>
          <a:lstStyle>
            <a:lvl1pPr lvl="0">
              <a:spcBef>
                <a:spcPts val="0"/>
              </a:spcBef>
              <a:buClr>
                <a:schemeClr val="dk2"/>
              </a:buClr>
              <a:buSzPct val="100000"/>
              <a:buFont typeface="Georgia"/>
              <a:buNone/>
              <a:defRPr sz="4800">
                <a:solidFill>
                  <a:schemeClr val="dk2"/>
                </a:solidFill>
                <a:latin typeface="Georgia"/>
                <a:ea typeface="Georgia"/>
                <a:cs typeface="Georgia"/>
                <a:sym typeface="Georgia"/>
              </a:defRPr>
            </a:lvl1pPr>
            <a:lvl2pPr lvl="1">
              <a:spcBef>
                <a:spcPts val="0"/>
              </a:spcBef>
              <a:buClr>
                <a:schemeClr val="dk2"/>
              </a:buClr>
              <a:buSzPct val="100000"/>
              <a:buFont typeface="Georgia"/>
              <a:buNone/>
              <a:defRPr sz="4800">
                <a:solidFill>
                  <a:schemeClr val="dk2"/>
                </a:solidFill>
                <a:latin typeface="Georgia"/>
                <a:ea typeface="Georgia"/>
                <a:cs typeface="Georgia"/>
                <a:sym typeface="Georgia"/>
              </a:defRPr>
            </a:lvl2pPr>
            <a:lvl3pPr lvl="2">
              <a:spcBef>
                <a:spcPts val="0"/>
              </a:spcBef>
              <a:buClr>
                <a:schemeClr val="dk2"/>
              </a:buClr>
              <a:buSzPct val="100000"/>
              <a:buFont typeface="Georgia"/>
              <a:buNone/>
              <a:defRPr sz="4800">
                <a:solidFill>
                  <a:schemeClr val="dk2"/>
                </a:solidFill>
                <a:latin typeface="Georgia"/>
                <a:ea typeface="Georgia"/>
                <a:cs typeface="Georgia"/>
                <a:sym typeface="Georgia"/>
              </a:defRPr>
            </a:lvl3pPr>
            <a:lvl4pPr lvl="3">
              <a:spcBef>
                <a:spcPts val="0"/>
              </a:spcBef>
              <a:buClr>
                <a:schemeClr val="dk2"/>
              </a:buClr>
              <a:buSzPct val="100000"/>
              <a:buFont typeface="Georgia"/>
              <a:buNone/>
              <a:defRPr sz="4800">
                <a:solidFill>
                  <a:schemeClr val="dk2"/>
                </a:solidFill>
                <a:latin typeface="Georgia"/>
                <a:ea typeface="Georgia"/>
                <a:cs typeface="Georgia"/>
                <a:sym typeface="Georgia"/>
              </a:defRPr>
            </a:lvl4pPr>
            <a:lvl5pPr lvl="4">
              <a:spcBef>
                <a:spcPts val="0"/>
              </a:spcBef>
              <a:buClr>
                <a:schemeClr val="dk2"/>
              </a:buClr>
              <a:buSzPct val="100000"/>
              <a:buFont typeface="Georgia"/>
              <a:buNone/>
              <a:defRPr sz="4800">
                <a:solidFill>
                  <a:schemeClr val="dk2"/>
                </a:solidFill>
                <a:latin typeface="Georgia"/>
                <a:ea typeface="Georgia"/>
                <a:cs typeface="Georgia"/>
                <a:sym typeface="Georgia"/>
              </a:defRPr>
            </a:lvl5pPr>
            <a:lvl6pPr lvl="5">
              <a:spcBef>
                <a:spcPts val="0"/>
              </a:spcBef>
              <a:buClr>
                <a:schemeClr val="dk2"/>
              </a:buClr>
              <a:buSzPct val="100000"/>
              <a:buFont typeface="Georgia"/>
              <a:buNone/>
              <a:defRPr sz="4800">
                <a:solidFill>
                  <a:schemeClr val="dk2"/>
                </a:solidFill>
                <a:latin typeface="Georgia"/>
                <a:ea typeface="Georgia"/>
                <a:cs typeface="Georgia"/>
                <a:sym typeface="Georgia"/>
              </a:defRPr>
            </a:lvl6pPr>
            <a:lvl7pPr lvl="6">
              <a:spcBef>
                <a:spcPts val="0"/>
              </a:spcBef>
              <a:buClr>
                <a:schemeClr val="dk2"/>
              </a:buClr>
              <a:buSzPct val="100000"/>
              <a:buFont typeface="Georgia"/>
              <a:buNone/>
              <a:defRPr sz="4800">
                <a:solidFill>
                  <a:schemeClr val="dk2"/>
                </a:solidFill>
                <a:latin typeface="Georgia"/>
                <a:ea typeface="Georgia"/>
                <a:cs typeface="Georgia"/>
                <a:sym typeface="Georgia"/>
              </a:defRPr>
            </a:lvl7pPr>
            <a:lvl8pPr lvl="7">
              <a:spcBef>
                <a:spcPts val="0"/>
              </a:spcBef>
              <a:buClr>
                <a:schemeClr val="dk2"/>
              </a:buClr>
              <a:buSzPct val="100000"/>
              <a:buFont typeface="Georgia"/>
              <a:buNone/>
              <a:defRPr sz="4800">
                <a:solidFill>
                  <a:schemeClr val="dk2"/>
                </a:solidFill>
                <a:latin typeface="Georgia"/>
                <a:ea typeface="Georgia"/>
                <a:cs typeface="Georgia"/>
                <a:sym typeface="Georgia"/>
              </a:defRPr>
            </a:lvl8pPr>
            <a:lvl9pPr lvl="8">
              <a:spcBef>
                <a:spcPts val="0"/>
              </a:spcBef>
              <a:buClr>
                <a:schemeClr val="dk2"/>
              </a:buClr>
              <a:buSzPct val="100000"/>
              <a:buFont typeface="Georgia"/>
              <a:buNone/>
              <a:defRPr sz="4800">
                <a:solidFill>
                  <a:schemeClr val="dk2"/>
                </a:solidFill>
                <a:latin typeface="Georgia"/>
                <a:ea typeface="Georgia"/>
                <a:cs typeface="Georgia"/>
                <a:sym typeface="Georgia"/>
              </a:defRPr>
            </a:lvl9pPr>
          </a:lstStyle>
          <a:p>
            <a:endParaRPr/>
          </a:p>
        </p:txBody>
      </p:sp>
      <p:sp>
        <p:nvSpPr>
          <p:cNvPr id="24" name="Shape 24"/>
          <p:cNvSpPr txBox="1">
            <a:spLocks noGrp="1"/>
          </p:cNvSpPr>
          <p:nvPr>
            <p:ph type="body" idx="1"/>
          </p:nvPr>
        </p:nvSpPr>
        <p:spPr>
          <a:xfrm>
            <a:off x="457200" y="1297780"/>
            <a:ext cx="8229600" cy="3627900"/>
          </a:xfrm>
          <a:prstGeom prst="rect">
            <a:avLst/>
          </a:prstGeom>
          <a:noFill/>
          <a:ln>
            <a:noFill/>
          </a:ln>
        </p:spPr>
        <p:txBody>
          <a:bodyPr lIns="91425" tIns="91425" rIns="91425" bIns="91425" anchor="t" anchorCtr="0"/>
          <a:lstStyle>
            <a:lvl1pPr lvl="0">
              <a:spcBef>
                <a:spcPts val="600"/>
              </a:spcBef>
              <a:buClr>
                <a:schemeClr val="dk2"/>
              </a:buClr>
              <a:buSzPct val="100000"/>
              <a:buFont typeface="Georgia"/>
              <a:defRPr sz="3000">
                <a:solidFill>
                  <a:schemeClr val="dk2"/>
                </a:solidFill>
                <a:latin typeface="Georgia"/>
                <a:ea typeface="Georgia"/>
                <a:cs typeface="Georgia"/>
                <a:sym typeface="Georgia"/>
              </a:defRPr>
            </a:lvl1pPr>
            <a:lvl2pPr lvl="1">
              <a:spcBef>
                <a:spcPts val="480"/>
              </a:spcBef>
              <a:buClr>
                <a:schemeClr val="dk2"/>
              </a:buClr>
              <a:buSzPct val="100000"/>
              <a:buFont typeface="Georgia"/>
              <a:defRPr sz="2400">
                <a:solidFill>
                  <a:schemeClr val="dk2"/>
                </a:solidFill>
                <a:latin typeface="Georgia"/>
                <a:ea typeface="Georgia"/>
                <a:cs typeface="Georgia"/>
                <a:sym typeface="Georgia"/>
              </a:defRPr>
            </a:lvl2pPr>
            <a:lvl3pPr lvl="2">
              <a:spcBef>
                <a:spcPts val="480"/>
              </a:spcBef>
              <a:buClr>
                <a:schemeClr val="dk2"/>
              </a:buClr>
              <a:buSzPct val="100000"/>
              <a:buFont typeface="Georgia"/>
              <a:defRPr sz="2400">
                <a:solidFill>
                  <a:schemeClr val="dk2"/>
                </a:solidFill>
                <a:latin typeface="Georgia"/>
                <a:ea typeface="Georgia"/>
                <a:cs typeface="Georgia"/>
                <a:sym typeface="Georgia"/>
              </a:defRPr>
            </a:lvl3pPr>
            <a:lvl4pPr lvl="3">
              <a:spcBef>
                <a:spcPts val="360"/>
              </a:spcBef>
              <a:buClr>
                <a:schemeClr val="dk2"/>
              </a:buClr>
              <a:buSzPct val="100000"/>
              <a:buFont typeface="Georgia"/>
              <a:defRPr sz="1800">
                <a:solidFill>
                  <a:schemeClr val="dk2"/>
                </a:solidFill>
                <a:latin typeface="Georgia"/>
                <a:ea typeface="Georgia"/>
                <a:cs typeface="Georgia"/>
                <a:sym typeface="Georgia"/>
              </a:defRPr>
            </a:lvl4pPr>
            <a:lvl5pPr lvl="4">
              <a:spcBef>
                <a:spcPts val="360"/>
              </a:spcBef>
              <a:buClr>
                <a:schemeClr val="dk2"/>
              </a:buClr>
              <a:buSzPct val="100000"/>
              <a:buFont typeface="Georgia"/>
              <a:defRPr sz="1800">
                <a:solidFill>
                  <a:schemeClr val="dk2"/>
                </a:solidFill>
                <a:latin typeface="Georgia"/>
                <a:ea typeface="Georgia"/>
                <a:cs typeface="Georgia"/>
                <a:sym typeface="Georgia"/>
              </a:defRPr>
            </a:lvl5pPr>
            <a:lvl6pPr lvl="5">
              <a:spcBef>
                <a:spcPts val="360"/>
              </a:spcBef>
              <a:buClr>
                <a:schemeClr val="dk2"/>
              </a:buClr>
              <a:buSzPct val="100000"/>
              <a:buFont typeface="Georgia"/>
              <a:defRPr sz="1800">
                <a:solidFill>
                  <a:schemeClr val="dk2"/>
                </a:solidFill>
                <a:latin typeface="Georgia"/>
                <a:ea typeface="Georgia"/>
                <a:cs typeface="Georgia"/>
                <a:sym typeface="Georgia"/>
              </a:defRPr>
            </a:lvl6pPr>
            <a:lvl7pPr lvl="6">
              <a:spcBef>
                <a:spcPts val="360"/>
              </a:spcBef>
              <a:buClr>
                <a:schemeClr val="dk2"/>
              </a:buClr>
              <a:buSzPct val="100000"/>
              <a:buFont typeface="Georgia"/>
              <a:defRPr sz="1800">
                <a:solidFill>
                  <a:schemeClr val="dk2"/>
                </a:solidFill>
                <a:latin typeface="Georgia"/>
                <a:ea typeface="Georgia"/>
                <a:cs typeface="Georgia"/>
                <a:sym typeface="Georgia"/>
              </a:defRPr>
            </a:lvl7pPr>
            <a:lvl8pPr lvl="7">
              <a:spcBef>
                <a:spcPts val="360"/>
              </a:spcBef>
              <a:buClr>
                <a:schemeClr val="dk2"/>
              </a:buClr>
              <a:buSzPct val="100000"/>
              <a:buFont typeface="Georgia"/>
              <a:defRPr sz="1800">
                <a:solidFill>
                  <a:schemeClr val="dk2"/>
                </a:solidFill>
                <a:latin typeface="Georgia"/>
                <a:ea typeface="Georgia"/>
                <a:cs typeface="Georgia"/>
                <a:sym typeface="Georgia"/>
              </a:defRPr>
            </a:lvl8pPr>
            <a:lvl9pPr lvl="8">
              <a:spcBef>
                <a:spcPts val="360"/>
              </a:spcBef>
              <a:buClr>
                <a:schemeClr val="dk2"/>
              </a:buClr>
              <a:buSzPct val="100000"/>
              <a:buFont typeface="Georgia"/>
              <a:defRPr sz="1800">
                <a:solidFill>
                  <a:schemeClr val="dk2"/>
                </a:solidFill>
                <a:latin typeface="Georgia"/>
                <a:ea typeface="Georgia"/>
                <a:cs typeface="Georgia"/>
                <a:sym typeface="Georgia"/>
              </a:defRPr>
            </a:lvl9pPr>
          </a:lstStyle>
          <a:p>
            <a:endParaRPr/>
          </a:p>
        </p:txBody>
      </p:sp>
      <p:sp>
        <p:nvSpPr>
          <p:cNvPr id="25" name="Shape 25"/>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2"/>
                </a:solidFill>
                <a:latin typeface="Georgia"/>
                <a:ea typeface="Georgia"/>
                <a:cs typeface="Georgia"/>
                <a:sym typeface="Georgia"/>
              </a:rPr>
              <a:t>‹#›</a:t>
            </a:fld>
            <a:endParaRPr lang="en" sz="1300">
              <a:solidFill>
                <a:schemeClr val="dk2"/>
              </a:solidFill>
              <a:latin typeface="Georgia"/>
              <a:ea typeface="Georgia"/>
              <a:cs typeface="Georgia"/>
              <a:sym typeface="Georgi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idx="4294967295"/>
          </p:nvPr>
        </p:nvSpPr>
        <p:spPr>
          <a:xfrm>
            <a:off x="685787" y="2805110"/>
            <a:ext cx="7772400" cy="1238100"/>
          </a:xfrm>
          <a:prstGeom prst="rect">
            <a:avLst/>
          </a:prstGeom>
        </p:spPr>
        <p:txBody>
          <a:bodyPr lIns="91425" tIns="91425" rIns="91425" bIns="91425" anchor="b" anchorCtr="0">
            <a:noAutofit/>
          </a:bodyPr>
          <a:lstStyle/>
          <a:p>
            <a:pPr lvl="0" algn="ctr">
              <a:spcBef>
                <a:spcPts val="0"/>
              </a:spcBef>
              <a:buNone/>
            </a:pPr>
            <a:r>
              <a:rPr lang="en"/>
              <a:t>An Improved Protocol for Precipitation Measurement</a:t>
            </a:r>
          </a:p>
        </p:txBody>
      </p:sp>
      <p:sp>
        <p:nvSpPr>
          <p:cNvPr id="116" name="Shape 116"/>
          <p:cNvSpPr txBox="1">
            <a:spLocks noGrp="1"/>
          </p:cNvSpPr>
          <p:nvPr>
            <p:ph type="body" idx="1"/>
          </p:nvPr>
        </p:nvSpPr>
        <p:spPr>
          <a:xfrm>
            <a:off x="457200" y="4246565"/>
            <a:ext cx="8229600" cy="679200"/>
          </a:xfrm>
          <a:prstGeom prst="rect">
            <a:avLst/>
          </a:prstGeom>
        </p:spPr>
        <p:txBody>
          <a:bodyPr lIns="91425" tIns="91425" rIns="91425" bIns="91425" anchor="t" anchorCtr="0">
            <a:noAutofit/>
          </a:bodyPr>
          <a:lstStyle/>
          <a:p>
            <a:pPr lvl="0" rtl="0">
              <a:spcBef>
                <a:spcPts val="0"/>
              </a:spcBef>
              <a:buNone/>
            </a:pPr>
            <a:r>
              <a:rPr lang="en"/>
              <a:t>Karl Roush, 61st Annual NJAS Meeting 2016</a:t>
            </a:r>
          </a:p>
        </p:txBody>
      </p:sp>
      <p:sp>
        <p:nvSpPr>
          <p:cNvPr id="117" name="Shape 11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a:t>
            </a:fld>
            <a:endParaRPr lang="en"/>
          </a:p>
        </p:txBody>
      </p:sp>
      <p:pic>
        <p:nvPicPr>
          <p:cNvPr id="118" name="Shape 118"/>
          <p:cNvPicPr preferRelativeResize="0"/>
          <p:nvPr/>
        </p:nvPicPr>
        <p:blipFill rotWithShape="1">
          <a:blip r:embed="rId3">
            <a:alphaModFix/>
          </a:blip>
          <a:srcRect l="27975" t="24110" r="27988" b="24785"/>
          <a:stretch/>
        </p:blipFill>
        <p:spPr>
          <a:xfrm>
            <a:off x="3262352" y="349300"/>
            <a:ext cx="2619299" cy="21024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Data Analysis</a:t>
            </a:r>
          </a:p>
        </p:txBody>
      </p:sp>
      <p:sp>
        <p:nvSpPr>
          <p:cNvPr id="199" name="Shape 199"/>
          <p:cNvSpPr txBox="1">
            <a:spLocks noGrp="1"/>
          </p:cNvSpPr>
          <p:nvPr>
            <p:ph type="body" idx="1"/>
          </p:nvPr>
        </p:nvSpPr>
        <p:spPr>
          <a:xfrm>
            <a:off x="362725" y="689150"/>
            <a:ext cx="4138800" cy="3627900"/>
          </a:xfrm>
          <a:prstGeom prst="rect">
            <a:avLst/>
          </a:prstGeom>
        </p:spPr>
        <p:txBody>
          <a:bodyPr lIns="91425" tIns="91425" rIns="91425" bIns="91425" anchor="t" anchorCtr="0">
            <a:noAutofit/>
          </a:bodyPr>
          <a:lstStyle/>
          <a:p>
            <a:pPr marL="457200" lvl="0" indent="-342900" rtl="0">
              <a:spcBef>
                <a:spcPts val="0"/>
              </a:spcBef>
              <a:buClr>
                <a:schemeClr val="dk1"/>
              </a:buClr>
              <a:buSzPct val="100000"/>
              <a:buChar char="❖"/>
            </a:pPr>
            <a:r>
              <a:rPr lang="en" sz="1800" dirty="0">
                <a:solidFill>
                  <a:schemeClr val="dk1"/>
                </a:solidFill>
              </a:rPr>
              <a:t>Due to large volume of data </a:t>
            </a:r>
            <a:r>
              <a:rPr lang="en" sz="1800" dirty="0" smtClean="0">
                <a:solidFill>
                  <a:schemeClr val="dk1"/>
                </a:solidFill>
              </a:rPr>
              <a:t/>
            </a:r>
            <a:br>
              <a:rPr lang="en" sz="1800" dirty="0" smtClean="0">
                <a:solidFill>
                  <a:schemeClr val="dk1"/>
                </a:solidFill>
              </a:rPr>
            </a:br>
            <a:r>
              <a:rPr lang="en" sz="1800" dirty="0" smtClean="0">
                <a:solidFill>
                  <a:schemeClr val="dk1"/>
                </a:solidFill>
              </a:rPr>
              <a:t>(~</a:t>
            </a:r>
            <a:r>
              <a:rPr lang="en" sz="1800" dirty="0">
                <a:solidFill>
                  <a:schemeClr val="dk1"/>
                </a:solidFill>
              </a:rPr>
              <a:t>400 000 points per data set), an Excel logic function was used.</a:t>
            </a: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lang="en-US" sz="1800" dirty="0" smtClean="0">
              <a:solidFill>
                <a:schemeClr val="dk1"/>
              </a:solidFill>
            </a:endParaRPr>
          </a:p>
          <a:p>
            <a:pPr lvl="0" rtl="0">
              <a:spcBef>
                <a:spcPts val="0"/>
              </a:spcBef>
              <a:buNone/>
            </a:pPr>
            <a:endParaRPr sz="1800" dirty="0">
              <a:solidFill>
                <a:schemeClr val="dk1"/>
              </a:solidFill>
            </a:endParaRPr>
          </a:p>
          <a:p>
            <a:pPr marL="457200" lvl="0" indent="-342900" rtl="0">
              <a:spcBef>
                <a:spcPts val="0"/>
              </a:spcBef>
              <a:spcAft>
                <a:spcPts val="1000"/>
              </a:spcAft>
              <a:buClr>
                <a:schemeClr val="dk1"/>
              </a:buClr>
              <a:buSzPct val="100000"/>
              <a:buChar char="❖"/>
            </a:pPr>
            <a:r>
              <a:rPr lang="en" sz="1800" dirty="0">
                <a:solidFill>
                  <a:schemeClr val="dk1"/>
                </a:solidFill>
              </a:rPr>
              <a:t>Using the average voltage from the background noise, the actual data could be smoothed.</a:t>
            </a:r>
          </a:p>
          <a:p>
            <a:pPr marL="457200" lvl="0" indent="-342900" rtl="0">
              <a:spcBef>
                <a:spcPts val="0"/>
              </a:spcBef>
              <a:buClr>
                <a:schemeClr val="dk1"/>
              </a:buClr>
              <a:buSzPct val="100000"/>
              <a:buChar char="❖"/>
            </a:pPr>
            <a:r>
              <a:rPr lang="en" sz="1800" dirty="0">
                <a:solidFill>
                  <a:schemeClr val="dk1"/>
                </a:solidFill>
              </a:rPr>
              <a:t>Sub-optimal since it places it closer to the average instead of removing the noise.</a:t>
            </a: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p:txBody>
      </p:sp>
      <p:sp>
        <p:nvSpPr>
          <p:cNvPr id="200" name="Shape 200"/>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10</a:t>
            </a:fld>
            <a:endParaRPr lang="en"/>
          </a:p>
        </p:txBody>
      </p:sp>
      <p:pic>
        <p:nvPicPr>
          <p:cNvPr id="201" name="Shape 201"/>
          <p:cNvPicPr preferRelativeResize="0"/>
          <p:nvPr/>
        </p:nvPicPr>
        <p:blipFill>
          <a:blip r:embed="rId3">
            <a:alphaModFix/>
          </a:blip>
          <a:stretch>
            <a:fillRect/>
          </a:stretch>
        </p:blipFill>
        <p:spPr>
          <a:xfrm>
            <a:off x="1371600" y="1629149"/>
            <a:ext cx="2133600" cy="1351802"/>
          </a:xfrm>
          <a:prstGeom prst="rect">
            <a:avLst/>
          </a:prstGeom>
          <a:noFill/>
          <a:ln>
            <a:noFill/>
          </a:ln>
        </p:spPr>
      </p:pic>
      <p:pic>
        <p:nvPicPr>
          <p:cNvPr id="202" name="Shape 202"/>
          <p:cNvPicPr preferRelativeResize="0"/>
          <p:nvPr/>
        </p:nvPicPr>
        <p:blipFill>
          <a:blip r:embed="rId4">
            <a:alphaModFix/>
          </a:blip>
          <a:stretch>
            <a:fillRect/>
          </a:stretch>
        </p:blipFill>
        <p:spPr>
          <a:xfrm>
            <a:off x="4595974" y="87150"/>
            <a:ext cx="4392674" cy="2323049"/>
          </a:xfrm>
          <a:prstGeom prst="rect">
            <a:avLst/>
          </a:prstGeom>
          <a:noFill/>
          <a:ln>
            <a:noFill/>
          </a:ln>
        </p:spPr>
      </p:pic>
      <p:pic>
        <p:nvPicPr>
          <p:cNvPr id="203" name="Shape 203"/>
          <p:cNvPicPr preferRelativeResize="0"/>
          <p:nvPr/>
        </p:nvPicPr>
        <p:blipFill>
          <a:blip r:embed="rId5">
            <a:alphaModFix/>
          </a:blip>
          <a:stretch>
            <a:fillRect/>
          </a:stretch>
        </p:blipFill>
        <p:spPr>
          <a:xfrm>
            <a:off x="4613450" y="2541000"/>
            <a:ext cx="4357724" cy="226963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44175" y="-89700"/>
            <a:ext cx="8868000" cy="927300"/>
          </a:xfrm>
          <a:prstGeom prst="rect">
            <a:avLst/>
          </a:prstGeom>
        </p:spPr>
        <p:txBody>
          <a:bodyPr lIns="91425" tIns="91425" rIns="91425" bIns="91425" anchor="b" anchorCtr="0">
            <a:noAutofit/>
          </a:bodyPr>
          <a:lstStyle/>
          <a:p>
            <a:pPr lvl="0" rtl="0">
              <a:spcBef>
                <a:spcPts val="0"/>
              </a:spcBef>
              <a:buNone/>
            </a:pPr>
            <a:r>
              <a:rPr lang="en"/>
              <a:t>Typical Results After Data Analysis</a:t>
            </a:r>
          </a:p>
        </p:txBody>
      </p:sp>
      <p:sp>
        <p:nvSpPr>
          <p:cNvPr id="209" name="Shape 209"/>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11</a:t>
            </a:fld>
            <a:endParaRPr lang="en"/>
          </a:p>
        </p:txBody>
      </p:sp>
      <p:pic>
        <p:nvPicPr>
          <p:cNvPr id="210" name="Shape 210"/>
          <p:cNvPicPr preferRelativeResize="0"/>
          <p:nvPr/>
        </p:nvPicPr>
        <p:blipFill>
          <a:blip r:embed="rId3">
            <a:alphaModFix/>
          </a:blip>
          <a:stretch>
            <a:fillRect/>
          </a:stretch>
        </p:blipFill>
        <p:spPr>
          <a:xfrm>
            <a:off x="623450" y="823325"/>
            <a:ext cx="3171825" cy="2009775"/>
          </a:xfrm>
          <a:prstGeom prst="rect">
            <a:avLst/>
          </a:prstGeom>
          <a:noFill/>
          <a:ln>
            <a:noFill/>
          </a:ln>
        </p:spPr>
      </p:pic>
      <p:pic>
        <p:nvPicPr>
          <p:cNvPr id="211" name="Shape 211"/>
          <p:cNvPicPr preferRelativeResize="0"/>
          <p:nvPr/>
        </p:nvPicPr>
        <p:blipFill>
          <a:blip r:embed="rId4">
            <a:alphaModFix/>
          </a:blip>
          <a:stretch>
            <a:fillRect/>
          </a:stretch>
        </p:blipFill>
        <p:spPr>
          <a:xfrm>
            <a:off x="5133412" y="753462"/>
            <a:ext cx="3181350" cy="2038350"/>
          </a:xfrm>
          <a:prstGeom prst="rect">
            <a:avLst/>
          </a:prstGeom>
          <a:noFill/>
          <a:ln>
            <a:noFill/>
          </a:ln>
        </p:spPr>
      </p:pic>
      <p:sp>
        <p:nvSpPr>
          <p:cNvPr id="212" name="Shape 212"/>
          <p:cNvSpPr txBox="1"/>
          <p:nvPr/>
        </p:nvSpPr>
        <p:spPr>
          <a:xfrm>
            <a:off x="87325" y="2745750"/>
            <a:ext cx="4086900" cy="2238300"/>
          </a:xfrm>
          <a:prstGeom prst="rect">
            <a:avLst/>
          </a:prstGeom>
          <a:noFill/>
          <a:ln>
            <a:noFill/>
          </a:ln>
        </p:spPr>
        <p:txBody>
          <a:bodyPr lIns="91425" tIns="91425" rIns="91425" bIns="91425" anchor="t" anchorCtr="0">
            <a:noAutofit/>
          </a:bodyPr>
          <a:lstStyle/>
          <a:p>
            <a:pPr marL="457200" lvl="0" indent="-311150" rtl="0">
              <a:spcBef>
                <a:spcPts val="0"/>
              </a:spcBef>
              <a:spcAft>
                <a:spcPts val="1000"/>
              </a:spcAft>
              <a:buSzPct val="100000"/>
              <a:buFont typeface="Georgia"/>
              <a:buChar char="❖"/>
            </a:pPr>
            <a:r>
              <a:rPr lang="en" sz="1300">
                <a:latin typeface="Georgia"/>
                <a:ea typeface="Georgia"/>
                <a:cs typeface="Georgia"/>
                <a:sym typeface="Georgia"/>
              </a:rPr>
              <a:t>Data shows that overall RPU values are not directly tied to duration of the precipitation event, as intended by the RPU formula. </a:t>
            </a:r>
          </a:p>
          <a:p>
            <a:pPr marL="457200" lvl="0" indent="-311150" rtl="0">
              <a:spcBef>
                <a:spcPts val="0"/>
              </a:spcBef>
              <a:spcAft>
                <a:spcPts val="1000"/>
              </a:spcAft>
              <a:buSzPct val="100000"/>
              <a:buFont typeface="Georgia"/>
              <a:buChar char="❖"/>
            </a:pPr>
            <a:r>
              <a:rPr lang="en" sz="1300">
                <a:latin typeface="Georgia"/>
                <a:ea typeface="Georgia"/>
                <a:cs typeface="Georgia"/>
                <a:sym typeface="Georgia"/>
              </a:rPr>
              <a:t>12.31.15 event; long event can have a low average RPU value, but a high max RPU value (signifying a heavy rain at some point within the event).</a:t>
            </a:r>
          </a:p>
          <a:p>
            <a:pPr marL="457200" lvl="0" indent="-311150">
              <a:spcBef>
                <a:spcPts val="0"/>
              </a:spcBef>
              <a:spcAft>
                <a:spcPts val="1000"/>
              </a:spcAft>
              <a:buSzPct val="100000"/>
              <a:buFont typeface="Georgia"/>
              <a:buChar char="❖"/>
            </a:pPr>
            <a:r>
              <a:rPr lang="en" sz="1300">
                <a:latin typeface="Georgia"/>
                <a:ea typeface="Georgia"/>
                <a:cs typeface="Georgia"/>
                <a:sym typeface="Georgia"/>
              </a:rPr>
              <a:t>12.30.15 event; shows that a short and intense event produces very high RPU values.</a:t>
            </a:r>
          </a:p>
        </p:txBody>
      </p:sp>
      <p:sp>
        <p:nvSpPr>
          <p:cNvPr id="213" name="Shape 213"/>
          <p:cNvSpPr txBox="1"/>
          <p:nvPr/>
        </p:nvSpPr>
        <p:spPr>
          <a:xfrm>
            <a:off x="4628300" y="2748150"/>
            <a:ext cx="4191600" cy="2235900"/>
          </a:xfrm>
          <a:prstGeom prst="rect">
            <a:avLst/>
          </a:prstGeom>
          <a:noFill/>
          <a:ln>
            <a:noFill/>
          </a:ln>
        </p:spPr>
        <p:txBody>
          <a:bodyPr lIns="91425" tIns="91425" rIns="91425" bIns="91425" anchor="t" anchorCtr="0">
            <a:noAutofit/>
          </a:bodyPr>
          <a:lstStyle/>
          <a:p>
            <a:pPr marL="457200" lvl="0" indent="-228600" rtl="0">
              <a:spcBef>
                <a:spcPts val="0"/>
              </a:spcBef>
              <a:spcAft>
                <a:spcPts val="1000"/>
              </a:spcAft>
              <a:buFont typeface="Georgia"/>
              <a:buChar char="❖"/>
            </a:pPr>
            <a:r>
              <a:rPr lang="en">
                <a:latin typeface="Georgia"/>
                <a:ea typeface="Georgia"/>
                <a:cs typeface="Georgia"/>
                <a:sym typeface="Georgia"/>
              </a:rPr>
              <a:t>RPU values per second, essentially the combined RPU value of five data points.</a:t>
            </a:r>
          </a:p>
          <a:p>
            <a:pPr marL="457200" lvl="0" indent="-228600" rtl="0">
              <a:spcBef>
                <a:spcPts val="0"/>
              </a:spcBef>
              <a:spcAft>
                <a:spcPts val="1000"/>
              </a:spcAft>
              <a:buFont typeface="Georgia"/>
              <a:buChar char="❖"/>
            </a:pPr>
            <a:r>
              <a:rPr lang="en">
                <a:latin typeface="Georgia"/>
                <a:ea typeface="Georgia"/>
                <a:cs typeface="Georgia"/>
                <a:sym typeface="Georgia"/>
              </a:rPr>
              <a:t>12.30.15 event; high RPU per second, signifying a large quantity of precipitation elements in one second. </a:t>
            </a:r>
          </a:p>
          <a:p>
            <a:pPr marL="457200" lvl="0" indent="-228600">
              <a:spcBef>
                <a:spcPts val="0"/>
              </a:spcBef>
              <a:spcAft>
                <a:spcPts val="1000"/>
              </a:spcAft>
              <a:buFont typeface="Georgia"/>
              <a:buChar char="❖"/>
            </a:pPr>
            <a:r>
              <a:rPr lang="en">
                <a:latin typeface="Georgia"/>
                <a:ea typeface="Georgia"/>
                <a:cs typeface="Georgia"/>
                <a:sym typeface="Georgia"/>
              </a:rPr>
              <a:t>Within that event, there was a high max RPU per second, meaning that the elements had a high impact force per unit area.</a:t>
            </a:r>
          </a:p>
        </p:txBody>
      </p:sp>
      <p:sp>
        <p:nvSpPr>
          <p:cNvPr id="214" name="Shape 214"/>
          <p:cNvSpPr/>
          <p:nvPr/>
        </p:nvSpPr>
        <p:spPr>
          <a:xfrm>
            <a:off x="689875" y="2602325"/>
            <a:ext cx="3105300" cy="1896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p:nvPr/>
        </p:nvSpPr>
        <p:spPr>
          <a:xfrm>
            <a:off x="656712" y="2412725"/>
            <a:ext cx="3105300" cy="1896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 name="Shape 216"/>
          <p:cNvSpPr/>
          <p:nvPr/>
        </p:nvSpPr>
        <p:spPr>
          <a:xfrm>
            <a:off x="5171450" y="2348225"/>
            <a:ext cx="3105300" cy="1896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Results and Conclusions</a:t>
            </a:r>
          </a:p>
        </p:txBody>
      </p:sp>
      <p:sp>
        <p:nvSpPr>
          <p:cNvPr id="222" name="Shape 222"/>
          <p:cNvSpPr txBox="1">
            <a:spLocks noGrp="1"/>
          </p:cNvSpPr>
          <p:nvPr>
            <p:ph type="body" idx="1"/>
          </p:nvPr>
        </p:nvSpPr>
        <p:spPr>
          <a:xfrm>
            <a:off x="457200" y="698600"/>
            <a:ext cx="8406300" cy="3766800"/>
          </a:xfrm>
          <a:prstGeom prst="rect">
            <a:avLst/>
          </a:prstGeom>
        </p:spPr>
        <p:txBody>
          <a:bodyPr lIns="91425" tIns="91425" rIns="91425" bIns="91425" anchor="t" anchorCtr="0">
            <a:noAutofit/>
          </a:bodyPr>
          <a:lstStyle/>
          <a:p>
            <a:pPr marL="457200" lvl="0" indent="-349250">
              <a:spcBef>
                <a:spcPts val="0"/>
              </a:spcBef>
              <a:spcAft>
                <a:spcPts val="1000"/>
              </a:spcAft>
              <a:buClr>
                <a:schemeClr val="dk1"/>
              </a:buClr>
              <a:buSzPct val="100000"/>
              <a:buChar char="❖"/>
            </a:pPr>
            <a:r>
              <a:rPr lang="en" sz="1900">
                <a:solidFill>
                  <a:schemeClr val="dk1"/>
                </a:solidFill>
              </a:rPr>
              <a:t>The improved protocol for precipitation measurement exceeded the original objective.</a:t>
            </a:r>
          </a:p>
          <a:p>
            <a:pPr marL="457200" lvl="0" indent="-349250">
              <a:spcBef>
                <a:spcPts val="0"/>
              </a:spcBef>
              <a:spcAft>
                <a:spcPts val="1000"/>
              </a:spcAft>
              <a:buSzPct val="100000"/>
              <a:buChar char="❖"/>
            </a:pPr>
            <a:r>
              <a:rPr lang="en" sz="1900">
                <a:solidFill>
                  <a:schemeClr val="dk1"/>
                </a:solidFill>
              </a:rPr>
              <a:t>The RPU formula allows for more aspects of the precipitation event to be recorded and it also accounts for the interaction between them. Consequently, this protocol for measurement is </a:t>
            </a:r>
            <a:r>
              <a:rPr lang="en" sz="1900">
                <a:solidFill>
                  <a:srgbClr val="0000FF"/>
                </a:solidFill>
              </a:rPr>
              <a:t>far superior to the current size and accumulation methods</a:t>
            </a:r>
            <a:r>
              <a:rPr lang="en" sz="1900"/>
              <a:t>. </a:t>
            </a:r>
          </a:p>
          <a:p>
            <a:pPr marL="457200" lvl="0" indent="-349250">
              <a:spcBef>
                <a:spcPts val="0"/>
              </a:spcBef>
              <a:spcAft>
                <a:spcPts val="1000"/>
              </a:spcAft>
              <a:buSzPct val="100000"/>
              <a:buChar char="❖"/>
            </a:pPr>
            <a:r>
              <a:rPr lang="en" sz="1900">
                <a:solidFill>
                  <a:schemeClr val="dk1"/>
                </a:solidFill>
              </a:rPr>
              <a:t>The ideal approach would be to</a:t>
            </a:r>
            <a:r>
              <a:rPr lang="en" sz="1900"/>
              <a:t> </a:t>
            </a:r>
            <a:r>
              <a:rPr lang="en" sz="1900">
                <a:solidFill>
                  <a:srgbClr val="0000FF"/>
                </a:solidFill>
              </a:rPr>
              <a:t>employ all three methods (size, accumulation, RPU)</a:t>
            </a:r>
            <a:r>
              <a:rPr lang="en" sz="1900">
                <a:solidFill>
                  <a:schemeClr val="dk1"/>
                </a:solidFill>
              </a:rPr>
              <a:t> which produces the most descriptive analyses.</a:t>
            </a:r>
          </a:p>
          <a:p>
            <a:pPr marL="457200" lvl="0" indent="-349250" rtl="0">
              <a:spcBef>
                <a:spcPts val="0"/>
              </a:spcBef>
              <a:spcAft>
                <a:spcPts val="1000"/>
              </a:spcAft>
              <a:buClr>
                <a:schemeClr val="dk1"/>
              </a:buClr>
              <a:buSzPct val="100000"/>
              <a:buChar char="❖"/>
            </a:pPr>
            <a:r>
              <a:rPr lang="en" sz="1900">
                <a:solidFill>
                  <a:schemeClr val="dk1"/>
                </a:solidFill>
              </a:rPr>
              <a:t>The new RPU precipitation protocol is superior to current precipitation methods, but does not supplant them.</a:t>
            </a:r>
          </a:p>
        </p:txBody>
      </p:sp>
      <p:sp>
        <p:nvSpPr>
          <p:cNvPr id="223" name="Shape 223"/>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12</a:t>
            </a:fld>
            <a:endParaRPr lang="en"/>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RPU Applications</a:t>
            </a:r>
          </a:p>
        </p:txBody>
      </p:sp>
      <p:sp>
        <p:nvSpPr>
          <p:cNvPr id="229" name="Shape 229"/>
          <p:cNvSpPr txBox="1">
            <a:spLocks noGrp="1"/>
          </p:cNvSpPr>
          <p:nvPr>
            <p:ph type="body" idx="1"/>
          </p:nvPr>
        </p:nvSpPr>
        <p:spPr>
          <a:xfrm>
            <a:off x="457200" y="666750"/>
            <a:ext cx="8229600" cy="3784500"/>
          </a:xfrm>
          <a:prstGeom prst="rect">
            <a:avLst/>
          </a:prstGeom>
        </p:spPr>
        <p:txBody>
          <a:bodyPr lIns="91425" tIns="91425" rIns="91425" bIns="91425" anchor="t" anchorCtr="0">
            <a:noAutofit/>
          </a:bodyPr>
          <a:lstStyle/>
          <a:p>
            <a:pPr marL="457200" lvl="0" indent="-342900" rtl="0">
              <a:spcBef>
                <a:spcPts val="0"/>
              </a:spcBef>
              <a:spcAft>
                <a:spcPts val="1000"/>
              </a:spcAft>
              <a:buSzPct val="100000"/>
              <a:buChar char="❖"/>
            </a:pPr>
            <a:r>
              <a:rPr lang="en" sz="1800" b="1" dirty="0">
                <a:solidFill>
                  <a:srgbClr val="0000FF"/>
                </a:solidFill>
              </a:rPr>
              <a:t>Engineering- </a:t>
            </a:r>
            <a:r>
              <a:rPr lang="en" sz="1800" dirty="0">
                <a:solidFill>
                  <a:schemeClr val="dk1"/>
                </a:solidFill>
              </a:rPr>
              <a:t>A RPU value is essentially a measure of the energy of the precipitation element/event, so engineers can adjust their projects according to the required RPU strain. Currently, projects are often based on accumulation values, which are not a reliable measure of stress. With the implementation of this protocol, </a:t>
            </a:r>
            <a:r>
              <a:rPr lang="en" sz="1800" dirty="0">
                <a:solidFill>
                  <a:srgbClr val="0000FF"/>
                </a:solidFill>
              </a:rPr>
              <a:t>engineering safety practices could change drastically</a:t>
            </a:r>
            <a:r>
              <a:rPr lang="en" sz="1800" dirty="0"/>
              <a:t>.</a:t>
            </a:r>
          </a:p>
          <a:p>
            <a:pPr marL="457200" lvl="0" indent="-342900" rtl="0">
              <a:spcBef>
                <a:spcPts val="0"/>
              </a:spcBef>
              <a:spcAft>
                <a:spcPts val="1000"/>
              </a:spcAft>
              <a:buSzPct val="100000"/>
              <a:buChar char="❖"/>
            </a:pPr>
            <a:r>
              <a:rPr lang="en" sz="1800" b="1" dirty="0">
                <a:solidFill>
                  <a:srgbClr val="0000FF"/>
                </a:solidFill>
              </a:rPr>
              <a:t>Weather Analysis</a:t>
            </a:r>
            <a:r>
              <a:rPr lang="en" sz="1800" dirty="0">
                <a:solidFill>
                  <a:srgbClr val="0000FF"/>
                </a:solidFill>
              </a:rPr>
              <a:t>-</a:t>
            </a:r>
            <a:r>
              <a:rPr lang="en" sz="1800" dirty="0"/>
              <a:t> </a:t>
            </a:r>
            <a:r>
              <a:rPr lang="en" sz="1800" dirty="0">
                <a:solidFill>
                  <a:schemeClr val="dk1"/>
                </a:solidFill>
              </a:rPr>
              <a:t>Having a better method of precipitation measurement will allow climate scientists to</a:t>
            </a:r>
            <a:r>
              <a:rPr lang="en" sz="1800" dirty="0"/>
              <a:t> </a:t>
            </a:r>
            <a:r>
              <a:rPr lang="en" sz="1800" dirty="0">
                <a:solidFill>
                  <a:srgbClr val="0000FF"/>
                </a:solidFill>
              </a:rPr>
              <a:t>better categorize and analyze weather events</a:t>
            </a:r>
            <a:r>
              <a:rPr lang="en" sz="1800" dirty="0"/>
              <a:t>. </a:t>
            </a:r>
            <a:r>
              <a:rPr lang="en" sz="1800" dirty="0">
                <a:solidFill>
                  <a:schemeClr val="dk1"/>
                </a:solidFill>
              </a:rPr>
              <a:t>Ergo, the scientists will have a more complete model/record of any events they wish to study.</a:t>
            </a:r>
          </a:p>
          <a:p>
            <a:pPr marL="457200" lvl="0" indent="-342900" rtl="0">
              <a:spcBef>
                <a:spcPts val="0"/>
              </a:spcBef>
              <a:spcAft>
                <a:spcPts val="1000"/>
              </a:spcAft>
              <a:buSzPct val="100000"/>
              <a:buChar char="❖"/>
            </a:pPr>
            <a:r>
              <a:rPr lang="en" sz="1800" b="1" dirty="0">
                <a:solidFill>
                  <a:srgbClr val="0000FF"/>
                </a:solidFill>
              </a:rPr>
              <a:t>Weather Prediction-</a:t>
            </a:r>
            <a:r>
              <a:rPr lang="en" sz="1800" dirty="0">
                <a:solidFill>
                  <a:srgbClr val="0000FF"/>
                </a:solidFill>
              </a:rPr>
              <a:t> </a:t>
            </a:r>
            <a:r>
              <a:rPr lang="en" sz="1800" dirty="0">
                <a:solidFill>
                  <a:schemeClr val="dk1"/>
                </a:solidFill>
              </a:rPr>
              <a:t>If meteorologists can provide an RPU estimate for the weather event, people can prepare accordingly since RPU provides information about the weather event’s duration, intensity, and precipitation elements, all in all leading to </a:t>
            </a:r>
            <a:r>
              <a:rPr lang="en" sz="1800" dirty="0">
                <a:solidFill>
                  <a:srgbClr val="0000FF"/>
                </a:solidFill>
              </a:rPr>
              <a:t>more descriptive predictions</a:t>
            </a:r>
            <a:r>
              <a:rPr lang="en" sz="1800" dirty="0"/>
              <a:t>.</a:t>
            </a:r>
            <a:br>
              <a:rPr lang="en" sz="1800" dirty="0"/>
            </a:br>
            <a:endParaRPr lang="en" sz="1800" dirty="0"/>
          </a:p>
          <a:p>
            <a:pPr lvl="0" rtl="0">
              <a:spcBef>
                <a:spcPts val="0"/>
              </a:spcBef>
              <a:buNone/>
            </a:pPr>
            <a:endParaRPr sz="1800" dirty="0"/>
          </a:p>
          <a:p>
            <a:pPr lvl="0" rtl="0">
              <a:spcBef>
                <a:spcPts val="0"/>
              </a:spcBef>
              <a:buNone/>
            </a:pPr>
            <a:endParaRPr sz="1800" dirty="0"/>
          </a:p>
          <a:p>
            <a:pPr lvl="0" rtl="0">
              <a:spcBef>
                <a:spcPts val="0"/>
              </a:spcBef>
              <a:buNone/>
            </a:pPr>
            <a:endParaRPr sz="1800" dirty="0"/>
          </a:p>
          <a:p>
            <a:pPr lvl="0" rtl="0">
              <a:spcBef>
                <a:spcPts val="0"/>
              </a:spcBef>
              <a:buNone/>
            </a:pPr>
            <a:endParaRPr sz="1800" dirty="0"/>
          </a:p>
        </p:txBody>
      </p:sp>
      <p:sp>
        <p:nvSpPr>
          <p:cNvPr id="230" name="Shape 230"/>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13</a:t>
            </a:fld>
            <a:endParaRPr lang="en"/>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a:spcBef>
                <a:spcPts val="0"/>
              </a:spcBef>
              <a:buNone/>
            </a:pPr>
            <a:r>
              <a:rPr lang="en" sz="3600"/>
              <a:t>Citations</a:t>
            </a:r>
          </a:p>
        </p:txBody>
      </p:sp>
      <p:sp>
        <p:nvSpPr>
          <p:cNvPr id="236" name="Shape 236"/>
          <p:cNvSpPr txBox="1">
            <a:spLocks noGrp="1"/>
          </p:cNvSpPr>
          <p:nvPr>
            <p:ph type="body" idx="1"/>
          </p:nvPr>
        </p:nvSpPr>
        <p:spPr>
          <a:xfrm>
            <a:off x="457200" y="715355"/>
            <a:ext cx="8229600" cy="3627900"/>
          </a:xfrm>
          <a:prstGeom prst="rect">
            <a:avLst/>
          </a:prstGeom>
        </p:spPr>
        <p:txBody>
          <a:bodyPr lIns="91425" tIns="91425" rIns="91425" bIns="91425" anchor="t" anchorCtr="0">
            <a:noAutofit/>
          </a:bodyPr>
          <a:lstStyle/>
          <a:p>
            <a:pPr lvl="0">
              <a:spcBef>
                <a:spcPts val="0"/>
              </a:spcBef>
              <a:spcAft>
                <a:spcPts val="600"/>
              </a:spcAft>
              <a:buNone/>
            </a:pPr>
            <a:r>
              <a:rPr lang="en" sz="1200" dirty="0">
                <a:solidFill>
                  <a:schemeClr val="dk1"/>
                </a:solidFill>
              </a:rPr>
              <a:t>Ailsa Allaby and Michael Allaby. "raindrop." A Dictionary of Earth Sciences. 1999. Retrieved March 16, 2016 from Encyclopedia.com: http://www.encyclopedia.com/doc/1O13-raindrop.html Simple definition of a </a:t>
            </a:r>
            <a:r>
              <a:rPr lang="en" sz="1200" dirty="0" smtClean="0">
                <a:solidFill>
                  <a:schemeClr val="dk1"/>
                </a:solidFill>
              </a:rPr>
              <a:t>raindrop</a:t>
            </a:r>
          </a:p>
          <a:p>
            <a:pPr lvl="0">
              <a:spcBef>
                <a:spcPts val="0"/>
              </a:spcBef>
              <a:spcAft>
                <a:spcPts val="600"/>
              </a:spcAft>
              <a:buNone/>
            </a:pPr>
            <a:r>
              <a:rPr lang="en" sz="1200" dirty="0" smtClean="0">
                <a:solidFill>
                  <a:schemeClr val="dk1"/>
                </a:solidFill>
              </a:rPr>
              <a:t>Austin</a:t>
            </a:r>
            <a:r>
              <a:rPr lang="en" sz="1200" dirty="0">
                <a:solidFill>
                  <a:schemeClr val="dk1"/>
                </a:solidFill>
              </a:rPr>
              <a:t>, P. M. (1947, August). Measurement of Approximate Raindrop Size by Microwave Attenuation [Scientific Paper].</a:t>
            </a:r>
          </a:p>
          <a:p>
            <a:pPr lvl="0">
              <a:spcBef>
                <a:spcPts val="0"/>
              </a:spcBef>
              <a:spcAft>
                <a:spcPts val="600"/>
              </a:spcAft>
              <a:buNone/>
            </a:pPr>
            <a:r>
              <a:rPr lang="en" sz="1200" dirty="0">
                <a:solidFill>
                  <a:schemeClr val="dk1"/>
                </a:solidFill>
              </a:rPr>
              <a:t>In AMETSOC Journals. Retrieved January 2, 2016, from http://journals.ametsoc.org/doi/pdf/10.1175/1520-0469(1947)004%3C0121%3AMOARSB%3E2.0.CO%3B2 </a:t>
            </a:r>
            <a:br>
              <a:rPr lang="en" sz="1200" dirty="0">
                <a:solidFill>
                  <a:schemeClr val="dk1"/>
                </a:solidFill>
              </a:rPr>
            </a:br>
            <a:r>
              <a:rPr lang="en" sz="1200" dirty="0">
                <a:solidFill>
                  <a:schemeClr val="dk1"/>
                </a:solidFill>
              </a:rPr>
              <a:t>Details a method of measuring raindrop size using microwaves</a:t>
            </a:r>
          </a:p>
          <a:p>
            <a:pPr lvl="0">
              <a:spcBef>
                <a:spcPts val="0"/>
              </a:spcBef>
              <a:spcAft>
                <a:spcPts val="600"/>
              </a:spcAft>
              <a:buNone/>
            </a:pPr>
            <a:r>
              <a:rPr lang="en" sz="1200" dirty="0">
                <a:solidFill>
                  <a:schemeClr val="dk1"/>
                </a:solidFill>
              </a:rPr>
              <a:t>CoCoRaHS - Community Collaborative Rain, Hail &amp; Snow Network. (1998). Retrieved January 2, 2016, from http://www.cocorahs.org/Content.aspx?page=measurerain How to read rain gauges</a:t>
            </a:r>
          </a:p>
          <a:p>
            <a:pPr lvl="0">
              <a:spcBef>
                <a:spcPts val="0"/>
              </a:spcBef>
              <a:spcAft>
                <a:spcPts val="600"/>
              </a:spcAft>
              <a:buNone/>
            </a:pPr>
            <a:r>
              <a:rPr lang="en" sz="1200" dirty="0">
                <a:solidFill>
                  <a:schemeClr val="dk1"/>
                </a:solidFill>
              </a:rPr>
              <a:t>How to Measure Rain. (n.d.). Retrieved January 2, 2016, from http://www.wikihow.com/Measure-Rain </a:t>
            </a:r>
            <a:br>
              <a:rPr lang="en" sz="1200" dirty="0">
                <a:solidFill>
                  <a:schemeClr val="dk1"/>
                </a:solidFill>
              </a:rPr>
            </a:br>
            <a:r>
              <a:rPr lang="en" sz="1200" dirty="0">
                <a:solidFill>
                  <a:schemeClr val="dk1"/>
                </a:solidFill>
              </a:rPr>
              <a:t>Describes a common method of measuring rainfall</a:t>
            </a:r>
          </a:p>
          <a:p>
            <a:pPr lvl="0">
              <a:spcBef>
                <a:spcPts val="0"/>
              </a:spcBef>
              <a:spcAft>
                <a:spcPts val="600"/>
              </a:spcAft>
              <a:buNone/>
            </a:pPr>
            <a:r>
              <a:rPr lang="en" sz="1200" dirty="0">
                <a:solidFill>
                  <a:schemeClr val="dk1"/>
                </a:solidFill>
              </a:rPr>
              <a:t>Imaoka, K. , Japan Aerospace Exploration Agency. (2014 Feb, 17). Global Precipitation Measurement (GPM): an international mission for measuring global precipitation. The 51st session of the Scientific and Technical Subcommittee of COPUOS [Presentation- Vienna, Austria ]. Retrieved January 2, 2016, from http://www.unoosa.org/pdf/pres/stsc2014/tech-41E.pdf Presentation detailing the relevance of the NASA GPM mission and its objectives.</a:t>
            </a:r>
          </a:p>
          <a:p>
            <a:pPr lvl="0">
              <a:spcBef>
                <a:spcPts val="0"/>
              </a:spcBef>
              <a:spcAft>
                <a:spcPts val="600"/>
              </a:spcAft>
              <a:buNone/>
            </a:pPr>
            <a:r>
              <a:rPr lang="en" sz="1200" dirty="0">
                <a:solidFill>
                  <a:schemeClr val="dk1"/>
                </a:solidFill>
              </a:rPr>
              <a:t>Kubota, T., Yoshida, N., Urita, S., Iguchi, T., Seto, S., Meneghini, R., . . . Oki, R. (2014, September). Evaluation of Precipitation Estimates by at-Launch Codes of GPM/DPR Algorithms Using Synthetic Data from TRMM/PR Observations (Scientific Paper, Earth Obs. Res. Center, Japan Aerosp. Exploration Agency, 2011). IEEE Journal of Selected Topics in Applied Earth Observations and Remote Sensing, 7(9), 3931-3943. First given at the International Geoscience and Remote Sensing Symposium (IGARSS), 2011 IEEE International</a:t>
            </a:r>
          </a:p>
        </p:txBody>
      </p:sp>
      <p:sp>
        <p:nvSpPr>
          <p:cNvPr id="237" name="Shape 23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sz="3600"/>
              <a:t>Citations</a:t>
            </a:r>
          </a:p>
        </p:txBody>
      </p:sp>
      <p:sp>
        <p:nvSpPr>
          <p:cNvPr id="243" name="Shape 243"/>
          <p:cNvSpPr txBox="1">
            <a:spLocks noGrp="1"/>
          </p:cNvSpPr>
          <p:nvPr>
            <p:ph type="body" idx="1"/>
          </p:nvPr>
        </p:nvSpPr>
        <p:spPr>
          <a:xfrm>
            <a:off x="457200" y="654230"/>
            <a:ext cx="8229600" cy="3627900"/>
          </a:xfrm>
          <a:prstGeom prst="rect">
            <a:avLst/>
          </a:prstGeom>
        </p:spPr>
        <p:txBody>
          <a:bodyPr lIns="91425" tIns="91425" rIns="91425" bIns="91425" anchor="t" anchorCtr="0">
            <a:noAutofit/>
          </a:bodyPr>
          <a:lstStyle/>
          <a:p>
            <a:pPr lvl="0" rtl="0">
              <a:spcBef>
                <a:spcPts val="0"/>
              </a:spcBef>
              <a:spcAft>
                <a:spcPts val="600"/>
              </a:spcAft>
              <a:buClr>
                <a:schemeClr val="dk1"/>
              </a:buClr>
              <a:buSzPct val="91666"/>
              <a:buFont typeface="Arial"/>
              <a:buNone/>
            </a:pPr>
            <a:r>
              <a:rPr lang="en" sz="1200" dirty="0">
                <a:solidFill>
                  <a:schemeClr val="dk1"/>
                </a:solidFill>
              </a:rPr>
              <a:t>Lemone, P., Dr. (2013). Measuring rainfall – it’s easy and difficult at the same time [Web log post]. Retrieved January 2, 2016, from http://scied.ucar.edu/blog/measuring-rainfall-–-it’s-easy-and-difficult-same-time-0 </a:t>
            </a:r>
            <a:br>
              <a:rPr lang="en" sz="1200" dirty="0">
                <a:solidFill>
                  <a:schemeClr val="dk1"/>
                </a:solidFill>
              </a:rPr>
            </a:br>
            <a:r>
              <a:rPr lang="en" sz="1200" dirty="0">
                <a:solidFill>
                  <a:schemeClr val="dk1"/>
                </a:solidFill>
              </a:rPr>
              <a:t>UCAR Center for Science Education- details the difficulties of precipitation measurement</a:t>
            </a:r>
          </a:p>
          <a:p>
            <a:pPr lvl="0">
              <a:spcBef>
                <a:spcPts val="0"/>
              </a:spcBef>
              <a:spcAft>
                <a:spcPts val="600"/>
              </a:spcAft>
              <a:buClr>
                <a:schemeClr val="dk1"/>
              </a:buClr>
              <a:buSzPct val="91666"/>
              <a:buFont typeface="Arial"/>
              <a:buNone/>
            </a:pPr>
            <a:r>
              <a:rPr lang="en" sz="1200" dirty="0">
                <a:solidFill>
                  <a:schemeClr val="dk1"/>
                </a:solidFill>
              </a:rPr>
              <a:t>Marshall, J., PhD. (2016, February 12). How Is Rainfall Measured? [Web log post]. Retrieved February 18, 2016, from http://www.quickanddirtytips.com/education/math/how-is-rainfall-measured </a:t>
            </a:r>
            <a:br>
              <a:rPr lang="en" sz="1200" dirty="0">
                <a:solidFill>
                  <a:schemeClr val="dk1"/>
                </a:solidFill>
              </a:rPr>
            </a:br>
            <a:r>
              <a:rPr lang="en" sz="1200" dirty="0">
                <a:solidFill>
                  <a:schemeClr val="dk1"/>
                </a:solidFill>
              </a:rPr>
              <a:t>Details the various methods of rainfall </a:t>
            </a:r>
            <a:r>
              <a:rPr lang="en" sz="1200" dirty="0" smtClean="0">
                <a:solidFill>
                  <a:schemeClr val="dk1"/>
                </a:solidFill>
              </a:rPr>
              <a:t>measurement</a:t>
            </a:r>
          </a:p>
          <a:p>
            <a:pPr lvl="0">
              <a:spcBef>
                <a:spcPts val="0"/>
              </a:spcBef>
              <a:spcAft>
                <a:spcPts val="600"/>
              </a:spcAft>
              <a:buClr>
                <a:schemeClr val="dk1"/>
              </a:buClr>
              <a:buSzPct val="91666"/>
              <a:buFont typeface="Arial"/>
              <a:buNone/>
            </a:pPr>
            <a:r>
              <a:rPr lang="en" sz="1200" dirty="0" smtClean="0">
                <a:solidFill>
                  <a:schemeClr val="dk1"/>
                </a:solidFill>
              </a:rPr>
              <a:t>McClymont</a:t>
            </a:r>
            <a:r>
              <a:rPr lang="en" sz="1200" dirty="0">
                <a:solidFill>
                  <a:schemeClr val="dk1"/>
                </a:solidFill>
              </a:rPr>
              <a:t>, A. (2013). Raindrop 2013 [Art project that examined the properties (focus on shapes) of raindrops]. Retrieved January 2, 2016, from http://www.alistairmcclymont.com/artwork/raindrop </a:t>
            </a:r>
            <a:br>
              <a:rPr lang="en" sz="1200" dirty="0">
                <a:solidFill>
                  <a:schemeClr val="dk1"/>
                </a:solidFill>
              </a:rPr>
            </a:br>
            <a:r>
              <a:rPr lang="en" sz="1200" dirty="0">
                <a:solidFill>
                  <a:schemeClr val="dk1"/>
                </a:solidFill>
              </a:rPr>
              <a:t>Based on an experiment at the University of Manchester in the early 1970s performed by C. P. R Saunders and B. S. Wong.</a:t>
            </a:r>
          </a:p>
          <a:p>
            <a:pPr lvl="0">
              <a:spcBef>
                <a:spcPts val="0"/>
              </a:spcBef>
              <a:spcAft>
                <a:spcPts val="600"/>
              </a:spcAft>
              <a:buClr>
                <a:schemeClr val="dk1"/>
              </a:buClr>
              <a:buSzPct val="91666"/>
              <a:buFont typeface="Arial"/>
              <a:buNone/>
            </a:pPr>
            <a:r>
              <a:rPr lang="en" sz="1200" dirty="0">
                <a:solidFill>
                  <a:schemeClr val="dk1"/>
                </a:solidFill>
              </a:rPr>
              <a:t>Measuring the Rain. (2002). Retrieved January 2, 2016, from http://www.infoplease.com/cig/weather/measuring-rain.html </a:t>
            </a:r>
            <a:br>
              <a:rPr lang="en" sz="1200" dirty="0">
                <a:solidFill>
                  <a:schemeClr val="dk1"/>
                </a:solidFill>
              </a:rPr>
            </a:br>
            <a:r>
              <a:rPr lang="en" sz="1200" dirty="0">
                <a:solidFill>
                  <a:schemeClr val="dk1"/>
                </a:solidFill>
              </a:rPr>
              <a:t>Describes rainfall/snowfall conversions</a:t>
            </a:r>
          </a:p>
          <a:p>
            <a:pPr lvl="0">
              <a:spcBef>
                <a:spcPts val="0"/>
              </a:spcBef>
              <a:spcAft>
                <a:spcPts val="600"/>
              </a:spcAft>
              <a:buClr>
                <a:schemeClr val="dk1"/>
              </a:buClr>
              <a:buSzPct val="91666"/>
              <a:buFont typeface="Arial"/>
              <a:buNone/>
            </a:pPr>
            <a:r>
              <a:rPr lang="en" sz="1200" dirty="0">
                <a:solidFill>
                  <a:schemeClr val="dk1"/>
                </a:solidFill>
              </a:rPr>
              <a:t>NASA’s Real World: Measuring Raindrops. (n.d.). Retrieved January 2, 2016, from https://www.nasa.gov/pdf/462953main_RW6-MeasuringRaindrops_508.pdf </a:t>
            </a:r>
            <a:br>
              <a:rPr lang="en" sz="1200" dirty="0">
                <a:solidFill>
                  <a:schemeClr val="dk1"/>
                </a:solidFill>
              </a:rPr>
            </a:br>
            <a:r>
              <a:rPr lang="en" sz="1200" dirty="0">
                <a:solidFill>
                  <a:schemeClr val="dk1"/>
                </a:solidFill>
              </a:rPr>
              <a:t>NASA guide on how to measure raindrops with explanations</a:t>
            </a:r>
          </a:p>
          <a:p>
            <a:pPr lvl="0" rtl="0">
              <a:spcBef>
                <a:spcPts val="0"/>
              </a:spcBef>
              <a:spcAft>
                <a:spcPts val="600"/>
              </a:spcAft>
              <a:buClr>
                <a:schemeClr val="dk1"/>
              </a:buClr>
              <a:buSzPct val="91666"/>
              <a:buFont typeface="Arial"/>
              <a:buNone/>
            </a:pPr>
            <a:r>
              <a:rPr lang="en" sz="1200" dirty="0">
                <a:solidFill>
                  <a:schemeClr val="dk1"/>
                </a:solidFill>
              </a:rPr>
              <a:t>National Aeronautics and Space Administration, Global Precipitation Measurement Core Observatory. (n.d.). Dual-frequency Precipitation Radar [Press release]. Retrieved January 2, 2016, from http://pmm.nasa.gov/gpm/flight-project/dpr </a:t>
            </a:r>
            <a:br>
              <a:rPr lang="en" sz="1200" dirty="0">
                <a:solidFill>
                  <a:schemeClr val="dk1"/>
                </a:solidFill>
              </a:rPr>
            </a:br>
            <a:r>
              <a:rPr lang="en" sz="1200" dirty="0">
                <a:solidFill>
                  <a:schemeClr val="dk1"/>
                </a:solidFill>
              </a:rPr>
              <a:t>Overview of one of NASA's precipitation measurement devices on their GPM observatory</a:t>
            </a:r>
          </a:p>
        </p:txBody>
      </p:sp>
      <p:sp>
        <p:nvSpPr>
          <p:cNvPr id="244" name="Shape 244"/>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15</a:t>
            </a:fld>
            <a:endParaRPr lang="en"/>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sz="3600"/>
              <a:t>Citations</a:t>
            </a:r>
          </a:p>
        </p:txBody>
      </p:sp>
      <p:sp>
        <p:nvSpPr>
          <p:cNvPr id="250" name="Shape 250"/>
          <p:cNvSpPr txBox="1">
            <a:spLocks noGrp="1"/>
          </p:cNvSpPr>
          <p:nvPr>
            <p:ph type="body" idx="1"/>
          </p:nvPr>
        </p:nvSpPr>
        <p:spPr>
          <a:xfrm>
            <a:off x="457200" y="687955"/>
            <a:ext cx="8229600" cy="3627900"/>
          </a:xfrm>
          <a:prstGeom prst="rect">
            <a:avLst/>
          </a:prstGeom>
        </p:spPr>
        <p:txBody>
          <a:bodyPr lIns="91425" tIns="91425" rIns="91425" bIns="91425" anchor="t" anchorCtr="0">
            <a:noAutofit/>
          </a:bodyPr>
          <a:lstStyle/>
          <a:p>
            <a:pPr lvl="0">
              <a:spcBef>
                <a:spcPts val="0"/>
              </a:spcBef>
              <a:spcAft>
                <a:spcPts val="600"/>
              </a:spcAft>
              <a:buNone/>
            </a:pPr>
            <a:r>
              <a:rPr lang="en" sz="1100" dirty="0">
                <a:solidFill>
                  <a:schemeClr val="dk1"/>
                </a:solidFill>
              </a:rPr>
              <a:t>National Aeronautics and Space Administration, Sharing Earth Observation Resources eoPortal Directory. (n.d.). Https://directory.eoportal.org/web/eoportal/satellite-missions/g/gpm [Press release]. Retrieved January 2, 2016, from https://directory.eoportal.org/web/eoportal/satellite-missions/g/gpm </a:t>
            </a:r>
            <a:br>
              <a:rPr lang="en" sz="1100" dirty="0">
                <a:solidFill>
                  <a:schemeClr val="dk1"/>
                </a:solidFill>
              </a:rPr>
            </a:br>
            <a:r>
              <a:rPr lang="en" sz="1100" dirty="0">
                <a:solidFill>
                  <a:schemeClr val="dk1"/>
                </a:solidFill>
              </a:rPr>
              <a:t>Detailed report of NASA's GPM mission including diagrams, specifications and processes</a:t>
            </a:r>
          </a:p>
          <a:p>
            <a:pPr lvl="0">
              <a:spcBef>
                <a:spcPts val="0"/>
              </a:spcBef>
              <a:spcAft>
                <a:spcPts val="600"/>
              </a:spcAft>
              <a:buNone/>
            </a:pPr>
            <a:r>
              <a:rPr lang="en" sz="1100" dirty="0">
                <a:solidFill>
                  <a:schemeClr val="dk1"/>
                </a:solidFill>
              </a:rPr>
              <a:t>NOAA Satellite Research to Operations Transition Survey for Global Precipitation Measurement (GPM) Mission. (n.d.). Retrieved January 2, 2016, from http://www.nws.noaa.gov/mdl/RITT/lotm/docs/GPM_transition_survey_V1.0.pdf </a:t>
            </a:r>
            <a:br>
              <a:rPr lang="en" sz="1100" dirty="0">
                <a:solidFill>
                  <a:schemeClr val="dk1"/>
                </a:solidFill>
              </a:rPr>
            </a:br>
            <a:r>
              <a:rPr lang="en" sz="1100" dirty="0">
                <a:solidFill>
                  <a:schemeClr val="dk1"/>
                </a:solidFill>
              </a:rPr>
              <a:t>Detailed objectives and planned execution of the NASA GPM mission</a:t>
            </a:r>
          </a:p>
          <a:p>
            <a:pPr lvl="0">
              <a:spcBef>
                <a:spcPts val="0"/>
              </a:spcBef>
              <a:spcAft>
                <a:spcPts val="600"/>
              </a:spcAft>
              <a:buNone/>
            </a:pPr>
            <a:r>
              <a:rPr lang="en" sz="1100" dirty="0">
                <a:solidFill>
                  <a:schemeClr val="dk1"/>
                </a:solidFill>
              </a:rPr>
              <a:t>Pearson, J. E., &amp; Martin, G. E. (1957, November). An Evaluation of Raindrop Sizing and Counting Techniques (Rep.). Retrieved January 2, 2016, from Illinois State Water Survey and University of Illinois website: http://www.isws.illinois.edu/pubdoc/cr/iswscr-10.pdf Discusses various techniques of counting raindrops and their sizes</a:t>
            </a:r>
          </a:p>
          <a:p>
            <a:pPr lvl="0">
              <a:spcBef>
                <a:spcPts val="0"/>
              </a:spcBef>
              <a:spcAft>
                <a:spcPts val="600"/>
              </a:spcAft>
              <a:buNone/>
            </a:pPr>
            <a:r>
              <a:rPr lang="en" sz="1100" dirty="0">
                <a:solidFill>
                  <a:schemeClr val="dk1"/>
                </a:solidFill>
              </a:rPr>
              <a:t>Rain Gauge. (2006, February 14). Retrieved January 2, 2016, from https://en.wikipedia.org/wiki/Rain_gauge Details what a rain gauge is and how it works</a:t>
            </a:r>
          </a:p>
          <a:p>
            <a:pPr lvl="0">
              <a:spcBef>
                <a:spcPts val="0"/>
              </a:spcBef>
              <a:spcAft>
                <a:spcPts val="600"/>
              </a:spcAft>
              <a:buNone/>
            </a:pPr>
            <a:r>
              <a:rPr lang="en" sz="1100" dirty="0">
                <a:solidFill>
                  <a:schemeClr val="dk1"/>
                </a:solidFill>
              </a:rPr>
              <a:t>Stott, H. (May 2014). Colliding Raindrops: How Particles Increase Their Size (Project Thesis for degree of Masters of Engineering). University of Bristol. Retrieved January 2, 2016, from http://seis.bris.ac.uk/~hs0849/Raindrops_report.pdf Explanation for how raindrops increase in size, as well as their collisions</a:t>
            </a:r>
          </a:p>
          <a:p>
            <a:pPr lvl="0">
              <a:spcBef>
                <a:spcPts val="0"/>
              </a:spcBef>
              <a:spcAft>
                <a:spcPts val="600"/>
              </a:spcAft>
              <a:buNone/>
            </a:pPr>
            <a:r>
              <a:rPr lang="en" sz="1100" dirty="0">
                <a:solidFill>
                  <a:schemeClr val="dk1"/>
                </a:solidFill>
              </a:rPr>
              <a:t>The Anatomy of a Raindrop. (n.d.). Retrieved January 2, 2016, from http://pmm.nasa.gov/education/videos/anatomy-raindrop</a:t>
            </a:r>
            <a:br>
              <a:rPr lang="en" sz="1100" dirty="0">
                <a:solidFill>
                  <a:schemeClr val="dk1"/>
                </a:solidFill>
              </a:rPr>
            </a:br>
            <a:r>
              <a:rPr lang="en" sz="1100" dirty="0">
                <a:solidFill>
                  <a:schemeClr val="dk1"/>
                </a:solidFill>
              </a:rPr>
              <a:t>Explanation of the parts of raindrops</a:t>
            </a:r>
          </a:p>
          <a:p>
            <a:pPr lvl="0">
              <a:spcBef>
                <a:spcPts val="0"/>
              </a:spcBef>
              <a:spcAft>
                <a:spcPts val="600"/>
              </a:spcAft>
              <a:buNone/>
            </a:pPr>
            <a:r>
              <a:rPr lang="en" sz="1100" dirty="0">
                <a:solidFill>
                  <a:schemeClr val="dk1"/>
                </a:solidFill>
              </a:rPr>
              <a:t>Tomlinson, C. (2013). A low-cost experiment for determining raindrop size distribution. Retrieved January 2, 2016, from http://www.metlink.org/wp-content/uploads/2013/06/weather_raindropsize.pdf </a:t>
            </a:r>
            <a:br>
              <a:rPr lang="en" sz="1100" dirty="0">
                <a:solidFill>
                  <a:schemeClr val="dk1"/>
                </a:solidFill>
              </a:rPr>
            </a:br>
            <a:r>
              <a:rPr lang="en" sz="1100" dirty="0">
                <a:solidFill>
                  <a:schemeClr val="dk1"/>
                </a:solidFill>
              </a:rPr>
              <a:t>Provides a way to measure raindrop size at the moment of impact</a:t>
            </a:r>
            <a:br>
              <a:rPr lang="en" sz="1100" dirty="0">
                <a:solidFill>
                  <a:schemeClr val="dk1"/>
                </a:solidFill>
              </a:rPr>
            </a:br>
            <a:endParaRPr lang="en" sz="1100" dirty="0">
              <a:solidFill>
                <a:schemeClr val="dk1"/>
              </a:solidFill>
            </a:endParaRPr>
          </a:p>
          <a:p>
            <a:pPr lvl="0" rtl="0">
              <a:spcBef>
                <a:spcPts val="0"/>
              </a:spcBef>
              <a:spcAft>
                <a:spcPts val="600"/>
              </a:spcAft>
              <a:buNone/>
            </a:pPr>
            <a:endParaRPr sz="1100" dirty="0">
              <a:solidFill>
                <a:schemeClr val="dk1"/>
              </a:solidFill>
            </a:endParaRPr>
          </a:p>
        </p:txBody>
      </p:sp>
      <p:sp>
        <p:nvSpPr>
          <p:cNvPr id="251" name="Shape 251"/>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16</a:t>
            </a:fld>
            <a:endParaRPr lang="en"/>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a:spcBef>
                <a:spcPts val="0"/>
              </a:spcBef>
              <a:buNone/>
            </a:pPr>
            <a:r>
              <a:rPr lang="en" sz="4000"/>
              <a:t>Research Overview</a:t>
            </a:r>
          </a:p>
        </p:txBody>
      </p:sp>
      <p:sp>
        <p:nvSpPr>
          <p:cNvPr id="124" name="Shape 124"/>
          <p:cNvSpPr txBox="1">
            <a:spLocks noGrp="1"/>
          </p:cNvSpPr>
          <p:nvPr>
            <p:ph type="body" idx="1"/>
          </p:nvPr>
        </p:nvSpPr>
        <p:spPr>
          <a:xfrm>
            <a:off x="457200" y="837605"/>
            <a:ext cx="8229600" cy="3627900"/>
          </a:xfrm>
          <a:prstGeom prst="rect">
            <a:avLst/>
          </a:prstGeom>
        </p:spPr>
        <p:txBody>
          <a:bodyPr lIns="91425" tIns="91425" rIns="91425" bIns="91425" anchor="t" anchorCtr="0">
            <a:noAutofit/>
          </a:bodyPr>
          <a:lstStyle/>
          <a:p>
            <a:pPr lvl="0" rtl="0">
              <a:spcBef>
                <a:spcPts val="0"/>
              </a:spcBef>
              <a:spcAft>
                <a:spcPts val="1400"/>
              </a:spcAft>
              <a:buNone/>
            </a:pPr>
            <a:r>
              <a:rPr lang="en" sz="2000" b="1">
                <a:solidFill>
                  <a:schemeClr val="dk1"/>
                </a:solidFill>
              </a:rPr>
              <a:t>Objective: Develop an alternative protocol</a:t>
            </a:r>
            <a:r>
              <a:rPr lang="en" sz="2000" b="1">
                <a:solidFill>
                  <a:srgbClr val="000000"/>
                </a:solidFill>
              </a:rPr>
              <a:t> for measuring weather precipitation that takes into account impact force, size of element and duration of event.</a:t>
            </a:r>
          </a:p>
          <a:p>
            <a:pPr marL="457200" lvl="0" indent="-349250" rtl="0">
              <a:spcBef>
                <a:spcPts val="0"/>
              </a:spcBef>
              <a:spcAft>
                <a:spcPts val="1000"/>
              </a:spcAft>
              <a:buClr>
                <a:schemeClr val="dk1"/>
              </a:buClr>
              <a:buSzPct val="100000"/>
              <a:buChar char="❖"/>
            </a:pPr>
            <a:r>
              <a:rPr lang="en" sz="1900">
                <a:solidFill>
                  <a:srgbClr val="000000"/>
                </a:solidFill>
              </a:rPr>
              <a:t>Impact force was measured via voltage, which is directly proportional, measured with a mounted piezoelectric component.</a:t>
            </a:r>
          </a:p>
          <a:p>
            <a:pPr marL="457200" lvl="0" indent="-349250" rtl="0">
              <a:spcBef>
                <a:spcPts val="0"/>
              </a:spcBef>
              <a:spcAft>
                <a:spcPts val="1000"/>
              </a:spcAft>
              <a:buClr>
                <a:schemeClr val="dk1"/>
              </a:buClr>
              <a:buSzPct val="100000"/>
              <a:buChar char="❖"/>
            </a:pPr>
            <a:r>
              <a:rPr lang="en" sz="1900">
                <a:solidFill>
                  <a:srgbClr val="000000"/>
                </a:solidFill>
              </a:rPr>
              <a:t>Droplet size at the moment of impact was recorded with a flour covered baking tray </a:t>
            </a:r>
          </a:p>
          <a:p>
            <a:pPr marL="457200" lvl="0" indent="-349250" rtl="0">
              <a:spcBef>
                <a:spcPts val="0"/>
              </a:spcBef>
              <a:spcAft>
                <a:spcPts val="1000"/>
              </a:spcAft>
              <a:buClr>
                <a:schemeClr val="dk1"/>
              </a:buClr>
              <a:buSzPct val="100000"/>
              <a:buChar char="❖"/>
            </a:pPr>
            <a:r>
              <a:rPr lang="en" sz="1900">
                <a:solidFill>
                  <a:srgbClr val="000000"/>
                </a:solidFill>
              </a:rPr>
              <a:t>RPU formula was applied to the weather event based on the average values of the precipitation elements</a:t>
            </a:r>
          </a:p>
          <a:p>
            <a:pPr marL="457200" lvl="0" indent="-349250" rtl="0">
              <a:spcBef>
                <a:spcPts val="0"/>
              </a:spcBef>
              <a:spcAft>
                <a:spcPts val="1000"/>
              </a:spcAft>
              <a:buClr>
                <a:schemeClr val="dk1"/>
              </a:buClr>
              <a:buSzPct val="100000"/>
              <a:buChar char="❖"/>
            </a:pPr>
            <a:r>
              <a:rPr lang="en" sz="1900">
                <a:solidFill>
                  <a:srgbClr val="000000"/>
                </a:solidFill>
              </a:rPr>
              <a:t>Altogether, the</a:t>
            </a:r>
            <a:r>
              <a:rPr lang="en" sz="1900"/>
              <a:t> </a:t>
            </a:r>
            <a:r>
              <a:rPr lang="en" sz="1900" b="1">
                <a:solidFill>
                  <a:srgbClr val="0000FF"/>
                </a:solidFill>
              </a:rPr>
              <a:t>low equipment cost and simple formula allow for a greatly improved protocol</a:t>
            </a:r>
            <a:r>
              <a:rPr lang="en" sz="1900"/>
              <a:t> </a:t>
            </a:r>
            <a:r>
              <a:rPr lang="en" sz="1900">
                <a:solidFill>
                  <a:schemeClr val="dk1"/>
                </a:solidFill>
              </a:rPr>
              <a:t>for precipitation measurement.</a:t>
            </a:r>
          </a:p>
        </p:txBody>
      </p:sp>
      <p:sp>
        <p:nvSpPr>
          <p:cNvPr id="125" name="Shape 125"/>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sz="4000"/>
              <a:t>Background</a:t>
            </a:r>
          </a:p>
        </p:txBody>
      </p:sp>
      <p:sp>
        <p:nvSpPr>
          <p:cNvPr id="131" name="Shape 131"/>
          <p:cNvSpPr txBox="1">
            <a:spLocks noGrp="1"/>
          </p:cNvSpPr>
          <p:nvPr>
            <p:ph type="body" idx="1"/>
          </p:nvPr>
        </p:nvSpPr>
        <p:spPr>
          <a:xfrm>
            <a:off x="457200" y="837605"/>
            <a:ext cx="8229600" cy="3627900"/>
          </a:xfrm>
          <a:prstGeom prst="rect">
            <a:avLst/>
          </a:prstGeom>
        </p:spPr>
        <p:txBody>
          <a:bodyPr lIns="91425" tIns="91425" rIns="91425" bIns="91425" anchor="t" anchorCtr="0">
            <a:noAutofit/>
          </a:bodyPr>
          <a:lstStyle/>
          <a:p>
            <a:pPr lvl="0" rtl="0">
              <a:spcBef>
                <a:spcPts val="0"/>
              </a:spcBef>
              <a:spcAft>
                <a:spcPts val="1000"/>
              </a:spcAft>
              <a:buNone/>
            </a:pPr>
            <a:r>
              <a:rPr lang="en" sz="2400">
                <a:solidFill>
                  <a:schemeClr val="dk1"/>
                </a:solidFill>
              </a:rPr>
              <a:t>Meteorology is the defined as the “scientific study of the atmosphere”</a:t>
            </a:r>
          </a:p>
          <a:p>
            <a:pPr marL="457200" lvl="0" indent="-317500" rtl="0">
              <a:spcBef>
                <a:spcPts val="0"/>
              </a:spcBef>
              <a:spcAft>
                <a:spcPts val="1000"/>
              </a:spcAft>
              <a:buClr>
                <a:schemeClr val="dk1"/>
              </a:buClr>
              <a:buSzPct val="100000"/>
              <a:buChar char="❖"/>
            </a:pPr>
            <a:r>
              <a:rPr lang="en" sz="1400" b="1">
                <a:solidFill>
                  <a:schemeClr val="dk1"/>
                </a:solidFill>
              </a:rPr>
              <a:t>2001</a:t>
            </a:r>
            <a:r>
              <a:rPr lang="en" sz="1400">
                <a:solidFill>
                  <a:schemeClr val="dk1"/>
                </a:solidFill>
              </a:rPr>
              <a:t> – National Weather Service begins to produce a Unified Surface Analysis, ending duplication of effort.</a:t>
            </a:r>
          </a:p>
          <a:p>
            <a:pPr marL="457200" lvl="0" indent="-317500" rtl="0">
              <a:spcBef>
                <a:spcPts val="0"/>
              </a:spcBef>
              <a:spcAft>
                <a:spcPts val="1000"/>
              </a:spcAft>
              <a:buClr>
                <a:schemeClr val="dk1"/>
              </a:buClr>
              <a:buSzPct val="100000"/>
              <a:buChar char="❖"/>
            </a:pPr>
            <a:r>
              <a:rPr lang="en" sz="1400" b="1">
                <a:solidFill>
                  <a:schemeClr val="dk1"/>
                </a:solidFill>
              </a:rPr>
              <a:t>2003 </a:t>
            </a:r>
            <a:r>
              <a:rPr lang="en" sz="1400">
                <a:solidFill>
                  <a:schemeClr val="dk1"/>
                </a:solidFill>
              </a:rPr>
              <a:t>– NOAA hurricane experts issue first experimental Eastern Pacific Hurricane Outlook.</a:t>
            </a:r>
          </a:p>
          <a:p>
            <a:pPr marL="457200" lvl="0" indent="-317500" rtl="0">
              <a:spcBef>
                <a:spcPts val="0"/>
              </a:spcBef>
              <a:spcAft>
                <a:spcPts val="1000"/>
              </a:spcAft>
              <a:buClr>
                <a:schemeClr val="dk1"/>
              </a:buClr>
              <a:buSzPct val="100000"/>
              <a:buChar char="❖"/>
            </a:pPr>
            <a:r>
              <a:rPr lang="en" sz="1400" b="1">
                <a:solidFill>
                  <a:schemeClr val="dk1"/>
                </a:solidFill>
              </a:rPr>
              <a:t>2006 </a:t>
            </a:r>
            <a:r>
              <a:rPr lang="en" sz="1400">
                <a:solidFill>
                  <a:schemeClr val="dk1"/>
                </a:solidFill>
              </a:rPr>
              <a:t>- Weather radar improved by adding common precipitation to it such as freezing rain, rain and snow mixed, and snow for the first time.</a:t>
            </a:r>
          </a:p>
          <a:p>
            <a:pPr marL="457200" lvl="0" indent="-317500" rtl="0">
              <a:spcBef>
                <a:spcPts val="0"/>
              </a:spcBef>
              <a:spcAft>
                <a:spcPts val="1000"/>
              </a:spcAft>
              <a:buClr>
                <a:schemeClr val="dk1"/>
              </a:buClr>
              <a:buSzPct val="100000"/>
              <a:buChar char="❖"/>
            </a:pPr>
            <a:r>
              <a:rPr lang="en" sz="1400" b="1">
                <a:solidFill>
                  <a:schemeClr val="dk1"/>
                </a:solidFill>
              </a:rPr>
              <a:t>2007 </a:t>
            </a:r>
            <a:r>
              <a:rPr lang="en" sz="1400">
                <a:solidFill>
                  <a:schemeClr val="dk1"/>
                </a:solidFill>
              </a:rPr>
              <a:t>– The Fujita scale is replaced with the Enhanced Fujita Scale for National Weather Service tornado assessments.</a:t>
            </a:r>
          </a:p>
          <a:p>
            <a:pPr marL="457200" lvl="0" indent="-317500" rtl="0">
              <a:spcBef>
                <a:spcPts val="0"/>
              </a:spcBef>
              <a:spcAft>
                <a:spcPts val="1000"/>
              </a:spcAft>
              <a:buClr>
                <a:schemeClr val="dk1"/>
              </a:buClr>
              <a:buSzPct val="100000"/>
              <a:buChar char="❖"/>
            </a:pPr>
            <a:r>
              <a:rPr lang="en" sz="1400" b="1">
                <a:solidFill>
                  <a:schemeClr val="dk1"/>
                </a:solidFill>
              </a:rPr>
              <a:t>2010s </a:t>
            </a:r>
            <a:r>
              <a:rPr lang="en" sz="1400">
                <a:solidFill>
                  <a:schemeClr val="dk1"/>
                </a:solidFill>
              </a:rPr>
              <a:t>- Weather radar gains smaller, more detailed options.</a:t>
            </a:r>
            <a:br>
              <a:rPr lang="en" sz="1400">
                <a:solidFill>
                  <a:schemeClr val="dk1"/>
                </a:solidFill>
              </a:rPr>
            </a:br>
            <a:endParaRPr lang="en" sz="1400">
              <a:solidFill>
                <a:schemeClr val="dk1"/>
              </a:solidFill>
            </a:endParaRPr>
          </a:p>
          <a:p>
            <a:pPr lvl="0" rtl="0">
              <a:spcBef>
                <a:spcPts val="0"/>
              </a:spcBef>
              <a:spcAft>
                <a:spcPts val="1000"/>
              </a:spcAft>
              <a:buNone/>
            </a:pPr>
            <a:r>
              <a:rPr lang="en" sz="1800">
                <a:solidFill>
                  <a:srgbClr val="0000FF"/>
                </a:solidFill>
              </a:rPr>
              <a:t>Despite changes in approaches, there have been </a:t>
            </a:r>
            <a:r>
              <a:rPr lang="en" sz="1800" b="1">
                <a:solidFill>
                  <a:srgbClr val="0000FF"/>
                </a:solidFill>
              </a:rPr>
              <a:t>no significant advances</a:t>
            </a:r>
            <a:r>
              <a:rPr lang="en" sz="1800">
                <a:solidFill>
                  <a:srgbClr val="0000FF"/>
                </a:solidFill>
              </a:rPr>
              <a:t> in accurately determining measurements of weather events.</a:t>
            </a:r>
          </a:p>
        </p:txBody>
      </p:sp>
      <p:sp>
        <p:nvSpPr>
          <p:cNvPr id="132" name="Shape 132"/>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a:t>
            </a:fld>
            <a:endParaRPr lang="en"/>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sz="4000"/>
              <a:t>Precipitation Measurement</a:t>
            </a:r>
          </a:p>
        </p:txBody>
      </p:sp>
      <p:sp>
        <p:nvSpPr>
          <p:cNvPr id="138" name="Shape 138"/>
          <p:cNvSpPr txBox="1">
            <a:spLocks noGrp="1"/>
          </p:cNvSpPr>
          <p:nvPr>
            <p:ph type="body" idx="1"/>
          </p:nvPr>
        </p:nvSpPr>
        <p:spPr>
          <a:xfrm>
            <a:off x="457200" y="837605"/>
            <a:ext cx="8229600" cy="3627900"/>
          </a:xfrm>
          <a:prstGeom prst="rect">
            <a:avLst/>
          </a:prstGeom>
        </p:spPr>
        <p:txBody>
          <a:bodyPr lIns="91425" tIns="91425" rIns="91425" bIns="91425" anchor="t" anchorCtr="0">
            <a:noAutofit/>
          </a:bodyPr>
          <a:lstStyle/>
          <a:p>
            <a:pPr lvl="0" rtl="0">
              <a:spcBef>
                <a:spcPts val="0"/>
              </a:spcBef>
              <a:buNone/>
            </a:pPr>
            <a:r>
              <a:rPr lang="en" sz="2400" dirty="0">
                <a:solidFill>
                  <a:schemeClr val="dk1"/>
                </a:solidFill>
              </a:rPr>
              <a:t>Accumulation</a:t>
            </a:r>
          </a:p>
          <a:p>
            <a:pPr marL="914400" lvl="0" indent="-342900" rtl="0">
              <a:spcBef>
                <a:spcPts val="0"/>
              </a:spcBef>
              <a:buClr>
                <a:schemeClr val="dk1"/>
              </a:buClr>
              <a:buSzPct val="100000"/>
              <a:buChar char="❖"/>
            </a:pPr>
            <a:r>
              <a:rPr lang="en" sz="1800" dirty="0">
                <a:solidFill>
                  <a:schemeClr val="dk1"/>
                </a:solidFill>
              </a:rPr>
              <a:t>How much precipitation has occurred</a:t>
            </a:r>
          </a:p>
          <a:p>
            <a:pPr marL="914400" lvl="0" indent="-342900" rtl="0">
              <a:spcBef>
                <a:spcPts val="0"/>
              </a:spcBef>
              <a:buClr>
                <a:schemeClr val="dk1"/>
              </a:buClr>
              <a:buSzPct val="100000"/>
              <a:buChar char="❖"/>
            </a:pPr>
            <a:r>
              <a:rPr lang="en" sz="1800" dirty="0">
                <a:solidFill>
                  <a:schemeClr val="dk1"/>
                </a:solidFill>
              </a:rPr>
              <a:t>Inches/cm or sometimes in/hr</a:t>
            </a:r>
          </a:p>
          <a:p>
            <a:pPr marL="914400" lvl="0" indent="-342900" rtl="0">
              <a:spcBef>
                <a:spcPts val="0"/>
              </a:spcBef>
              <a:buClr>
                <a:schemeClr val="dk1"/>
              </a:buClr>
              <a:buSzPct val="100000"/>
              <a:buChar char="❖"/>
            </a:pPr>
            <a:r>
              <a:rPr lang="en" sz="1800" dirty="0">
                <a:solidFill>
                  <a:schemeClr val="dk1"/>
                </a:solidFill>
              </a:rPr>
              <a:t>Common in weather </a:t>
            </a:r>
            <a:r>
              <a:rPr lang="en" sz="1800" dirty="0" smtClean="0">
                <a:solidFill>
                  <a:schemeClr val="dk1"/>
                </a:solidFill>
              </a:rPr>
              <a:t>forecasts</a:t>
            </a:r>
          </a:p>
          <a:p>
            <a:pPr marL="571500" lvl="0" rtl="0">
              <a:spcBef>
                <a:spcPts val="0"/>
              </a:spcBef>
              <a:buClr>
                <a:schemeClr val="dk1"/>
              </a:buClr>
              <a:buSzPct val="100000"/>
            </a:pPr>
            <a:endParaRPr lang="en" sz="1800" dirty="0">
              <a:solidFill>
                <a:schemeClr val="dk1"/>
              </a:solidFill>
            </a:endParaRPr>
          </a:p>
          <a:p>
            <a:pPr lvl="0" rtl="0">
              <a:spcBef>
                <a:spcPts val="0"/>
              </a:spcBef>
              <a:buNone/>
            </a:pPr>
            <a:r>
              <a:rPr lang="en" sz="2400" dirty="0">
                <a:solidFill>
                  <a:schemeClr val="dk1"/>
                </a:solidFill>
              </a:rPr>
              <a:t>Precipitation element size</a:t>
            </a:r>
          </a:p>
          <a:p>
            <a:pPr marL="914400" lvl="0" indent="-342900" rtl="0">
              <a:spcBef>
                <a:spcPts val="0"/>
              </a:spcBef>
              <a:buClr>
                <a:schemeClr val="dk1"/>
              </a:buClr>
              <a:buSzPct val="100000"/>
              <a:buChar char="❖"/>
            </a:pPr>
            <a:r>
              <a:rPr lang="en" sz="1800" dirty="0">
                <a:solidFill>
                  <a:schemeClr val="dk1"/>
                </a:solidFill>
              </a:rPr>
              <a:t>Pioneered by NASA’s Global Precipitation Measurement Core Observatory </a:t>
            </a:r>
          </a:p>
          <a:p>
            <a:pPr marL="914400" lvl="0" indent="-342900" rtl="0">
              <a:spcBef>
                <a:spcPts val="0"/>
              </a:spcBef>
              <a:buClr>
                <a:schemeClr val="dk1"/>
              </a:buClr>
              <a:buSzPct val="100000"/>
              <a:buChar char="❖"/>
            </a:pPr>
            <a:r>
              <a:rPr lang="en" sz="1800" dirty="0">
                <a:solidFill>
                  <a:schemeClr val="dk1"/>
                </a:solidFill>
              </a:rPr>
              <a:t>Measured by satellites in orbit via microwave reflection</a:t>
            </a:r>
          </a:p>
          <a:p>
            <a:pPr marL="914400" lvl="0" indent="-342900" rtl="0">
              <a:spcBef>
                <a:spcPts val="0"/>
              </a:spcBef>
              <a:buClr>
                <a:schemeClr val="dk1"/>
              </a:buClr>
              <a:buSzPct val="100000"/>
              <a:buChar char="❖"/>
            </a:pPr>
            <a:r>
              <a:rPr lang="en" sz="1800" dirty="0">
                <a:solidFill>
                  <a:schemeClr val="dk1"/>
                </a:solidFill>
              </a:rPr>
              <a:t>Scientific analysis tool</a:t>
            </a:r>
          </a:p>
          <a:p>
            <a:pPr lvl="0" rtl="0">
              <a:spcBef>
                <a:spcPts val="0"/>
              </a:spcBef>
              <a:buNone/>
            </a:pPr>
            <a:endParaRPr sz="600" dirty="0"/>
          </a:p>
          <a:p>
            <a:pPr lvl="0" rtl="0">
              <a:spcBef>
                <a:spcPts val="0"/>
              </a:spcBef>
              <a:buNone/>
            </a:pPr>
            <a:endParaRPr lang="en" sz="2200" dirty="0" smtClean="0">
              <a:solidFill>
                <a:srgbClr val="0000FF"/>
              </a:solidFill>
            </a:endParaRPr>
          </a:p>
          <a:p>
            <a:pPr lvl="0" rtl="0">
              <a:spcBef>
                <a:spcPts val="0"/>
              </a:spcBef>
              <a:buNone/>
            </a:pPr>
            <a:r>
              <a:rPr lang="en" sz="2200" dirty="0" smtClean="0">
                <a:solidFill>
                  <a:srgbClr val="0000FF"/>
                </a:solidFill>
              </a:rPr>
              <a:t>Problem</a:t>
            </a:r>
            <a:r>
              <a:rPr lang="en" sz="2200" dirty="0">
                <a:solidFill>
                  <a:srgbClr val="0000FF"/>
                </a:solidFill>
              </a:rPr>
              <a:t>: Currently there is </a:t>
            </a:r>
            <a:r>
              <a:rPr lang="en" sz="2200" b="1" dirty="0">
                <a:solidFill>
                  <a:srgbClr val="0000FF"/>
                </a:solidFill>
              </a:rPr>
              <a:t>no method</a:t>
            </a:r>
            <a:r>
              <a:rPr lang="en" sz="2200" dirty="0">
                <a:solidFill>
                  <a:srgbClr val="0000FF"/>
                </a:solidFill>
              </a:rPr>
              <a:t> to describe the amount of energy during a precipitation event.</a:t>
            </a:r>
          </a:p>
        </p:txBody>
      </p:sp>
      <p:sp>
        <p:nvSpPr>
          <p:cNvPr id="139" name="Shape 139"/>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4</a:t>
            </a:fld>
            <a:endParaRPr lang="en"/>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44175" y="-89700"/>
            <a:ext cx="8961300" cy="735900"/>
          </a:xfrm>
          <a:prstGeom prst="rect">
            <a:avLst/>
          </a:prstGeom>
        </p:spPr>
        <p:txBody>
          <a:bodyPr lIns="91425" tIns="91425" rIns="91425" bIns="91425" anchor="b" anchorCtr="0">
            <a:noAutofit/>
          </a:bodyPr>
          <a:lstStyle/>
          <a:p>
            <a:pPr lvl="0" rtl="0">
              <a:spcBef>
                <a:spcPts val="0"/>
              </a:spcBef>
              <a:buNone/>
            </a:pPr>
            <a:r>
              <a:rPr lang="en" sz="2600">
                <a:solidFill>
                  <a:srgbClr val="0000FF"/>
                </a:solidFill>
              </a:rPr>
              <a:t>Solution:</a:t>
            </a:r>
            <a:r>
              <a:rPr lang="en" sz="2600"/>
              <a:t> Intensity of Rainfall Measured Through New Unit</a:t>
            </a:r>
          </a:p>
        </p:txBody>
      </p:sp>
      <p:sp>
        <p:nvSpPr>
          <p:cNvPr id="145" name="Shape 145"/>
          <p:cNvSpPr txBox="1">
            <a:spLocks noGrp="1"/>
          </p:cNvSpPr>
          <p:nvPr>
            <p:ph type="body" idx="1"/>
          </p:nvPr>
        </p:nvSpPr>
        <p:spPr>
          <a:xfrm>
            <a:off x="457200" y="837605"/>
            <a:ext cx="8229600" cy="3627900"/>
          </a:xfrm>
          <a:prstGeom prst="rect">
            <a:avLst/>
          </a:prstGeom>
        </p:spPr>
        <p:txBody>
          <a:bodyPr lIns="91425" tIns="91425" rIns="91425" bIns="91425" anchor="t" anchorCtr="0">
            <a:noAutofit/>
          </a:bodyPr>
          <a:lstStyle/>
          <a:p>
            <a:pPr lvl="0">
              <a:spcBef>
                <a:spcPts val="0"/>
              </a:spcBef>
              <a:buNone/>
            </a:pPr>
            <a:r>
              <a:rPr lang="en" sz="2000" b="1" dirty="0">
                <a:solidFill>
                  <a:srgbClr val="000000"/>
                </a:solidFill>
              </a:rPr>
              <a:t>New unit</a:t>
            </a:r>
            <a:r>
              <a:rPr lang="en" sz="2000" dirty="0">
                <a:solidFill>
                  <a:srgbClr val="000000"/>
                </a:solidFill>
              </a:rPr>
              <a:t> to describe the amount of precipitation energy (Rain Power Unit)</a:t>
            </a:r>
          </a:p>
          <a:p>
            <a:pPr lvl="0">
              <a:spcBef>
                <a:spcPts val="0"/>
              </a:spcBef>
              <a:buNone/>
            </a:pPr>
            <a:endParaRPr sz="2000" dirty="0">
              <a:solidFill>
                <a:srgbClr val="000000"/>
              </a:solidFill>
            </a:endParaRPr>
          </a:p>
          <a:p>
            <a:pPr lvl="0">
              <a:spcBef>
                <a:spcPts val="0"/>
              </a:spcBef>
              <a:buNone/>
            </a:pPr>
            <a:endParaRPr sz="2000" dirty="0">
              <a:solidFill>
                <a:srgbClr val="000000"/>
              </a:solidFill>
            </a:endParaRPr>
          </a:p>
          <a:p>
            <a:pPr lvl="0">
              <a:spcBef>
                <a:spcPts val="0"/>
              </a:spcBef>
              <a:buNone/>
            </a:pPr>
            <a:endParaRPr sz="2000" dirty="0">
              <a:solidFill>
                <a:srgbClr val="000000"/>
              </a:solidFill>
            </a:endParaRPr>
          </a:p>
          <a:p>
            <a:pPr lvl="0">
              <a:spcBef>
                <a:spcPts val="0"/>
              </a:spcBef>
              <a:buNone/>
            </a:pPr>
            <a:endParaRPr sz="2000" dirty="0">
              <a:solidFill>
                <a:srgbClr val="000000"/>
              </a:solidFill>
            </a:endParaRPr>
          </a:p>
          <a:p>
            <a:pPr lvl="0">
              <a:spcBef>
                <a:spcPts val="0"/>
              </a:spcBef>
              <a:buNone/>
            </a:pPr>
            <a:endParaRPr lang="en" sz="2000" dirty="0" smtClean="0">
              <a:solidFill>
                <a:srgbClr val="000000"/>
              </a:solidFill>
            </a:endParaRPr>
          </a:p>
          <a:p>
            <a:pPr lvl="0">
              <a:spcBef>
                <a:spcPts val="0"/>
              </a:spcBef>
              <a:buNone/>
            </a:pPr>
            <a:r>
              <a:rPr lang="en" sz="2000" dirty="0" smtClean="0">
                <a:solidFill>
                  <a:srgbClr val="000000"/>
                </a:solidFill>
              </a:rPr>
              <a:t>Measures </a:t>
            </a:r>
            <a:r>
              <a:rPr lang="en" sz="2000" dirty="0">
                <a:solidFill>
                  <a:srgbClr val="000000"/>
                </a:solidFill>
              </a:rPr>
              <a:t>the impact force on a given area over a certain duration.</a:t>
            </a:r>
          </a:p>
          <a:p>
            <a:pPr lvl="0">
              <a:spcBef>
                <a:spcPts val="0"/>
              </a:spcBef>
              <a:buNone/>
            </a:pPr>
            <a:endParaRPr sz="2000" dirty="0"/>
          </a:p>
          <a:p>
            <a:pPr lvl="0" rtl="0">
              <a:spcBef>
                <a:spcPts val="0"/>
              </a:spcBef>
              <a:buNone/>
            </a:pPr>
            <a:r>
              <a:rPr lang="en" sz="2400" dirty="0">
                <a:solidFill>
                  <a:srgbClr val="0000FF"/>
                </a:solidFill>
              </a:rPr>
              <a:t>Solution takes into account impact velocity, precipitation element size and duration of weather event.</a:t>
            </a:r>
          </a:p>
        </p:txBody>
      </p:sp>
      <p:sp>
        <p:nvSpPr>
          <p:cNvPr id="146" name="Shape 146"/>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5</a:t>
            </a:fld>
            <a:endParaRPr lang="en"/>
          </a:p>
        </p:txBody>
      </p:sp>
      <p:pic>
        <p:nvPicPr>
          <p:cNvPr id="147" name="Shape 147"/>
          <p:cNvPicPr preferRelativeResize="0"/>
          <p:nvPr/>
        </p:nvPicPr>
        <p:blipFill>
          <a:blip r:embed="rId3">
            <a:alphaModFix/>
          </a:blip>
          <a:stretch>
            <a:fillRect/>
          </a:stretch>
        </p:blipFill>
        <p:spPr>
          <a:xfrm>
            <a:off x="2105800" y="1449349"/>
            <a:ext cx="4801674" cy="14122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Methodology</a:t>
            </a:r>
          </a:p>
        </p:txBody>
      </p:sp>
      <p:sp>
        <p:nvSpPr>
          <p:cNvPr id="153" name="Shape 153"/>
          <p:cNvSpPr txBox="1">
            <a:spLocks noGrp="1"/>
          </p:cNvSpPr>
          <p:nvPr>
            <p:ph type="body" idx="1"/>
          </p:nvPr>
        </p:nvSpPr>
        <p:spPr>
          <a:xfrm>
            <a:off x="457200" y="837600"/>
            <a:ext cx="5217000" cy="3627900"/>
          </a:xfrm>
          <a:prstGeom prst="rect">
            <a:avLst/>
          </a:prstGeom>
        </p:spPr>
        <p:txBody>
          <a:bodyPr lIns="91425" tIns="91425" rIns="91425" bIns="91425" anchor="t" anchorCtr="0">
            <a:noAutofit/>
          </a:bodyPr>
          <a:lstStyle/>
          <a:p>
            <a:pPr lvl="0">
              <a:spcBef>
                <a:spcPts val="0"/>
              </a:spcBef>
              <a:buNone/>
            </a:pPr>
            <a:r>
              <a:rPr lang="en" sz="2000">
                <a:solidFill>
                  <a:schemeClr val="dk1"/>
                </a:solidFill>
              </a:rPr>
              <a:t>Impact force measured with a piezoelectric sensor (voltage produced with deformation)</a:t>
            </a:r>
          </a:p>
          <a:p>
            <a:pPr lvl="0">
              <a:spcBef>
                <a:spcPts val="0"/>
              </a:spcBef>
              <a:buNone/>
            </a:pPr>
            <a:endParaRPr sz="2000">
              <a:solidFill>
                <a:schemeClr val="dk1"/>
              </a:solidFill>
            </a:endParaRPr>
          </a:p>
          <a:p>
            <a:pPr lvl="0" rtl="0">
              <a:spcBef>
                <a:spcPts val="0"/>
              </a:spcBef>
              <a:buNone/>
            </a:pPr>
            <a:r>
              <a:rPr lang="en" sz="2000">
                <a:solidFill>
                  <a:schemeClr val="dk1"/>
                </a:solidFill>
              </a:rPr>
              <a:t>Precipitation element size @ moment of impact was measured with a flour covered baking sheet</a:t>
            </a:r>
          </a:p>
        </p:txBody>
      </p:sp>
      <p:sp>
        <p:nvSpPr>
          <p:cNvPr id="154" name="Shape 154"/>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6</a:t>
            </a:fld>
            <a:endParaRPr lang="en"/>
          </a:p>
        </p:txBody>
      </p:sp>
      <p:pic>
        <p:nvPicPr>
          <p:cNvPr id="155" name="Shape 155"/>
          <p:cNvPicPr preferRelativeResize="0"/>
          <p:nvPr/>
        </p:nvPicPr>
        <p:blipFill>
          <a:blip r:embed="rId3">
            <a:alphaModFix/>
          </a:blip>
          <a:stretch>
            <a:fillRect/>
          </a:stretch>
        </p:blipFill>
        <p:spPr>
          <a:xfrm>
            <a:off x="715725" y="3005400"/>
            <a:ext cx="4261947" cy="1868699"/>
          </a:xfrm>
          <a:prstGeom prst="rect">
            <a:avLst/>
          </a:prstGeom>
          <a:noFill/>
          <a:ln>
            <a:noFill/>
          </a:ln>
        </p:spPr>
      </p:pic>
      <p:pic>
        <p:nvPicPr>
          <p:cNvPr id="156" name="Shape 156"/>
          <p:cNvPicPr preferRelativeResize="0"/>
          <p:nvPr/>
        </p:nvPicPr>
        <p:blipFill>
          <a:blip r:embed="rId4">
            <a:alphaModFix/>
          </a:blip>
          <a:stretch>
            <a:fillRect/>
          </a:stretch>
        </p:blipFill>
        <p:spPr>
          <a:xfrm>
            <a:off x="5853237" y="2727750"/>
            <a:ext cx="2803050" cy="1868700"/>
          </a:xfrm>
          <a:prstGeom prst="rect">
            <a:avLst/>
          </a:prstGeom>
          <a:noFill/>
          <a:ln>
            <a:noFill/>
          </a:ln>
        </p:spPr>
      </p:pic>
      <p:pic>
        <p:nvPicPr>
          <p:cNvPr id="157" name="Shape 157"/>
          <p:cNvPicPr preferRelativeResize="0"/>
          <p:nvPr/>
        </p:nvPicPr>
        <p:blipFill>
          <a:blip r:embed="rId5">
            <a:alphaModFix/>
          </a:blip>
          <a:stretch>
            <a:fillRect/>
          </a:stretch>
        </p:blipFill>
        <p:spPr>
          <a:xfrm>
            <a:off x="5674149" y="149099"/>
            <a:ext cx="3161225" cy="2105575"/>
          </a:xfrm>
          <a:prstGeom prst="rect">
            <a:avLst/>
          </a:prstGeom>
          <a:noFill/>
          <a:ln>
            <a:noFill/>
          </a:ln>
        </p:spPr>
      </p:pic>
      <p:sp>
        <p:nvSpPr>
          <p:cNvPr id="158" name="Shape 158"/>
          <p:cNvSpPr txBox="1"/>
          <p:nvPr/>
        </p:nvSpPr>
        <p:spPr>
          <a:xfrm>
            <a:off x="5674150" y="2180750"/>
            <a:ext cx="3058500" cy="393600"/>
          </a:xfrm>
          <a:prstGeom prst="rect">
            <a:avLst/>
          </a:prstGeom>
          <a:noFill/>
          <a:ln>
            <a:noFill/>
          </a:ln>
        </p:spPr>
        <p:txBody>
          <a:bodyPr lIns="91425" tIns="91425" rIns="91425" bIns="91425" anchor="t" anchorCtr="0">
            <a:noAutofit/>
          </a:bodyPr>
          <a:lstStyle/>
          <a:p>
            <a:pPr lvl="0" algn="ctr" rtl="0">
              <a:spcBef>
                <a:spcPts val="0"/>
              </a:spcBef>
              <a:buClr>
                <a:srgbClr val="000000"/>
              </a:buClr>
              <a:buFont typeface="Arial"/>
              <a:buNone/>
            </a:pPr>
            <a:r>
              <a:rPr lang="en">
                <a:solidFill>
                  <a:schemeClr val="dk1"/>
                </a:solidFill>
                <a:latin typeface="Georgia"/>
                <a:ea typeface="Georgia"/>
                <a:cs typeface="Georgia"/>
                <a:sym typeface="Georgia"/>
              </a:rPr>
              <a:t>Recorded Area at Moment of Impact</a:t>
            </a:r>
          </a:p>
        </p:txBody>
      </p:sp>
      <p:sp>
        <p:nvSpPr>
          <p:cNvPr id="159" name="Shape 159"/>
          <p:cNvSpPr txBox="1"/>
          <p:nvPr/>
        </p:nvSpPr>
        <p:spPr>
          <a:xfrm>
            <a:off x="5674150" y="4551225"/>
            <a:ext cx="3058500" cy="3936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latin typeface="Georgia"/>
                <a:ea typeface="Georgia"/>
                <a:cs typeface="Georgia"/>
                <a:sym typeface="Georgia"/>
              </a:rPr>
              <a:t>Voltage Measurement Setup</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Reasoning</a:t>
            </a:r>
          </a:p>
        </p:txBody>
      </p:sp>
      <p:sp>
        <p:nvSpPr>
          <p:cNvPr id="165" name="Shape 165"/>
          <p:cNvSpPr txBox="1">
            <a:spLocks noGrp="1"/>
          </p:cNvSpPr>
          <p:nvPr>
            <p:ph type="body" idx="1"/>
          </p:nvPr>
        </p:nvSpPr>
        <p:spPr>
          <a:xfrm>
            <a:off x="457200" y="837600"/>
            <a:ext cx="5166600" cy="3627900"/>
          </a:xfrm>
          <a:prstGeom prst="rect">
            <a:avLst/>
          </a:prstGeom>
        </p:spPr>
        <p:txBody>
          <a:bodyPr lIns="91425" tIns="91425" rIns="91425" bIns="91425" anchor="t" anchorCtr="0">
            <a:noAutofit/>
          </a:bodyPr>
          <a:lstStyle/>
          <a:p>
            <a:pPr lvl="0">
              <a:spcBef>
                <a:spcPts val="0"/>
              </a:spcBef>
              <a:buNone/>
            </a:pPr>
            <a:r>
              <a:rPr lang="en" sz="2000" dirty="0">
                <a:solidFill>
                  <a:schemeClr val="dk1"/>
                </a:solidFill>
              </a:rPr>
              <a:t>Piezoelectric component- produces voltage upon deformation (impact)</a:t>
            </a:r>
          </a:p>
          <a:p>
            <a:pPr marL="914400" lvl="0" indent="-342900" rtl="0">
              <a:spcBef>
                <a:spcPts val="0"/>
              </a:spcBef>
              <a:buClr>
                <a:schemeClr val="dk1"/>
              </a:buClr>
              <a:buSzPct val="100000"/>
              <a:buChar char="❖"/>
            </a:pPr>
            <a:r>
              <a:rPr lang="en" sz="1800" dirty="0">
                <a:solidFill>
                  <a:schemeClr val="dk1"/>
                </a:solidFill>
              </a:rPr>
              <a:t>~$3 compared to $200+ force plate</a:t>
            </a:r>
          </a:p>
          <a:p>
            <a:pPr marL="914400" lvl="0" indent="-342900" rtl="0">
              <a:spcBef>
                <a:spcPts val="0"/>
              </a:spcBef>
              <a:buClr>
                <a:schemeClr val="dk1"/>
              </a:buClr>
              <a:buSzPct val="100000"/>
              <a:buChar char="❖"/>
            </a:pPr>
            <a:r>
              <a:rPr lang="en" sz="1800" dirty="0">
                <a:solidFill>
                  <a:schemeClr val="dk1"/>
                </a:solidFill>
              </a:rPr>
              <a:t>Readily available</a:t>
            </a:r>
          </a:p>
          <a:p>
            <a:pPr lvl="0" rtl="0">
              <a:spcBef>
                <a:spcPts val="0"/>
              </a:spcBef>
              <a:buNone/>
            </a:pPr>
            <a:endParaRPr sz="600" dirty="0">
              <a:solidFill>
                <a:schemeClr val="dk1"/>
              </a:solidFill>
            </a:endParaRPr>
          </a:p>
          <a:p>
            <a:pPr lvl="0">
              <a:spcBef>
                <a:spcPts val="0"/>
              </a:spcBef>
              <a:buNone/>
            </a:pPr>
            <a:r>
              <a:rPr lang="en" sz="2000" dirty="0">
                <a:solidFill>
                  <a:schemeClr val="dk1"/>
                </a:solidFill>
              </a:rPr>
              <a:t>Flour- records size of precipitation element at moment of impact</a:t>
            </a:r>
          </a:p>
          <a:p>
            <a:pPr marL="914400" lvl="0" indent="-355600" rtl="0">
              <a:spcBef>
                <a:spcPts val="0"/>
              </a:spcBef>
              <a:buClr>
                <a:schemeClr val="dk1"/>
              </a:buClr>
              <a:buSzPct val="100000"/>
              <a:buChar char="❖"/>
            </a:pPr>
            <a:r>
              <a:rPr lang="en" sz="2000" dirty="0">
                <a:solidFill>
                  <a:schemeClr val="dk1"/>
                </a:solidFill>
              </a:rPr>
              <a:t>Very inexpensive</a:t>
            </a:r>
          </a:p>
          <a:p>
            <a:pPr marL="914400" lvl="0" indent="-355600" rtl="0">
              <a:spcBef>
                <a:spcPts val="0"/>
              </a:spcBef>
              <a:buClr>
                <a:schemeClr val="dk1"/>
              </a:buClr>
              <a:buSzPct val="100000"/>
              <a:buChar char="❖"/>
            </a:pPr>
            <a:r>
              <a:rPr lang="en" sz="2000" dirty="0">
                <a:solidFill>
                  <a:schemeClr val="dk1"/>
                </a:solidFill>
              </a:rPr>
              <a:t>Readily available</a:t>
            </a:r>
          </a:p>
          <a:p>
            <a:pPr lvl="0" rtl="0">
              <a:spcBef>
                <a:spcPts val="0"/>
              </a:spcBef>
              <a:buNone/>
            </a:pPr>
            <a:endParaRPr lang="en" sz="2000" dirty="0" smtClean="0">
              <a:solidFill>
                <a:schemeClr val="dk1"/>
              </a:solidFill>
            </a:endParaRPr>
          </a:p>
          <a:p>
            <a:pPr lvl="0" rtl="0">
              <a:spcBef>
                <a:spcPts val="0"/>
              </a:spcBef>
              <a:buNone/>
            </a:pPr>
            <a:r>
              <a:rPr lang="en" sz="2000" dirty="0" smtClean="0">
                <a:solidFill>
                  <a:schemeClr val="dk1"/>
                </a:solidFill>
              </a:rPr>
              <a:t>Most </a:t>
            </a:r>
            <a:r>
              <a:rPr lang="en" sz="2000" dirty="0">
                <a:solidFill>
                  <a:schemeClr val="dk1"/>
                </a:solidFill>
              </a:rPr>
              <a:t>expensive component would be voltage sensor ($11)</a:t>
            </a:r>
          </a:p>
        </p:txBody>
      </p:sp>
      <p:sp>
        <p:nvSpPr>
          <p:cNvPr id="166" name="Shape 166"/>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7</a:t>
            </a:fld>
            <a:endParaRPr lang="en"/>
          </a:p>
        </p:txBody>
      </p:sp>
      <p:sp>
        <p:nvSpPr>
          <p:cNvPr id="167" name="Shape 167"/>
          <p:cNvSpPr txBox="1"/>
          <p:nvPr/>
        </p:nvSpPr>
        <p:spPr>
          <a:xfrm>
            <a:off x="5674150" y="4551225"/>
            <a:ext cx="3058500" cy="3936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latin typeface="Georgia"/>
                <a:ea typeface="Georgia"/>
                <a:cs typeface="Georgia"/>
                <a:sym typeface="Georgia"/>
              </a:rPr>
              <a:t>Piezoelectric component</a:t>
            </a:r>
          </a:p>
        </p:txBody>
      </p:sp>
      <p:sp>
        <p:nvSpPr>
          <p:cNvPr id="168" name="Shape 168"/>
          <p:cNvSpPr txBox="1"/>
          <p:nvPr/>
        </p:nvSpPr>
        <p:spPr>
          <a:xfrm>
            <a:off x="5674150" y="2180750"/>
            <a:ext cx="3058500" cy="393600"/>
          </a:xfrm>
          <a:prstGeom prst="rect">
            <a:avLst/>
          </a:prstGeom>
          <a:noFill/>
          <a:ln>
            <a:noFill/>
          </a:ln>
        </p:spPr>
        <p:txBody>
          <a:bodyPr lIns="91425" tIns="91425" rIns="91425" bIns="91425" anchor="t" anchorCtr="0">
            <a:noAutofit/>
          </a:bodyPr>
          <a:lstStyle/>
          <a:p>
            <a:pPr lvl="0" algn="ctr" rtl="0">
              <a:spcBef>
                <a:spcPts val="0"/>
              </a:spcBef>
              <a:buNone/>
            </a:pPr>
            <a:r>
              <a:rPr lang="en">
                <a:solidFill>
                  <a:schemeClr val="dk1"/>
                </a:solidFill>
                <a:latin typeface="Georgia"/>
                <a:ea typeface="Georgia"/>
                <a:cs typeface="Georgia"/>
                <a:sym typeface="Georgia"/>
              </a:rPr>
              <a:t>Flour impact capture</a:t>
            </a:r>
          </a:p>
        </p:txBody>
      </p:sp>
      <p:pic>
        <p:nvPicPr>
          <p:cNvPr id="169" name="Shape 169"/>
          <p:cNvPicPr preferRelativeResize="0"/>
          <p:nvPr/>
        </p:nvPicPr>
        <p:blipFill>
          <a:blip r:embed="rId3">
            <a:alphaModFix/>
          </a:blip>
          <a:stretch>
            <a:fillRect/>
          </a:stretch>
        </p:blipFill>
        <p:spPr>
          <a:xfrm>
            <a:off x="5674149" y="149099"/>
            <a:ext cx="3161225" cy="2105575"/>
          </a:xfrm>
          <a:prstGeom prst="rect">
            <a:avLst/>
          </a:prstGeom>
          <a:noFill/>
          <a:ln>
            <a:noFill/>
          </a:ln>
        </p:spPr>
      </p:pic>
      <p:pic>
        <p:nvPicPr>
          <p:cNvPr id="170" name="Shape 170"/>
          <p:cNvPicPr preferRelativeResize="0"/>
          <p:nvPr/>
        </p:nvPicPr>
        <p:blipFill rotWithShape="1">
          <a:blip r:embed="rId4">
            <a:alphaModFix/>
          </a:blip>
          <a:srcRect l="10886" t="34464" r="9823" b="18336"/>
          <a:stretch/>
        </p:blipFill>
        <p:spPr>
          <a:xfrm>
            <a:off x="6013712" y="2704349"/>
            <a:ext cx="2379376" cy="1888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Raw Data</a:t>
            </a:r>
          </a:p>
        </p:txBody>
      </p:sp>
      <p:sp>
        <p:nvSpPr>
          <p:cNvPr id="176" name="Shape 176"/>
          <p:cNvSpPr txBox="1">
            <a:spLocks noGrp="1"/>
          </p:cNvSpPr>
          <p:nvPr>
            <p:ph type="body" idx="1"/>
          </p:nvPr>
        </p:nvSpPr>
        <p:spPr>
          <a:xfrm>
            <a:off x="457200" y="837600"/>
            <a:ext cx="4629300" cy="3627900"/>
          </a:xfrm>
          <a:prstGeom prst="rect">
            <a:avLst/>
          </a:prstGeom>
        </p:spPr>
        <p:txBody>
          <a:bodyPr lIns="91425" tIns="91425" rIns="91425" bIns="91425" anchor="t" anchorCtr="0">
            <a:noAutofit/>
          </a:bodyPr>
          <a:lstStyle/>
          <a:p>
            <a:pPr lvl="0">
              <a:spcBef>
                <a:spcPts val="0"/>
              </a:spcBef>
              <a:spcAft>
                <a:spcPts val="1000"/>
              </a:spcAft>
              <a:buNone/>
            </a:pPr>
            <a:r>
              <a:rPr lang="en" sz="1800" dirty="0">
                <a:solidFill>
                  <a:schemeClr val="dk1"/>
                </a:solidFill>
              </a:rPr>
              <a:t>5 data points per second (18000/hr)</a:t>
            </a:r>
          </a:p>
          <a:p>
            <a:pPr lvl="0">
              <a:spcBef>
                <a:spcPts val="0"/>
              </a:spcBef>
              <a:buNone/>
            </a:pPr>
            <a:r>
              <a:rPr lang="en" sz="1800" dirty="0">
                <a:solidFill>
                  <a:schemeClr val="dk1"/>
                </a:solidFill>
              </a:rPr>
              <a:t>Voltage probe recorded time (s) and voltage (volts)</a:t>
            </a:r>
          </a:p>
          <a:p>
            <a:pPr lvl="0">
              <a:spcBef>
                <a:spcPts val="0"/>
              </a:spcBef>
              <a:buNone/>
            </a:pPr>
            <a:endParaRPr sz="1800" dirty="0">
              <a:solidFill>
                <a:schemeClr val="dk1"/>
              </a:solidFill>
            </a:endParaRPr>
          </a:p>
          <a:p>
            <a:pPr lvl="0">
              <a:spcBef>
                <a:spcPts val="0"/>
              </a:spcBef>
              <a:buNone/>
            </a:pPr>
            <a:endParaRPr sz="1800" dirty="0">
              <a:solidFill>
                <a:schemeClr val="dk1"/>
              </a:solidFill>
            </a:endParaRPr>
          </a:p>
          <a:p>
            <a:pPr lvl="0">
              <a:spcBef>
                <a:spcPts val="0"/>
              </a:spcBef>
              <a:buNone/>
            </a:pPr>
            <a:endParaRPr sz="1800" dirty="0">
              <a:solidFill>
                <a:schemeClr val="dk1"/>
              </a:solidFill>
            </a:endParaRPr>
          </a:p>
          <a:p>
            <a:pPr lvl="0" rtl="0">
              <a:spcBef>
                <a:spcPts val="0"/>
              </a:spcBef>
              <a:buNone/>
            </a:pPr>
            <a:endParaRPr lang="en" sz="1800" dirty="0" smtClean="0">
              <a:solidFill>
                <a:schemeClr val="dk1"/>
              </a:solidFill>
            </a:endParaRPr>
          </a:p>
          <a:p>
            <a:pPr lvl="0" rtl="0">
              <a:spcBef>
                <a:spcPts val="0"/>
              </a:spcBef>
              <a:buNone/>
            </a:pPr>
            <a:r>
              <a:rPr lang="en" sz="1800" dirty="0" smtClean="0">
                <a:solidFill>
                  <a:schemeClr val="dk1"/>
                </a:solidFill>
              </a:rPr>
              <a:t>Axes </a:t>
            </a:r>
            <a:r>
              <a:rPr lang="en" sz="1800" dirty="0">
                <a:solidFill>
                  <a:schemeClr val="dk1"/>
                </a:solidFill>
              </a:rPr>
              <a:t>of the precipitation element was measured in mm, then the area was calculated</a:t>
            </a:r>
          </a:p>
        </p:txBody>
      </p:sp>
      <p:sp>
        <p:nvSpPr>
          <p:cNvPr id="177" name="Shape 17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8</a:t>
            </a:fld>
            <a:endParaRPr lang="en"/>
          </a:p>
        </p:txBody>
      </p:sp>
      <p:pic>
        <p:nvPicPr>
          <p:cNvPr id="178" name="Shape 178"/>
          <p:cNvPicPr preferRelativeResize="0"/>
          <p:nvPr/>
        </p:nvPicPr>
        <p:blipFill>
          <a:blip r:embed="rId3">
            <a:alphaModFix/>
          </a:blip>
          <a:stretch>
            <a:fillRect/>
          </a:stretch>
        </p:blipFill>
        <p:spPr>
          <a:xfrm>
            <a:off x="481012" y="3874823"/>
            <a:ext cx="4629150" cy="1019175"/>
          </a:xfrm>
          <a:prstGeom prst="rect">
            <a:avLst/>
          </a:prstGeom>
          <a:noFill/>
          <a:ln>
            <a:noFill/>
          </a:ln>
        </p:spPr>
      </p:pic>
      <p:pic>
        <p:nvPicPr>
          <p:cNvPr id="179" name="Shape 179"/>
          <p:cNvPicPr preferRelativeResize="0"/>
          <p:nvPr/>
        </p:nvPicPr>
        <p:blipFill>
          <a:blip r:embed="rId4">
            <a:alphaModFix/>
          </a:blip>
          <a:stretch>
            <a:fillRect/>
          </a:stretch>
        </p:blipFill>
        <p:spPr>
          <a:xfrm>
            <a:off x="1295400" y="1947762"/>
            <a:ext cx="3000375" cy="1000125"/>
          </a:xfrm>
          <a:prstGeom prst="rect">
            <a:avLst/>
          </a:prstGeom>
          <a:noFill/>
          <a:ln>
            <a:noFill/>
          </a:ln>
        </p:spPr>
      </p:pic>
      <p:pic>
        <p:nvPicPr>
          <p:cNvPr id="180" name="Shape 180"/>
          <p:cNvPicPr preferRelativeResize="0"/>
          <p:nvPr/>
        </p:nvPicPr>
        <p:blipFill>
          <a:blip r:embed="rId5">
            <a:alphaModFix/>
          </a:blip>
          <a:stretch>
            <a:fillRect/>
          </a:stretch>
        </p:blipFill>
        <p:spPr>
          <a:xfrm>
            <a:off x="5071325" y="168850"/>
            <a:ext cx="3917100" cy="2328675"/>
          </a:xfrm>
          <a:prstGeom prst="rect">
            <a:avLst/>
          </a:prstGeom>
          <a:noFill/>
          <a:ln>
            <a:noFill/>
          </a:ln>
        </p:spPr>
      </p:pic>
      <p:pic>
        <p:nvPicPr>
          <p:cNvPr id="181" name="Shape 181"/>
          <p:cNvPicPr preferRelativeResize="0"/>
          <p:nvPr/>
        </p:nvPicPr>
        <p:blipFill>
          <a:blip r:embed="rId6">
            <a:alphaModFix/>
          </a:blip>
          <a:stretch>
            <a:fillRect/>
          </a:stretch>
        </p:blipFill>
        <p:spPr>
          <a:xfrm>
            <a:off x="5071325" y="2721674"/>
            <a:ext cx="3917099" cy="2108050"/>
          </a:xfrm>
          <a:prstGeom prst="rect">
            <a:avLst/>
          </a:prstGeom>
          <a:noFill/>
          <a:ln>
            <a:noFill/>
          </a:ln>
        </p:spPr>
      </p:pic>
      <p:sp>
        <p:nvSpPr>
          <p:cNvPr id="182" name="Shape 182"/>
          <p:cNvSpPr/>
          <p:nvPr/>
        </p:nvSpPr>
        <p:spPr>
          <a:xfrm>
            <a:off x="7317925" y="384225"/>
            <a:ext cx="1826100" cy="18600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5176000" y="3028125"/>
            <a:ext cx="847200" cy="11265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p:nvPr/>
        </p:nvSpPr>
        <p:spPr>
          <a:xfrm>
            <a:off x="7134550" y="2899225"/>
            <a:ext cx="1609500" cy="16155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44175" y="-89699"/>
            <a:ext cx="8229600" cy="927300"/>
          </a:xfrm>
          <a:prstGeom prst="rect">
            <a:avLst/>
          </a:prstGeom>
        </p:spPr>
        <p:txBody>
          <a:bodyPr lIns="91425" tIns="91425" rIns="91425" bIns="91425" anchor="b" anchorCtr="0">
            <a:noAutofit/>
          </a:bodyPr>
          <a:lstStyle/>
          <a:p>
            <a:pPr lvl="0" rtl="0">
              <a:spcBef>
                <a:spcPts val="0"/>
              </a:spcBef>
              <a:buNone/>
            </a:pPr>
            <a:r>
              <a:rPr lang="en"/>
              <a:t>Data Analysis</a:t>
            </a:r>
          </a:p>
        </p:txBody>
      </p:sp>
      <p:sp>
        <p:nvSpPr>
          <p:cNvPr id="190" name="Shape 190"/>
          <p:cNvSpPr txBox="1">
            <a:spLocks noGrp="1"/>
          </p:cNvSpPr>
          <p:nvPr>
            <p:ph type="body" idx="1"/>
          </p:nvPr>
        </p:nvSpPr>
        <p:spPr>
          <a:xfrm>
            <a:off x="457200" y="837600"/>
            <a:ext cx="4450500" cy="3627900"/>
          </a:xfrm>
          <a:prstGeom prst="rect">
            <a:avLst/>
          </a:prstGeom>
        </p:spPr>
        <p:txBody>
          <a:bodyPr lIns="91425" tIns="91425" rIns="91425" bIns="91425" anchor="t" anchorCtr="0">
            <a:noAutofit/>
          </a:bodyPr>
          <a:lstStyle/>
          <a:p>
            <a:pPr lvl="0">
              <a:spcBef>
                <a:spcPts val="0"/>
              </a:spcBef>
              <a:buNone/>
            </a:pPr>
            <a:r>
              <a:rPr lang="en" sz="1800" dirty="0">
                <a:solidFill>
                  <a:schemeClr val="dk1"/>
                </a:solidFill>
              </a:rPr>
              <a:t>Piezoelectric component has background noise. </a:t>
            </a:r>
            <a:endParaRPr lang="en" sz="1800" dirty="0" smtClean="0">
              <a:solidFill>
                <a:schemeClr val="dk1"/>
              </a:solidFill>
            </a:endParaRPr>
          </a:p>
          <a:p>
            <a:pPr lvl="0">
              <a:spcBef>
                <a:spcPts val="0"/>
              </a:spcBef>
              <a:buNone/>
            </a:pPr>
            <a:endParaRPr lang="en" sz="1800" dirty="0">
              <a:solidFill>
                <a:schemeClr val="dk1"/>
              </a:solidFill>
            </a:endParaRPr>
          </a:p>
          <a:p>
            <a:pPr marL="457200" lvl="0" indent="-342900" rtl="0">
              <a:spcBef>
                <a:spcPts val="0"/>
              </a:spcBef>
              <a:spcAft>
                <a:spcPts val="1000"/>
              </a:spcAft>
              <a:buClr>
                <a:schemeClr val="dk1"/>
              </a:buClr>
              <a:buSzPct val="100000"/>
              <a:buChar char="❖"/>
            </a:pPr>
            <a:r>
              <a:rPr lang="en" sz="1800" dirty="0">
                <a:solidFill>
                  <a:schemeClr val="dk1"/>
                </a:solidFill>
              </a:rPr>
              <a:t>Developed a Python program which was applied to the background noise to produce a sinusoidal regression</a:t>
            </a:r>
          </a:p>
          <a:p>
            <a:pPr marL="457200" lvl="0" indent="-342900" rtl="0">
              <a:spcBef>
                <a:spcPts val="0"/>
              </a:spcBef>
              <a:spcAft>
                <a:spcPts val="1000"/>
              </a:spcAft>
              <a:buClr>
                <a:schemeClr val="dk1"/>
              </a:buClr>
              <a:buSzPct val="100000"/>
              <a:buChar char="❖"/>
            </a:pPr>
            <a:r>
              <a:rPr lang="en" sz="1800" dirty="0">
                <a:solidFill>
                  <a:schemeClr val="dk1"/>
                </a:solidFill>
              </a:rPr>
              <a:t>Regression was applied to main data in order to remove background noise</a:t>
            </a:r>
          </a:p>
          <a:p>
            <a:pPr marL="457200" lvl="0" indent="-342900" rtl="0">
              <a:spcBef>
                <a:spcPts val="0"/>
              </a:spcBef>
              <a:spcAft>
                <a:spcPts val="1000"/>
              </a:spcAft>
              <a:buClr>
                <a:schemeClr val="dk1"/>
              </a:buClr>
              <a:buSzPct val="100000"/>
              <a:buChar char="❖"/>
            </a:pPr>
            <a:r>
              <a:rPr lang="en" sz="1800" dirty="0">
                <a:solidFill>
                  <a:schemeClr val="dk1"/>
                </a:solidFill>
              </a:rPr>
              <a:t>Offline post-hoc analysis due to the large volume of data (~400 000 per data set)</a:t>
            </a: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p:txBody>
      </p:sp>
      <p:sp>
        <p:nvSpPr>
          <p:cNvPr id="191" name="Shape 191"/>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9</a:t>
            </a:fld>
            <a:endParaRPr lang="en"/>
          </a:p>
        </p:txBody>
      </p:sp>
      <p:pic>
        <p:nvPicPr>
          <p:cNvPr id="192" name="Shape 192"/>
          <p:cNvPicPr preferRelativeResize="0"/>
          <p:nvPr/>
        </p:nvPicPr>
        <p:blipFill>
          <a:blip r:embed="rId3">
            <a:alphaModFix/>
          </a:blip>
          <a:stretch>
            <a:fillRect/>
          </a:stretch>
        </p:blipFill>
        <p:spPr>
          <a:xfrm>
            <a:off x="5295250" y="2524425"/>
            <a:ext cx="3323824" cy="2549450"/>
          </a:xfrm>
          <a:prstGeom prst="rect">
            <a:avLst/>
          </a:prstGeom>
          <a:noFill/>
          <a:ln>
            <a:noFill/>
          </a:ln>
        </p:spPr>
      </p:pic>
      <p:pic>
        <p:nvPicPr>
          <p:cNvPr id="193" name="Shape 193"/>
          <p:cNvPicPr preferRelativeResize="0"/>
          <p:nvPr/>
        </p:nvPicPr>
        <p:blipFill>
          <a:blip r:embed="rId4">
            <a:alphaModFix/>
          </a:blip>
          <a:stretch>
            <a:fillRect/>
          </a:stretch>
        </p:blipFill>
        <p:spPr>
          <a:xfrm>
            <a:off x="5012499" y="105374"/>
            <a:ext cx="4043200" cy="23666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1046</Words>
  <Application>Microsoft Office PowerPoint</Application>
  <PresentationFormat>On-screen Show (16:9)</PresentationFormat>
  <Paragraphs>141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sketched</vt:lpstr>
      <vt:lpstr>An Improved Protocol for Precipitation Measurement</vt:lpstr>
      <vt:lpstr>Research Overview</vt:lpstr>
      <vt:lpstr>Background</vt:lpstr>
      <vt:lpstr>Precipitation Measurement</vt:lpstr>
      <vt:lpstr>Solution: Intensity of Rainfall Measured Through New Unit</vt:lpstr>
      <vt:lpstr>Methodology</vt:lpstr>
      <vt:lpstr>Reasoning</vt:lpstr>
      <vt:lpstr>Raw Data</vt:lpstr>
      <vt:lpstr>Data Analysis</vt:lpstr>
      <vt:lpstr>Data Analysis</vt:lpstr>
      <vt:lpstr>Typical Results After Data Analysis</vt:lpstr>
      <vt:lpstr>Results and Conclusions</vt:lpstr>
      <vt:lpstr>RPU Applications</vt:lpstr>
      <vt:lpstr>Citations</vt:lpstr>
      <vt:lpstr>Citations</vt:lpstr>
      <vt:lpstr>Citations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Protocol for Precipitation Measurement</dc:title>
  <cp:lastModifiedBy>Karl Roush</cp:lastModifiedBy>
  <cp:revision>3</cp:revision>
  <dcterms:modified xsi:type="dcterms:W3CDTF">2016-04-30T17:29:00Z</dcterms:modified>
</cp:coreProperties>
</file>