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04" autoAdjust="0"/>
  </p:normalViewPr>
  <p:slideViewPr>
    <p:cSldViewPr snapToGrid="0">
      <p:cViewPr varScale="1">
        <p:scale>
          <a:sx n="62" d="100"/>
          <a:sy n="62" d="100"/>
        </p:scale>
        <p:origin x="105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61A83-C9D5-4A4B-A4BE-BCA4073ECA0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72401-CAB0-46CB-9529-14113D5C4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71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72401-CAB0-46CB-9529-14113D5C47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10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72401-CAB0-46CB-9529-14113D5C47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06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72401-CAB0-46CB-9529-14113D5C47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2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72401-CAB0-46CB-9529-14113D5C47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1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72401-CAB0-46CB-9529-14113D5C47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0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72401-CAB0-46CB-9529-14113D5C47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35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72401-CAB0-46CB-9529-14113D5C47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52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72401-CAB0-46CB-9529-14113D5C47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58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72401-CAB0-46CB-9529-14113D5C47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29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72401-CAB0-46CB-9529-14113D5C47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15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Reliant on surface tension, density, flow velocity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72401-CAB0-46CB-9529-14113D5C47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3171" y="1546271"/>
            <a:ext cx="8825658" cy="269433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3171" y="4499916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587829" y="0"/>
            <a:ext cx="13402492" cy="7471954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94" y="685800"/>
            <a:ext cx="112776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14467" y="6461448"/>
            <a:ext cx="990599" cy="304799"/>
          </a:xfrm>
          <a:prstGeom prst="rect">
            <a:avLst/>
          </a:prstGeom>
        </p:spPr>
        <p:txBody>
          <a:bodyPr/>
          <a:lstStyle/>
          <a:p>
            <a:fld id="{3DF9FFFF-3106-4DDB-AA62-0C80862170D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14467" y="6461448"/>
            <a:ext cx="990599" cy="304799"/>
          </a:xfrm>
          <a:prstGeom prst="rect">
            <a:avLst/>
          </a:prstGeom>
        </p:spPr>
        <p:txBody>
          <a:bodyPr/>
          <a:lstStyle/>
          <a:p>
            <a:fld id="{A3DA38B7-AE95-4DC8-9A51-7A71F545B098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14467" y="6461448"/>
            <a:ext cx="990599" cy="304799"/>
          </a:xfrm>
          <a:prstGeom prst="rect">
            <a:avLst/>
          </a:prstGeom>
        </p:spPr>
        <p:txBody>
          <a:bodyPr/>
          <a:lstStyle/>
          <a:p>
            <a:fld id="{86F1EC2B-8188-4AC2-9F0D-8D09C51D505A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14467" y="6461448"/>
            <a:ext cx="990599" cy="304799"/>
          </a:xfrm>
          <a:prstGeom prst="rect">
            <a:avLst/>
          </a:prstGeom>
        </p:spPr>
        <p:txBody>
          <a:bodyPr/>
          <a:lstStyle/>
          <a:p>
            <a:fld id="{9212B75E-944F-430B-BE5F-C69FA8823C04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704704" y="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634" y="12393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80634" y="1860336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0" y="122932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0" y="1862914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150337" y="12394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8150337" y="1860338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194965" y="1113691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916092" y="1207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14467" y="6461448"/>
            <a:ext cx="990599" cy="304799"/>
          </a:xfrm>
          <a:prstGeom prst="rect">
            <a:avLst/>
          </a:prstGeom>
        </p:spPr>
        <p:txBody>
          <a:bodyPr/>
          <a:lstStyle/>
          <a:p>
            <a:fld id="{3C1F4C9D-4618-451D-80C1-6A376BB42AB4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14467" y="6461448"/>
            <a:ext cx="990599" cy="304799"/>
          </a:xfrm>
          <a:prstGeom prst="rect">
            <a:avLst/>
          </a:prstGeom>
        </p:spPr>
        <p:txBody>
          <a:bodyPr/>
          <a:lstStyle/>
          <a:p>
            <a:fld id="{F54D2318-CE40-42F6-962A-4C6D6CF697DB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14467" y="6461448"/>
            <a:ext cx="990599" cy="304799"/>
          </a:xfrm>
          <a:prstGeom prst="rect">
            <a:avLst/>
          </a:prstGeom>
        </p:spPr>
        <p:txBody>
          <a:bodyPr/>
          <a:lstStyle/>
          <a:p>
            <a:fld id="{0C476AC1-EB7F-4BEF-90D9-5764B50DAF8A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591127" y="25159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548640" y="-548640"/>
            <a:ext cx="7001691" cy="8020594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0747" y="2367492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137" y="1136470"/>
            <a:ext cx="5535975" cy="488333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1136470"/>
            <a:ext cx="5696355" cy="484473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109" y="1075980"/>
            <a:ext cx="504285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047" y="1652241"/>
            <a:ext cx="5042856" cy="489224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8036" y="1075980"/>
            <a:ext cx="531703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1099" y="1684804"/>
            <a:ext cx="5303967" cy="485968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466761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9377" y="466761"/>
            <a:ext cx="6379287" cy="5989074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66401" y="2066961"/>
            <a:ext cx="2793158" cy="4163518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317" y="487079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1" y="487079"/>
            <a:ext cx="5220794" cy="59069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67840" y="2287879"/>
            <a:ext cx="3859212" cy="3942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539932" y="-267789"/>
            <a:ext cx="13263155" cy="3559629"/>
            <a:chOff x="0" y="-26126"/>
            <a:chExt cx="12192000" cy="6884126"/>
          </a:xfrm>
        </p:grpSpPr>
        <p:sp>
          <p:nvSpPr>
            <p:cNvPr id="15" name="Rectangle 14"/>
            <p:cNvSpPr/>
            <p:nvPr/>
          </p:nvSpPr>
          <p:spPr>
            <a:xfrm>
              <a:off x="0" y="-26126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062472" y="62589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51" y="1222177"/>
            <a:ext cx="11593097" cy="502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39cIUnXRN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36D7-39FB-4F64-BB0B-42F8EB009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788242"/>
            <a:ext cx="8825658" cy="2694336"/>
          </a:xfrm>
        </p:spPr>
        <p:txBody>
          <a:bodyPr anchor="ctr"/>
          <a:lstStyle/>
          <a:p>
            <a:r>
              <a:rPr lang="en-US" dirty="0"/>
              <a:t>Literary Investigation of Fuel Type Viability for Scramjet Combustors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9912F-780A-4B63-B320-754842092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484" y="5069758"/>
            <a:ext cx="8825658" cy="1331041"/>
          </a:xfrm>
        </p:spPr>
        <p:txBody>
          <a:bodyPr>
            <a:normAutofit/>
          </a:bodyPr>
          <a:lstStyle/>
          <a:p>
            <a:r>
              <a:rPr lang="en-US" dirty="0"/>
              <a:t>Karl Roush</a:t>
            </a:r>
          </a:p>
          <a:p>
            <a:r>
              <a:rPr lang="en-US" dirty="0"/>
              <a:t>AE 2699- Spring 2018</a:t>
            </a:r>
          </a:p>
          <a:p>
            <a:r>
              <a:rPr lang="en-US" dirty="0"/>
              <a:t>Ben T. </a:t>
            </a:r>
            <a:r>
              <a:rPr lang="en-US" dirty="0" err="1"/>
              <a:t>zinn</a:t>
            </a:r>
            <a:r>
              <a:rPr lang="en-US" dirty="0"/>
              <a:t> combustion lab</a:t>
            </a:r>
          </a:p>
        </p:txBody>
      </p:sp>
    </p:spTree>
    <p:extLst>
      <p:ext uri="{BB962C8B-B14F-4D97-AF65-F5344CB8AC3E}">
        <p14:creationId xmlns:p14="http://schemas.microsoft.com/office/powerpoint/2010/main" val="70070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BA8E-2AC7-4C85-84BC-2C7195D8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fuel Viability</a:t>
            </a:r>
            <a:r>
              <a:rPr lang="en-US" baseline="30000" dirty="0"/>
              <a:t>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D2C3-7249-490D-839D-A9D0ED3DD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52" y="929149"/>
            <a:ext cx="11758230" cy="5611136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period of inefficiency due to high velocities and insufficient mixing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Negligibly short in realistic propulsion systems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to be considered for short operating time systems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 high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lower than liquid fuels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consumption also changes combustion chamber geometry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pre-determined mission profile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regression rate primarily dependent on incoming air temperature and slightly on pressure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better at higher altitudes</a:t>
            </a:r>
          </a:p>
          <a:p>
            <a:pPr lvl="0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“These assessments confirm the potential of solid fuel scramjets as worthy candidates for the types of propulsion systems discussed.”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60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BA8E-2AC7-4C85-84BC-2C7195D8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Gelled Propellants Overview</a:t>
            </a:r>
            <a:r>
              <a:rPr lang="en-US" baseline="30000" dirty="0"/>
              <a:t>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D2C3-7249-490D-839D-A9D0ED3DD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52" y="1115124"/>
            <a:ext cx="6581795" cy="5502651"/>
          </a:xfrm>
        </p:spPr>
        <p:txBody>
          <a:bodyPr>
            <a:normAutofit lnSpcReduction="10000"/>
          </a:bodyPr>
          <a:lstStyle/>
          <a:p>
            <a:pPr lvl="0"/>
            <a:r>
              <a:rPr lang="nb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Fluids with additives </a:t>
            </a:r>
          </a:p>
          <a:p>
            <a:pPr lvl="0"/>
            <a:r>
              <a:rPr lang="nb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Aspects of both solid &amp; liquid fuels</a:t>
            </a:r>
          </a:p>
          <a:p>
            <a:pPr lvl="0"/>
            <a:r>
              <a:rPr lang="nb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 in storage tank</a:t>
            </a:r>
          </a:p>
          <a:p>
            <a:pPr lvl="0"/>
            <a:r>
              <a:rPr lang="nb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Liquified upon injection</a:t>
            </a:r>
          </a:p>
          <a:p>
            <a:pPr lvl="0"/>
            <a:r>
              <a:rPr lang="nb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types, classified on properties: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 plastic, Shear Thinning, Low-Yield (non-Newtonian)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Inorganic fuels and water gels such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carbopols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fall under this category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Viscoelastic Gel (resist flow, elastic)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Organic Fuels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Yield thixotropic (stressed -&gt; less viscous)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Organic fuels, H2O2 and corresponding acids</a:t>
            </a: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7106CE-6E9D-46EE-982C-BB7024CD26C5}"/>
              </a:ext>
            </a:extLst>
          </p:cNvPr>
          <p:cNvSpPr txBox="1">
            <a:spLocks/>
          </p:cNvSpPr>
          <p:nvPr/>
        </p:nvSpPr>
        <p:spPr>
          <a:xfrm>
            <a:off x="6372206" y="1115124"/>
            <a:ext cx="5669978" cy="5502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Metallized gelled leaves solid aggregates with hollow, permeable configuration</a:t>
            </a:r>
          </a:p>
          <a:p>
            <a:r>
              <a:rPr lang="nb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Non-metalized gels: </a:t>
            </a:r>
          </a:p>
          <a:p>
            <a:pPr lvl="1"/>
            <a:r>
              <a:rPr lang="nb-N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research work</a:t>
            </a:r>
          </a:p>
          <a:p>
            <a:pPr lvl="1"/>
            <a:r>
              <a:rPr lang="nb-N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Al/HC (aluminum/ hydrocarbon) is one that has been tested</a:t>
            </a:r>
          </a:p>
          <a:p>
            <a:pPr lvl="2"/>
            <a:r>
              <a:rPr lang="nb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Revealed that gelled propellants have lower combustion efficiency than non-gel</a:t>
            </a:r>
          </a:p>
          <a:p>
            <a:r>
              <a:rPr lang="nb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as green alternative: </a:t>
            </a:r>
          </a:p>
          <a:p>
            <a:pPr lvl="1"/>
            <a:r>
              <a:rPr lang="nb-N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test hydrogen peroxide (HPE)/Boron carbide  based - SiO2  induced  gel  propellant</a:t>
            </a:r>
          </a:p>
          <a:p>
            <a:pPr lvl="1"/>
            <a:r>
              <a:rPr lang="nb-N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Hydroxyl ammonium nitrate (HAN) </a:t>
            </a:r>
          </a:p>
        </p:txBody>
      </p:sp>
    </p:spTree>
    <p:extLst>
      <p:ext uri="{BB962C8B-B14F-4D97-AF65-F5344CB8AC3E}">
        <p14:creationId xmlns:p14="http://schemas.microsoft.com/office/powerpoint/2010/main" val="315435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BA8E-2AC7-4C85-84BC-2C7195D8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Atomization</a:t>
            </a:r>
            <a:r>
              <a:rPr lang="en-US" baseline="30000"/>
              <a:t>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D2C3-7249-490D-839D-A9D0ED3DD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52" y="1115124"/>
            <a:ext cx="6349321" cy="5502651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for higher combustion efficiency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more viscous than kerosene or water, harder to atomize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pressure generation in small angle of jet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suggests gelled propellants were unable to produce adequate jet &amp; have significant variation in atomization characteristics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1991 NASA study shows feasibility with a coaxial injector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Atomization improves with: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Liquid flow rate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flow rate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4412E-193F-4A36-A71D-3F5B70168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719" y="1065403"/>
            <a:ext cx="4778825" cy="3074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240F6D-1821-4E96-9B25-30EE60467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868" y="4014060"/>
            <a:ext cx="5895159" cy="277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29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BA8E-2AC7-4C85-84BC-2C7195D8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Gelled Propellants Viability</a:t>
            </a:r>
            <a:r>
              <a:rPr lang="en-US" baseline="30000" dirty="0"/>
              <a:t>5,9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D2C3-7249-490D-839D-A9D0ED3DD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52" y="929149"/>
            <a:ext cx="11758230" cy="5611136"/>
          </a:xfrm>
        </p:spPr>
        <p:txBody>
          <a:bodyPr>
            <a:normAutofit fontScale="92500"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combustion efficiency than liquids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Negligibly short in realistic propulsion systems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to be considered for short operating time systems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 complexity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Atomizers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system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of certain additives could increase burning rates by increasing gel’s vapor pressure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Metalized gel propellants show most promise, but leave solid aggregates after combustion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to liquidity better under applied pressure or atomization</a:t>
            </a:r>
          </a:p>
          <a:p>
            <a:pPr lvl="1"/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“Increased fluid viscosity lead to decreased atomization quality, and that atomization improved as liquid flow rate increased”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research on changing parameters and their affect on droplet size distribution is needed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49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2EA5-9AF0-459B-8D50-4401CC37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6850" y="238539"/>
            <a:ext cx="4351023" cy="6228522"/>
          </a:xfrm>
        </p:spPr>
        <p:txBody>
          <a:bodyPr vert="vert270"/>
          <a:lstStyle/>
          <a:p>
            <a:r>
              <a:rPr lang="en-US" sz="6600" dirty="0"/>
              <a:t>CONCLUDING REMARKS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86ABC-8B20-421B-9112-269C619E2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0033" y="238538"/>
            <a:ext cx="7893184" cy="6467061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Fuel/ propellant Selection</a:t>
            </a:r>
          </a:p>
          <a:p>
            <a:pPr marL="73152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(liquid and gas)</a:t>
            </a:r>
          </a:p>
          <a:p>
            <a:pPr marL="1188720" lvl="1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use</a:t>
            </a:r>
          </a:p>
          <a:p>
            <a:pPr marL="1188720" lvl="1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research and testing</a:t>
            </a:r>
          </a:p>
          <a:p>
            <a:pPr marL="1188720" lvl="1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 to modify and control on the fly</a:t>
            </a:r>
          </a:p>
          <a:p>
            <a:pPr marL="73152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</a:t>
            </a:r>
          </a:p>
          <a:p>
            <a:pPr marL="1188720" lvl="1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Possible, specialized use</a:t>
            </a:r>
          </a:p>
          <a:p>
            <a:pPr marL="1188720" lvl="1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pre-determined flight profile and environmental parameters</a:t>
            </a:r>
          </a:p>
          <a:p>
            <a:pPr marL="1188720" lvl="1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needs improvement</a:t>
            </a:r>
          </a:p>
          <a:p>
            <a:pPr marL="73152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Gelled</a:t>
            </a:r>
          </a:p>
          <a:p>
            <a:pPr marL="1188720" lvl="1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development</a:t>
            </a:r>
          </a:p>
          <a:p>
            <a:pPr marL="1188720" lvl="1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improvements in 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omization quality or injection scheme, it currently too inefficient when compared to liquid or solid fuels</a:t>
            </a:r>
          </a:p>
          <a:p>
            <a:pPr marL="1188720" lvl="1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 for “green” propulsion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932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B4B2-E3A0-417B-8173-8BA3C6B2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5396-8E18-4DD0-A5B0-3E7768A2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51" y="1222177"/>
            <a:ext cx="11593097" cy="5610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Drummond, J., Diskin, G. and Cutler, A. (2002). Fuel-Air Mixing and Combustion in Scramjets. 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AIAA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2002(3878).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Epstein, M. and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Kutschenreuter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P. (1994). 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 Injection System for Scramjet Engines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5,280,705.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	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Baurle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R., Fuller, R., White, J., Chen, T., Gruber, M. and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Nejad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 (1997). An Investigation of Advanced Fuel 	Injection 	Schemes for Scramjet Combustion. 36th AIAA Aerospace Sciences Meeting and Exhibit.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	Cohen-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Zur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 and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B. (1998). Experimental Investigation of a Supersonic Combustion Solid Fuel Ramjet. 	Journal of Propulsion and Power, 14(6), pp.880-889.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	Aggarwal, R., Patel, I. and Sharma, P. (2015). A COMPREHENSIVE STUDY ON GELLED PROPELLANTS. 	International Journal of Research in Engineering and Technology, 04(09), pp.286-290.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	Molnar, M. and Marek, C. (2003). Reduced Equations for Calculating the Combustion Rates of Jet-A and Methane 	Fuel. NASA STI Program Office.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	Ye, J.,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Medwell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P., Evans, M. and Dally, B. (2017). Characteristics of turbulent n -heptane jet flames in a hot and 	diluted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coflow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Combustion and Flame, 183, pp.330-342.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	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Colket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 and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Spadaccini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L. (2001). Scramjet Fuels Autoignition Study. Journal of Propulsion and Power, 17(2), 	pp.315-323.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[9]	Green, J., Rapp, D. and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Roncace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 (1991). Flow Visualization of a Rocket Injector Spray Using Gelled Propellant 	Simulants. AIAA, 2198. </a:t>
            </a:r>
          </a:p>
        </p:txBody>
      </p:sp>
    </p:spTree>
    <p:extLst>
      <p:ext uri="{BB962C8B-B14F-4D97-AF65-F5344CB8AC3E}">
        <p14:creationId xmlns:p14="http://schemas.microsoft.com/office/powerpoint/2010/main" val="134689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2EA5-9AF0-459B-8D50-4401CC37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6850" y="238539"/>
            <a:ext cx="4351023" cy="6228522"/>
          </a:xfrm>
        </p:spPr>
        <p:txBody>
          <a:bodyPr vert="vert270"/>
          <a:lstStyle/>
          <a:p>
            <a:r>
              <a:rPr lang="en-US" sz="8800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86ABC-8B20-421B-9112-269C619E2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0033" y="238538"/>
            <a:ext cx="7893184" cy="6467061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Research</a:t>
            </a:r>
          </a:p>
          <a:p>
            <a:pPr marL="73152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a scramjet works</a:t>
            </a:r>
          </a:p>
          <a:p>
            <a:pPr marL="73152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 injector design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 Types</a:t>
            </a:r>
          </a:p>
          <a:p>
            <a:pPr marL="73152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(liquid </a:t>
            </a:r>
            <a:r>
              <a:rPr lang="en-US" cap="non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gas)</a:t>
            </a:r>
            <a:endParaRPr lang="en-US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152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</a:t>
            </a:r>
          </a:p>
          <a:p>
            <a:pPr marL="73152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Gelled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Fuels</a:t>
            </a:r>
          </a:p>
          <a:p>
            <a:pPr marL="73152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Methane</a:t>
            </a:r>
          </a:p>
          <a:p>
            <a:pPr marL="73152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Ethylene</a:t>
            </a:r>
          </a:p>
          <a:p>
            <a:pPr marL="73152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Heptane</a:t>
            </a:r>
          </a:p>
          <a:p>
            <a:pPr marL="73152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JP-10</a:t>
            </a:r>
          </a:p>
          <a:p>
            <a:pPr marL="73152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Hydrogen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 Fuels</a:t>
            </a:r>
          </a:p>
          <a:p>
            <a:pPr marL="73152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Advantages/ Disadvantages</a:t>
            </a:r>
          </a:p>
          <a:p>
            <a:pPr marL="73152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Poly-methyl-meth-acrylate (PMMA) test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Gelled Propellants</a:t>
            </a:r>
          </a:p>
          <a:p>
            <a:pPr marL="73152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marL="73152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Atomization</a:t>
            </a:r>
          </a:p>
          <a:p>
            <a:pPr marL="388620">
              <a:spcBef>
                <a:spcPts val="0"/>
              </a:spcBef>
            </a:pPr>
            <a:endParaRPr lang="en-US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27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BA8E-2AC7-4C85-84BC-2C7195D8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D2C3-7249-490D-839D-A9D0ED3DD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51" y="1222177"/>
            <a:ext cx="11593097" cy="5335786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 waves pile up in front of object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of compression produces shockwave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is slowed down drastically-&gt; needs to be slower for combustion to occur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Scramjet uses high speed to compress air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is supersonic throughout engine (unlike ramjet)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geometry to create shocks &amp; areas for flame holding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Injector design produces rapid combustion and mixing (allowing for combustor length and weight to be minimized)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Injector sticks out for better fuel mixing &amp; creates space for flames to form, but requires cooling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Penetration of the fuel stream into the cross flow is governed by the jet-to-freestream momentum flux ratio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fuel jet interacts with the cross flow to create shock</a:t>
            </a: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85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841C-3465-41A4-B412-2C234D09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88AC7-2A5B-4E67-9082-488530962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Liquid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10A20-E7E4-4C1E-AA2D-33D84D4D4899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880633" y="1860336"/>
            <a:ext cx="3263663" cy="283979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used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thrust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is easily replaceable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pressurization and storage container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Shutdown capability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specific impulse than solid fuels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D74C3-AFF9-48F8-AAD9-E9BF165A8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977A8B-976A-41B0-AE9E-3A7851D2B886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12719" y="1862914"/>
            <a:ext cx="3161029" cy="415442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consumption changes combustion chamber geometry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pre-determined mission profile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regression rate heavily dependent on incoming air temperature (slightly on pressure)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store (stable)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297200-E240-4FCE-82D2-6D994F31A6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Gelled Propellants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256AAC-8190-481D-8788-D8ABD41FF3E2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150337" y="1860337"/>
            <a:ext cx="3515637" cy="352282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Fluids with additives that have aspects of solid and liquid fuels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to be atomized before combustion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major types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 plastic, Shear Thinning, Low-Yield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Viscoelastic Gel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Yield thixotropic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as solid, but liquified upon injection to combustion chamber </a:t>
            </a:r>
          </a:p>
        </p:txBody>
      </p:sp>
    </p:spTree>
    <p:extLst>
      <p:ext uri="{BB962C8B-B14F-4D97-AF65-F5344CB8AC3E}">
        <p14:creationId xmlns:p14="http://schemas.microsoft.com/office/powerpoint/2010/main" val="123666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BA8E-2AC7-4C85-84BC-2C7195D8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Fuels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D2C3-7249-490D-839D-A9D0ED3DD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52" y="929148"/>
            <a:ext cx="6071852" cy="562881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Methane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Ethylene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Heptane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C(CH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JP-10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Mixture of (in decreasing order) endo-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tetrahydrodicyclopentadiene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exo-tetrahydrodicyclopentadiene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adamantane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Hydrogen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Hydrocarbon mixture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30/60/10 molar ratios of methane, ethylene, heptane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53707D-4F59-4BA4-A5DF-C5B697E3D736}"/>
              </a:ext>
            </a:extLst>
          </p:cNvPr>
          <p:cNvSpPr txBox="1">
            <a:spLocks/>
          </p:cNvSpPr>
          <p:nvPr/>
        </p:nvSpPr>
        <p:spPr>
          <a:xfrm>
            <a:off x="6371303" y="929148"/>
            <a:ext cx="5672381" cy="56288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at ignition delays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as onset of emission from hydroxyl radicals (when does OH start being emitted)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to be rapid in order for efficient combustion in a practical length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cracking decreases ignition time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Breaking fuel into mixture of small hydrocarbons and hydrogen prior to combustion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research in hydrocarbon mixtures prior to 2001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addition of hydrocarbon contaminants in methane reduced ignition delay (1/3 -&gt; 1/5)</a:t>
            </a:r>
          </a:p>
        </p:txBody>
      </p:sp>
    </p:spTree>
    <p:extLst>
      <p:ext uri="{BB962C8B-B14F-4D97-AF65-F5344CB8AC3E}">
        <p14:creationId xmlns:p14="http://schemas.microsoft.com/office/powerpoint/2010/main" val="314466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841C-3465-41A4-B412-2C234D09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Fuels (Ignition delays)</a:t>
            </a:r>
            <a:r>
              <a:rPr lang="en-US" baseline="30000" dirty="0"/>
              <a:t>8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88AC7-2A5B-4E67-9082-488530962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950" y="900192"/>
            <a:ext cx="3129168" cy="576262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Methane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10A20-E7E4-4C1E-AA2D-33D84D4D4899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275949" y="1521129"/>
            <a:ext cx="3263663" cy="283979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inverse dependence on oxygen concentration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direct dependence on methane concentration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D74C3-AFF9-48F8-AAD9-E9BF165A8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9484" y="890115"/>
            <a:ext cx="3145380" cy="576262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Ethylene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977A8B-976A-41B0-AE9E-3A7851D2B886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09483" y="1523707"/>
            <a:ext cx="3161029" cy="415442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0.5,0.75,1 equivalence rations of ethylene/oxygen/argon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inverse dependence on oxygen concentration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on fuel concentration (ethylene, argon)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297200-E240-4FCE-82D2-6D994F31A6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0337" y="900193"/>
            <a:ext cx="3157448" cy="576261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Heptane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256AAC-8190-481D-8788-D8ABD41FF3E2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150337" y="1521131"/>
            <a:ext cx="3515637" cy="11335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dependency on Argon (but set to 0 for consistency within the paper)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negative Oxygen dependency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E65ADFD-CD00-474E-88EE-718336B3CA6F}"/>
              </a:ext>
            </a:extLst>
          </p:cNvPr>
          <p:cNvSpPr txBox="1">
            <a:spLocks/>
          </p:cNvSpPr>
          <p:nvPr/>
        </p:nvSpPr>
        <p:spPr>
          <a:xfrm>
            <a:off x="275949" y="3765287"/>
            <a:ext cx="3263663" cy="283979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volume limited applications due to high density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vapor pressure (i.e. nonvolatile) limits usage without heated shock tube &amp; premixing system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JP-10 and oxygen in argon at equivalence ratios of 0.5, 0.75, 1.0 ,1.5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ignition delays to heptane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ACCE39D-0CDE-4CEA-BA22-C7D8CB72597D}"/>
              </a:ext>
            </a:extLst>
          </p:cNvPr>
          <p:cNvSpPr txBox="1">
            <a:spLocks/>
          </p:cNvSpPr>
          <p:nvPr/>
        </p:nvSpPr>
        <p:spPr>
          <a:xfrm>
            <a:off x="8162405" y="3335127"/>
            <a:ext cx="314538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Hydrogen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6D77ED-0925-4E75-9B09-B7FEF51FA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48" y="2757991"/>
            <a:ext cx="3686169" cy="4047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5FC0EE-3DF3-44EE-821C-9F5249026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755" y="3349419"/>
            <a:ext cx="3628388" cy="3455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ACC9F3-B670-4FD2-B149-0DF4D6280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7877" y="2511808"/>
            <a:ext cx="3909693" cy="31988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67B4611-A944-46B8-90BF-4A5FB1C4BA45}"/>
              </a:ext>
            </a:extLst>
          </p:cNvPr>
          <p:cNvSpPr txBox="1">
            <a:spLocks/>
          </p:cNvSpPr>
          <p:nvPr/>
        </p:nvSpPr>
        <p:spPr>
          <a:xfrm>
            <a:off x="275950" y="3232838"/>
            <a:ext cx="312916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JP-10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640C3D-EDBD-424D-9B5D-272ECEFFA4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948" y="6431833"/>
            <a:ext cx="4359390" cy="3455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5B0FF2-6E75-4F9A-BA62-57554E01E6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6143" y="6388230"/>
            <a:ext cx="4081427" cy="448156"/>
          </a:xfrm>
          <a:prstGeom prst="rect">
            <a:avLst/>
          </a:prstGeom>
        </p:spPr>
      </p:pic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B1A60CF-9525-432D-9D96-6E68E5829CF0}"/>
              </a:ext>
            </a:extLst>
          </p:cNvPr>
          <p:cNvSpPr txBox="1">
            <a:spLocks/>
          </p:cNvSpPr>
          <p:nvPr/>
        </p:nvSpPr>
        <p:spPr>
          <a:xfrm>
            <a:off x="4409481" y="3968719"/>
            <a:ext cx="343666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Hydrocarbon mixture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90EFE167-398B-4DA0-974A-DEDC74EA50D1}"/>
              </a:ext>
            </a:extLst>
          </p:cNvPr>
          <p:cNvSpPr txBox="1">
            <a:spLocks/>
          </p:cNvSpPr>
          <p:nvPr/>
        </p:nvSpPr>
        <p:spPr>
          <a:xfrm>
            <a:off x="4409481" y="4528571"/>
            <a:ext cx="3161029" cy="2653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reported due to limited data set (but ~50-70% of heptane)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driven by constituent with shortest delay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changes in concentration of components did not drastically change ignition time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0C11AFF-76AB-4E3E-80CB-B839EC92C0EE}"/>
              </a:ext>
            </a:extLst>
          </p:cNvPr>
          <p:cNvSpPr txBox="1">
            <a:spLocks/>
          </p:cNvSpPr>
          <p:nvPr/>
        </p:nvSpPr>
        <p:spPr>
          <a:xfrm>
            <a:off x="8162404" y="3894979"/>
            <a:ext cx="3161029" cy="2653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 from inverse proportionality to direct at low temps, high pressures; very sensitive to temperatures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formation of HO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radical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participate in chain propagation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Favored at low temps due to weak temperature dependence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C2EEBB2-69C2-4EBE-B3A1-BB38547F35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1953" y="1505595"/>
            <a:ext cx="7851716" cy="41906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2DDA3B-63D5-46F8-97F5-5484CBDD17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520" y="5605691"/>
            <a:ext cx="11279454" cy="44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8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BA8E-2AC7-4C85-84BC-2C7195D8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fuels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53707D-4F59-4BA4-A5DF-C5B697E3D736}"/>
              </a:ext>
            </a:extLst>
          </p:cNvPr>
          <p:cNvSpPr txBox="1">
            <a:spLocks/>
          </p:cNvSpPr>
          <p:nvPr/>
        </p:nvSpPr>
        <p:spPr>
          <a:xfrm>
            <a:off x="6371303" y="1115124"/>
            <a:ext cx="5672381" cy="5628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consumption changes combustion chamber geometry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pre-determined mission profile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regression rate heavily dependent on incoming air temperature (slightly on pressure)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D2C3-7249-490D-839D-A9D0ED3DD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52" y="1115125"/>
            <a:ext cx="6071852" cy="333313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0"/>
            <a:r>
              <a:rPr lang="nb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Denser</a:t>
            </a:r>
          </a:p>
          <a:p>
            <a:pPr lvl="0"/>
            <a:r>
              <a:rPr lang="nb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store containers</a:t>
            </a:r>
          </a:p>
          <a:p>
            <a:pPr lvl="0"/>
            <a:r>
              <a:rPr lang="nb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conditions are closer to normal temperatures (does not have to be kept extremely cold)</a:t>
            </a:r>
          </a:p>
          <a:p>
            <a:pPr lvl="0"/>
            <a:r>
              <a:rPr lang="nb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Simpler systems</a:t>
            </a:r>
          </a:p>
          <a:p>
            <a:pPr lvl="0"/>
            <a:endParaRPr lang="nb-N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32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BA8E-2AC7-4C85-84BC-2C7195D8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fuel Test</a:t>
            </a:r>
            <a:r>
              <a:rPr lang="en-US" baseline="30000" dirty="0"/>
              <a:t>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D2C3-7249-490D-839D-A9D0ED3DD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51" y="929149"/>
            <a:ext cx="6240833" cy="5611136"/>
          </a:xfrm>
        </p:spPr>
        <p:txBody>
          <a:bodyPr>
            <a:normAutofit fontScale="92500"/>
          </a:bodyPr>
          <a:lstStyle/>
          <a:p>
            <a:pPr lvl="0"/>
            <a:r>
              <a:rPr lang="nb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 has shown: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Combustion of solid fuel at good combustion efficiencies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of spontaneous ignition and stable supersonic combustion with no external aid</a:t>
            </a:r>
            <a:endParaRPr lang="nb-NO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b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Combustor was poly-methyl-methacrylate (PMMA)</a:t>
            </a:r>
          </a:p>
          <a:p>
            <a:pPr lvl="0"/>
            <a:r>
              <a:rPr lang="nb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conditions of Mach 5.5, 1500K, 50 atm</a:t>
            </a:r>
          </a:p>
          <a:p>
            <a:pPr lvl="0"/>
            <a:r>
              <a:rPr lang="nb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Examined solid fuel inherent features: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regression rate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Fuel-air mixing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Reaction kinetics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Flame holding capacity</a:t>
            </a:r>
            <a:endParaRPr lang="nb-NO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3DB699-88B5-4393-94D5-C9854FA4E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304" y="3590345"/>
            <a:ext cx="5521244" cy="3187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91EDAE-0A17-4860-9FE8-AFE602B71D0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96950" y="929150"/>
            <a:ext cx="4099833" cy="26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4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BA8E-2AC7-4C85-84BC-2C7195D8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fuel Results</a:t>
            </a:r>
            <a:r>
              <a:rPr lang="en-US" baseline="30000" dirty="0"/>
              <a:t>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D2C3-7249-490D-839D-A9D0ED3DD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51" y="929149"/>
            <a:ext cx="11696237" cy="5611136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stage of operation has very little of evaporating fuel being burned (thermal efficiency starts near zero)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Shock boundary layer interaction develops surface roughness (increases mixing)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combustion outside the motor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regression rate was calculated as the combination of inlet air mass flow rate, inlet air temperature, inlet air pressure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fuel regression rate increases fuel in combustor (increase fuel mass flow rate)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 mixing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fuel, but limited change in burn rate so, decrease in efficiency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in thermal efficiency with increase in each parameter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remedied by having multiple bores (increase ratio between bore circumference and cross sectional area)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diversion angles have a decrease in fuel regression rate (best at 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0864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2304</TotalTime>
  <Words>1312</Words>
  <Application>Microsoft Office PowerPoint</Application>
  <PresentationFormat>Widescreen</PresentationFormat>
  <Paragraphs>221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Literary Investigation of Fuel Type Viability for Scramjet Combustors</vt:lpstr>
      <vt:lpstr>OVERVIEW</vt:lpstr>
      <vt:lpstr>Initial Research</vt:lpstr>
      <vt:lpstr>Types</vt:lpstr>
      <vt:lpstr>Conventional Fuels</vt:lpstr>
      <vt:lpstr>Conventional Fuels (Ignition delays)8</vt:lpstr>
      <vt:lpstr>Solid fuels</vt:lpstr>
      <vt:lpstr>Solid fuel Test4</vt:lpstr>
      <vt:lpstr>Solid fuel Results4</vt:lpstr>
      <vt:lpstr>Solid fuel Viability4</vt:lpstr>
      <vt:lpstr>Gelled Propellants Overview5</vt:lpstr>
      <vt:lpstr>Atomization5</vt:lpstr>
      <vt:lpstr>Gelled Propellants Viability5,9</vt:lpstr>
      <vt:lpstr>CONCLUDING REMARKS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 User</dc:creator>
  <cp:lastModifiedBy>PC User</cp:lastModifiedBy>
  <cp:revision>77</cp:revision>
  <dcterms:created xsi:type="dcterms:W3CDTF">2018-04-18T01:37:51Z</dcterms:created>
  <dcterms:modified xsi:type="dcterms:W3CDTF">2018-05-08T20:05:55Z</dcterms:modified>
</cp:coreProperties>
</file>