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 autoAdjust="0"/>
    <p:restoredTop sz="94003" autoAdjust="0"/>
  </p:normalViewPr>
  <p:slideViewPr>
    <p:cSldViewPr snapToGrid="0">
      <p:cViewPr varScale="1">
        <p:scale>
          <a:sx n="63" d="100"/>
          <a:sy n="63" d="100"/>
        </p:scale>
        <p:origin x="5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6F822-D52C-4938-B93A-1FCE4D5F0DD6}" type="datetimeFigureOut">
              <a:rPr lang="hu-HU" smtClean="0"/>
              <a:t>2018. 04. 03.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2F249-AA7D-429B-A33D-249DC03078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3330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2F249-AA7D-429B-A33D-249DC030780A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194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810001" y="844463"/>
            <a:ext cx="10572000" cy="2971051"/>
          </a:xfrm>
        </p:spPr>
        <p:txBody>
          <a:bodyPr/>
          <a:lstStyle/>
          <a:p>
            <a:r>
              <a:rPr lang="hu-HU" dirty="0" smtClean="0"/>
              <a:t>Multi ágensű robotrendszerek</a:t>
            </a:r>
            <a:br>
              <a:rPr lang="hu-HU" dirty="0" smtClean="0"/>
            </a:br>
            <a:r>
              <a:rPr lang="hu-HU" dirty="0" smtClean="0"/>
              <a:t>Önszerveződő rendszerek Alapok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Multi-ágensű mobilrobotrendszerek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33368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Biológia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 smtClean="0"/>
              <a:t>Inspirációként szolgált a kollektív viselkedés tanulmányozása során</a:t>
            </a:r>
          </a:p>
          <a:p>
            <a:pPr lvl="1"/>
            <a:r>
              <a:rPr lang="hu-HU" dirty="0" err="1" smtClean="0"/>
              <a:t>Hangyaboj</a:t>
            </a:r>
            <a:r>
              <a:rPr lang="hu-HU" dirty="0" smtClean="0"/>
              <a:t> kolóniák / méhek osztott munkavégzése / </a:t>
            </a:r>
            <a:r>
              <a:rPr lang="hu-HU" dirty="0"/>
              <a:t>rajok tanulmányozása</a:t>
            </a:r>
            <a:r>
              <a:rPr lang="hu-HU" dirty="0" smtClean="0"/>
              <a:t> 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smtClean="0"/>
              <a:t>Néhány tudós a klasszikus MI (mesterséges intelligencia) helyett az alulról építkezés elvét használta a kollektív robotikában, ahol az egyes önálló ágensek egyszerű viselkedés- szabálybázissal rendelkeznek csak, mint pl.: a hangyák, vagy egyes rovarok. </a:t>
            </a:r>
          </a:p>
          <a:p>
            <a:pPr marL="0" indent="0">
              <a:buNone/>
            </a:pPr>
            <a:r>
              <a:rPr lang="hu-HU" dirty="0" smtClean="0"/>
              <a:t>Ebben a viselkedésbázisban vannak lefektetve az egyes „</a:t>
            </a:r>
            <a:r>
              <a:rPr lang="hu-HU" b="1" dirty="0" smtClean="0"/>
              <a:t>akciók</a:t>
            </a:r>
            <a:r>
              <a:rPr lang="hu-HU" dirty="0" smtClean="0"/>
              <a:t>”-</a:t>
            </a:r>
            <a:r>
              <a:rPr lang="hu-HU" dirty="0" err="1" smtClean="0"/>
              <a:t>ra</a:t>
            </a:r>
            <a:r>
              <a:rPr lang="hu-HU" dirty="0" smtClean="0"/>
              <a:t> való lehetséges válaszok „</a:t>
            </a:r>
            <a:r>
              <a:rPr lang="hu-HU" b="1" dirty="0" smtClean="0"/>
              <a:t>reakciók</a:t>
            </a:r>
            <a:r>
              <a:rPr lang="hu-HU" dirty="0" smtClean="0"/>
              <a:t>”, és ha az egyedek követik a definiált szabályokat (</a:t>
            </a:r>
            <a:r>
              <a:rPr lang="hu-HU" b="1" dirty="0" smtClean="0"/>
              <a:t>Q-táblázat</a:t>
            </a:r>
            <a:r>
              <a:rPr lang="hu-HU" dirty="0" smtClean="0"/>
              <a:t>), ebből bizonyos fokú önszerveződés alakul ki. </a:t>
            </a:r>
          </a:p>
          <a:p>
            <a:pPr marL="0" indent="0">
              <a:buNone/>
            </a:pPr>
            <a:r>
              <a:rPr lang="hu-HU" dirty="0" smtClean="0"/>
              <a:t>Ezek a rendszerek később „</a:t>
            </a:r>
            <a:r>
              <a:rPr lang="hu-HU" b="1" dirty="0" smtClean="0"/>
              <a:t>önszerveződő rendszerek</a:t>
            </a:r>
            <a:r>
              <a:rPr lang="hu-HU" dirty="0" smtClean="0"/>
              <a:t>” (</a:t>
            </a:r>
            <a:r>
              <a:rPr lang="en-GB" dirty="0" smtClean="0"/>
              <a:t>self organizing systems</a:t>
            </a:r>
            <a:r>
              <a:rPr lang="hu-HU" dirty="0" smtClean="0"/>
              <a:t>) lesznek emlegetve.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9078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36895" y="326868"/>
            <a:ext cx="11381998" cy="970450"/>
          </a:xfrm>
        </p:spPr>
        <p:txBody>
          <a:bodyPr/>
          <a:lstStyle/>
          <a:p>
            <a:r>
              <a:rPr lang="hu-HU" dirty="0" smtClean="0"/>
              <a:t>Tanulás, </a:t>
            </a:r>
            <a:r>
              <a:rPr lang="hu-HU" dirty="0" smtClean="0"/>
              <a:t>Fejlődés (evolúció), </a:t>
            </a:r>
            <a:r>
              <a:rPr lang="hu-HU" dirty="0" smtClean="0"/>
              <a:t>Alkalmazkodás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764" y="2499014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A </a:t>
            </a:r>
            <a:r>
              <a:rPr lang="hu-HU" b="1" dirty="0" smtClean="0"/>
              <a:t>tanulás</a:t>
            </a:r>
            <a:r>
              <a:rPr lang="hu-HU" dirty="0" smtClean="0"/>
              <a:t>, </a:t>
            </a:r>
            <a:r>
              <a:rPr lang="hu-HU" b="1" dirty="0" smtClean="0"/>
              <a:t>fejlődés</a:t>
            </a:r>
            <a:r>
              <a:rPr lang="hu-HU" dirty="0" smtClean="0"/>
              <a:t> (önfejlesztés), és </a:t>
            </a:r>
            <a:r>
              <a:rPr lang="hu-HU" b="1" dirty="0" smtClean="0"/>
              <a:t>alkalmazkodás</a:t>
            </a:r>
            <a:r>
              <a:rPr lang="hu-HU" dirty="0" smtClean="0"/>
              <a:t> a multi-ágensű rendszerekben az ágensek olyan tulajdonságai, melyek segítik őket a túlélésben egy adott környezeten belül, az állandó kooperáció és versengés mellett. </a:t>
            </a:r>
          </a:p>
          <a:p>
            <a:pPr marL="0" indent="0">
              <a:buNone/>
            </a:pPr>
            <a:r>
              <a:rPr lang="hu-HU" dirty="0" smtClean="0"/>
              <a:t>Az ágensek a környezettel való állandó együttműködés során gyűjtött tapasztalatok segítségével alakítják </a:t>
            </a:r>
            <a:r>
              <a:rPr lang="hu-HU" b="1" dirty="0" smtClean="0"/>
              <a:t>kognitív</a:t>
            </a:r>
            <a:r>
              <a:rPr lang="hu-HU" dirty="0" smtClean="0"/>
              <a:t> (megismerési) képességeiket, hogy speciális viselkedési formákat tudjanak létrehozni. </a:t>
            </a:r>
            <a:r>
              <a:rPr lang="hu-HU" dirty="0" smtClean="0"/>
              <a:t> </a:t>
            </a:r>
          </a:p>
          <a:p>
            <a:pPr marL="0" indent="0">
              <a:buNone/>
            </a:pPr>
            <a:r>
              <a:rPr lang="hu-HU" dirty="0" smtClean="0"/>
              <a:t>Másképp fogalmazva az önfejlesztés (</a:t>
            </a:r>
            <a:r>
              <a:rPr lang="hu-HU" b="1" dirty="0" smtClean="0"/>
              <a:t>evolúció</a:t>
            </a:r>
            <a:r>
              <a:rPr lang="hu-HU" dirty="0" smtClean="0"/>
              <a:t>) úgy is fogalmazható, mint egy stratégia, amely azt fogalmazza meg, hogy az ágensek hogy alkalmazkodjanak a környezetükhöz, pontosabban: </a:t>
            </a:r>
            <a:r>
              <a:rPr lang="hu-HU" b="1" i="1" dirty="0" smtClean="0"/>
              <a:t>az ágensek beállítása a környezethez</a:t>
            </a:r>
            <a:r>
              <a:rPr lang="hu-HU" dirty="0" smtClean="0"/>
              <a:t>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21983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36895" y="326868"/>
            <a:ext cx="11381998" cy="970450"/>
          </a:xfrm>
        </p:spPr>
        <p:txBody>
          <a:bodyPr/>
          <a:lstStyle/>
          <a:p>
            <a:r>
              <a:rPr lang="hu-HU" dirty="0" smtClean="0"/>
              <a:t>Tanulás, </a:t>
            </a:r>
            <a:r>
              <a:rPr lang="hu-HU" dirty="0" smtClean="0"/>
              <a:t>Fejlődés (evolúció), </a:t>
            </a:r>
            <a:r>
              <a:rPr lang="hu-HU" dirty="0" smtClean="0"/>
              <a:t>Alkalmazkodás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764" y="2499014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Az alkalmazkodásnak két ágát fogalmazzák meg a kutatók:</a:t>
            </a:r>
          </a:p>
          <a:p>
            <a:pPr lvl="1"/>
            <a:r>
              <a:rPr lang="hu-HU" dirty="0" smtClean="0"/>
              <a:t>Fejlődési alkalmazkodás (itt a populáció alkalmazkodik a környezetéhez)</a:t>
            </a:r>
          </a:p>
          <a:p>
            <a:pPr lvl="1"/>
            <a:r>
              <a:rPr lang="hu-HU" dirty="0" smtClean="0"/>
              <a:t>Egyed fejlődési alkalmazkodás – </a:t>
            </a:r>
            <a:r>
              <a:rPr lang="hu-HU" i="1" dirty="0" err="1" smtClean="0"/>
              <a:t>ontogenetikus</a:t>
            </a:r>
            <a:r>
              <a:rPr lang="hu-HU" i="1" dirty="0" smtClean="0"/>
              <a:t> adaptáció </a:t>
            </a:r>
            <a:r>
              <a:rPr lang="hu-HU" dirty="0" smtClean="0"/>
              <a:t>(itt az egyed (ágens) alkalmazkodik a környezetéhez egész „életén” keresztül)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smtClean="0"/>
              <a:t>Amennyiben a </a:t>
            </a:r>
            <a:r>
              <a:rPr lang="hu-HU" b="1" dirty="0" smtClean="0"/>
              <a:t>viselkedést</a:t>
            </a:r>
            <a:r>
              <a:rPr lang="hu-HU" dirty="0" smtClean="0"/>
              <a:t> úgy definiáljuk, mint az egyedfejlődés alkalmazkodása a környezethez, akkor ezt „</a:t>
            </a:r>
            <a:r>
              <a:rPr lang="hu-HU" b="1" dirty="0" smtClean="0"/>
              <a:t>tanulásként</a:t>
            </a:r>
            <a:r>
              <a:rPr lang="hu-HU" dirty="0" smtClean="0"/>
              <a:t>” is felfoghatjuk.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2788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Multi-ágensű robotirányítás tervezése-1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905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 smtClean="0"/>
              <a:t>A multi-ágensű robotrendszerek irányításának tervezésénél minimum 3 nagy problémával kell szembesülnünk:</a:t>
            </a:r>
          </a:p>
          <a:p>
            <a:pPr>
              <a:buFont typeface="+mj-lt"/>
              <a:buAutoNum type="arabicPeriod"/>
            </a:pPr>
            <a:r>
              <a:rPr lang="hu-HU" dirty="0" smtClean="0"/>
              <a:t>Hogy lehetne a legjobban felosztani az irányítási rendszert?</a:t>
            </a:r>
          </a:p>
          <a:p>
            <a:pPr>
              <a:buFont typeface="+mj-lt"/>
              <a:buAutoNum type="arabicPeriod"/>
            </a:pPr>
            <a:r>
              <a:rPr lang="hu-HU" dirty="0" smtClean="0"/>
              <a:t>Az együttműködés az egyes alrendszerek között nincs behatárolva a közvetlenül „látható” csatlakozásokkal, hanem létrejöhetnek további a környezetben található médiákon keresztül is. </a:t>
            </a:r>
          </a:p>
          <a:p>
            <a:pPr>
              <a:buFont typeface="+mj-lt"/>
              <a:buAutoNum type="arabicPeriod"/>
            </a:pPr>
            <a:r>
              <a:rPr lang="hu-HU" dirty="0" smtClean="0"/>
              <a:t>Ahogy növekszik a rendszer összetettsége (komplexitás) az egyes csomópontok (ágensek) közötti kapcsolatok lehetősége exponenciálisan emelkedik.    </a:t>
            </a:r>
          </a:p>
          <a:p>
            <a:pPr marL="0" indent="0">
              <a:buNone/>
            </a:pPr>
            <a:endParaRPr lang="hu-HU" sz="1500" dirty="0"/>
          </a:p>
          <a:p>
            <a:pPr marL="0" indent="0">
              <a:buNone/>
            </a:pPr>
            <a:r>
              <a:rPr lang="hu-HU" sz="1500" dirty="0" smtClean="0"/>
              <a:t>Az </a:t>
            </a:r>
            <a:r>
              <a:rPr lang="hu-HU" sz="1500" dirty="0"/>
              <a:t>első „klasszikus” feladatmegosztás (</a:t>
            </a:r>
            <a:r>
              <a:rPr lang="hu-HU" sz="1500" dirty="0" err="1"/>
              <a:t>dekompozíció</a:t>
            </a:r>
            <a:r>
              <a:rPr lang="hu-HU" sz="1500" dirty="0"/>
              <a:t>), ami a robotikában a következőképpen néz ki:</a:t>
            </a:r>
          </a:p>
          <a:p>
            <a:pPr lvl="1"/>
            <a:r>
              <a:rPr lang="hu-HU" sz="1300" dirty="0"/>
              <a:t>Érzékelés</a:t>
            </a:r>
          </a:p>
          <a:p>
            <a:pPr lvl="1"/>
            <a:r>
              <a:rPr lang="hu-HU" sz="1300" dirty="0"/>
              <a:t>Tervezés</a:t>
            </a:r>
          </a:p>
          <a:p>
            <a:pPr lvl="1"/>
            <a:r>
              <a:rPr lang="hu-HU" sz="1300" dirty="0"/>
              <a:t>Végrehajtás </a:t>
            </a:r>
            <a:r>
              <a:rPr lang="hu-HU" dirty="0"/>
              <a:t>(akció)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77068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34134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multi-ágensű rendszerekben az irányítási stratégiák célirányosak, vagyis: elérni (teljesíteni, végrehajtani) a célfeladatot és közben reagálni a különböző környezeti eseményekre. 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Az egyes ágensek irányítási rendszerei (</a:t>
            </a:r>
            <a:r>
              <a:rPr lang="hu-HU" dirty="0"/>
              <a:t>k</a:t>
            </a:r>
            <a:r>
              <a:rPr lang="hu-HU" dirty="0" smtClean="0"/>
              <a:t>ontrollerek) két dologgal kell, hogy rendelkezzenek:</a:t>
            </a:r>
          </a:p>
          <a:p>
            <a:pPr lvl="1"/>
            <a:r>
              <a:rPr lang="hu-HU" dirty="0" smtClean="0"/>
              <a:t>Döntéshozatal</a:t>
            </a:r>
          </a:p>
          <a:p>
            <a:pPr lvl="1"/>
            <a:r>
              <a:rPr lang="hu-HU" dirty="0" smtClean="0"/>
              <a:t>Reakció (reagáló) képesség</a:t>
            </a:r>
          </a:p>
          <a:p>
            <a:pPr marL="0" indent="0">
              <a:buNone/>
            </a:pPr>
            <a:r>
              <a:rPr lang="hu-HU" dirty="0" smtClean="0"/>
              <a:t>És mindezek szigorú időkerethez kötve.  </a:t>
            </a:r>
            <a:endParaRPr lang="hu-HU" dirty="0"/>
          </a:p>
        </p:txBody>
      </p:sp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 dirty="0" smtClean="0"/>
              <a:t>Multi-ágensű robotirányítás tervezése-2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27442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Egy robotvezérlés általános jellemzői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18712" y="2093495"/>
            <a:ext cx="10554574" cy="4572000"/>
          </a:xfrm>
        </p:spPr>
        <p:txBody>
          <a:bodyPr>
            <a:normAutofit fontScale="77500" lnSpcReduction="20000"/>
          </a:bodyPr>
          <a:lstStyle/>
          <a:p>
            <a:r>
              <a:rPr lang="hu-HU" b="1" dirty="0" smtClean="0"/>
              <a:t>Szituáció felismerés </a:t>
            </a:r>
            <a:r>
              <a:rPr lang="hu-HU" dirty="0" smtClean="0"/>
              <a:t>(ne absztrakciók-modellek alapján cselekedjenek, hanem a valós környezetből tájékozódjanak)</a:t>
            </a:r>
          </a:p>
          <a:p>
            <a:r>
              <a:rPr lang="hu-HU" b="1" dirty="0" smtClean="0"/>
              <a:t>Megtestesítés</a:t>
            </a:r>
            <a:r>
              <a:rPr lang="hu-HU" dirty="0" smtClean="0"/>
              <a:t> (fizikai méretek figyelembevétele a környezettel való dinamikus kapcsolatban, beleértve a többi ágenst is.)</a:t>
            </a:r>
          </a:p>
          <a:p>
            <a:r>
              <a:rPr lang="hu-HU" b="1" dirty="0" smtClean="0"/>
              <a:t>Programozhatóság</a:t>
            </a:r>
            <a:r>
              <a:rPr lang="hu-HU" dirty="0" smtClean="0"/>
              <a:t> ( ne csak egy program végrehajtására legyen képes, hanem több feladatot is legyen képes végrehajtani, akár párhuzamosan és kombinálni is tudja a feladat végrehajtásokat az effektívebb célfeladat-végrehajtás érdekében. </a:t>
            </a:r>
          </a:p>
          <a:p>
            <a:r>
              <a:rPr lang="hu-HU" b="1" dirty="0" smtClean="0"/>
              <a:t>Autonómia és alkalmazkodás </a:t>
            </a:r>
            <a:r>
              <a:rPr lang="hu-HU" dirty="0" smtClean="0"/>
              <a:t>(legyen képes végrehajtani a feladatot és finomítani (módosítani) viselkedését az aktuális célfeladat jobb végrehajtása érdekében)</a:t>
            </a:r>
          </a:p>
          <a:p>
            <a:r>
              <a:rPr lang="hu-HU" b="1" dirty="0" smtClean="0"/>
              <a:t>Reakcióképesség</a:t>
            </a:r>
            <a:r>
              <a:rPr lang="hu-HU" dirty="0" smtClean="0"/>
              <a:t> (az eseményekre egy bizonyos időlimiten belüli reagálások)</a:t>
            </a:r>
          </a:p>
          <a:p>
            <a:r>
              <a:rPr lang="hu-HU" b="1" dirty="0" smtClean="0"/>
              <a:t>Következetes viselkedés </a:t>
            </a:r>
            <a:r>
              <a:rPr lang="hu-HU" dirty="0" smtClean="0"/>
              <a:t>(az egymás utáni cselekvések mindig közelebb kell hogy vigyenek a célfeladathoz)</a:t>
            </a:r>
          </a:p>
          <a:p>
            <a:r>
              <a:rPr lang="hu-HU" b="1" dirty="0" smtClean="0"/>
              <a:t>Robusztusság</a:t>
            </a:r>
            <a:r>
              <a:rPr lang="hu-HU" dirty="0" smtClean="0"/>
              <a:t> (ellenállás a külső behatások, - támadások-, ellen, kihasználva a redundanciákat. Ez megkívánja az irányítás decentralizálását bizonyos kiterjesztések esetében.</a:t>
            </a:r>
          </a:p>
          <a:p>
            <a:r>
              <a:rPr lang="hu-HU" b="1" dirty="0" smtClean="0"/>
              <a:t>Bővíthetőség</a:t>
            </a:r>
            <a:r>
              <a:rPr lang="hu-HU" dirty="0" smtClean="0"/>
              <a:t> (új funkciók beágyazásának lehetősége a tanulási képesség növelése érdekében)</a:t>
            </a:r>
          </a:p>
          <a:p>
            <a:r>
              <a:rPr lang="hu-HU" b="1" dirty="0" smtClean="0"/>
              <a:t>Skálázhatóság</a:t>
            </a:r>
            <a:r>
              <a:rPr lang="hu-HU" dirty="0" smtClean="0"/>
              <a:t> (az ágensek számának növelésével a rendszer könnyen áttekinthető –skálázható-, legyen)</a:t>
            </a:r>
          </a:p>
          <a:p>
            <a:r>
              <a:rPr lang="hu-HU" b="1" dirty="0" smtClean="0"/>
              <a:t>Lokalizálás</a:t>
            </a:r>
            <a:r>
              <a:rPr lang="hu-HU" dirty="0" smtClean="0"/>
              <a:t> ( az aktuális viselkedés a lokális szenzorok adatai alapján történjen) </a:t>
            </a:r>
          </a:p>
          <a:p>
            <a:r>
              <a:rPr lang="hu-HU" b="1" dirty="0" smtClean="0"/>
              <a:t>Rugalmasság</a:t>
            </a:r>
            <a:r>
              <a:rPr lang="hu-HU" dirty="0" smtClean="0"/>
              <a:t> (a rugalmas viselkedés több társadalmi mintát foglal magában)</a:t>
            </a:r>
          </a:p>
          <a:p>
            <a:r>
              <a:rPr lang="hu-HU" b="1" dirty="0" smtClean="0"/>
              <a:t>Megbízhatóság</a:t>
            </a:r>
            <a:r>
              <a:rPr lang="hu-HU" dirty="0" smtClean="0"/>
              <a:t> (mindig a helyes viselkedési minta választása, bármely helyzetben, és persze egy megadott időintervallumon belül)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20417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robot (ágens) vezérlés általános modellje</a:t>
            </a:r>
            <a:endParaRPr lang="hu-HU" dirty="0"/>
          </a:p>
        </p:txBody>
      </p:sp>
      <p:grpSp>
        <p:nvGrpSpPr>
          <p:cNvPr id="12" name="Csoportba foglalás 11"/>
          <p:cNvGrpSpPr/>
          <p:nvPr/>
        </p:nvGrpSpPr>
        <p:grpSpPr>
          <a:xfrm>
            <a:off x="1977390" y="3427660"/>
            <a:ext cx="7898130" cy="1615828"/>
            <a:chOff x="1977390" y="3427660"/>
            <a:chExt cx="7898130" cy="1615828"/>
          </a:xfrm>
        </p:grpSpPr>
        <p:sp>
          <p:nvSpPr>
            <p:cNvPr id="4" name="Szövegdoboz 3"/>
            <p:cNvSpPr txBox="1"/>
            <p:nvPr/>
          </p:nvSpPr>
          <p:spPr>
            <a:xfrm>
              <a:off x="4485639" y="3566160"/>
              <a:ext cx="3220720" cy="147732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hu-HU" dirty="0" smtClean="0"/>
            </a:p>
            <a:p>
              <a:pPr algn="ctr"/>
              <a:r>
                <a:rPr lang="hu-HU" dirty="0" smtClean="0"/>
                <a:t>Szenzormotoros</a:t>
              </a:r>
            </a:p>
            <a:p>
              <a:pPr algn="ctr"/>
              <a:endParaRPr lang="hu-HU" dirty="0"/>
            </a:p>
            <a:p>
              <a:pPr algn="ctr"/>
              <a:r>
                <a:rPr lang="hu-HU" dirty="0" smtClean="0"/>
                <a:t>Vezérlő</a:t>
              </a:r>
            </a:p>
            <a:p>
              <a:pPr algn="ctr"/>
              <a:endParaRPr lang="hu-HU" dirty="0"/>
            </a:p>
          </p:txBody>
        </p:sp>
        <p:cxnSp>
          <p:nvCxnSpPr>
            <p:cNvPr id="6" name="Egyenes összekötő nyíllal 5"/>
            <p:cNvCxnSpPr/>
            <p:nvPr/>
          </p:nvCxnSpPr>
          <p:spPr>
            <a:xfrm>
              <a:off x="2480310" y="3794760"/>
              <a:ext cx="198882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gyenes összekötő nyíllal 6"/>
            <p:cNvCxnSpPr/>
            <p:nvPr/>
          </p:nvCxnSpPr>
          <p:spPr>
            <a:xfrm>
              <a:off x="2480310" y="4827270"/>
              <a:ext cx="198882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gyenes összekötő nyíllal 7"/>
            <p:cNvCxnSpPr/>
            <p:nvPr/>
          </p:nvCxnSpPr>
          <p:spPr>
            <a:xfrm>
              <a:off x="7706359" y="4301490"/>
              <a:ext cx="198882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zövegdoboz 8"/>
            <p:cNvSpPr txBox="1"/>
            <p:nvPr/>
          </p:nvSpPr>
          <p:spPr>
            <a:xfrm>
              <a:off x="1977390" y="3427660"/>
              <a:ext cx="1005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hu-HU" dirty="0" smtClean="0"/>
                <a:t>Állapot </a:t>
              </a:r>
              <a:endParaRPr lang="hu-HU" dirty="0"/>
            </a:p>
          </p:txBody>
        </p:sp>
        <p:sp>
          <p:nvSpPr>
            <p:cNvPr id="10" name="Szövegdoboz 9"/>
            <p:cNvSpPr txBox="1"/>
            <p:nvPr/>
          </p:nvSpPr>
          <p:spPr>
            <a:xfrm>
              <a:off x="1977390" y="4453887"/>
              <a:ext cx="1005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hu-HU" dirty="0" smtClean="0"/>
                <a:t>Cél </a:t>
              </a:r>
              <a:endParaRPr lang="hu-HU" dirty="0"/>
            </a:p>
          </p:txBody>
        </p:sp>
        <p:sp>
          <p:nvSpPr>
            <p:cNvPr id="11" name="Szövegdoboz 10"/>
            <p:cNvSpPr txBox="1"/>
            <p:nvPr/>
          </p:nvSpPr>
          <p:spPr>
            <a:xfrm>
              <a:off x="8869680" y="3794760"/>
              <a:ext cx="1005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hu-HU" dirty="0" smtClean="0"/>
                <a:t>Akció </a:t>
              </a:r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2097561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Viselkedés-alapú robotika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8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MAR történelem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18356"/>
          </a:xfrm>
        </p:spPr>
        <p:txBody>
          <a:bodyPr>
            <a:normAutofit/>
          </a:bodyPr>
          <a:lstStyle/>
          <a:p>
            <a:r>
              <a:rPr lang="hu-HU" dirty="0" smtClean="0"/>
              <a:t>Kezdetek a 80’ évek vége felé:</a:t>
            </a:r>
          </a:p>
          <a:p>
            <a:pPr lvl="1"/>
            <a:r>
              <a:rPr lang="hu-HU" dirty="0" smtClean="0"/>
              <a:t>Kezdeti kutatások főleg japán kutatókhoz köthetők: 87’ – </a:t>
            </a:r>
            <a:r>
              <a:rPr lang="hu-HU" dirty="0" err="1" smtClean="0"/>
              <a:t>Fukuda</a:t>
            </a:r>
            <a:r>
              <a:rPr lang="hu-HU" dirty="0" smtClean="0"/>
              <a:t>: dinamikusan </a:t>
            </a:r>
            <a:r>
              <a:rPr lang="hu-HU" dirty="0" err="1" smtClean="0"/>
              <a:t>rekonfigurálható</a:t>
            </a:r>
            <a:r>
              <a:rPr lang="hu-HU" dirty="0" smtClean="0"/>
              <a:t> robotrendszerek, 89’ – H. </a:t>
            </a:r>
            <a:r>
              <a:rPr lang="hu-HU" dirty="0" err="1" smtClean="0"/>
              <a:t>Asama</a:t>
            </a:r>
            <a:r>
              <a:rPr lang="hu-HU" dirty="0" smtClean="0"/>
              <a:t>: önműködő és osztott vezérlésű robot-rendszerek tervezése</a:t>
            </a:r>
          </a:p>
          <a:p>
            <a:pPr marL="457200" lvl="1" indent="0">
              <a:buNone/>
            </a:pPr>
            <a:endParaRPr lang="hu-HU" dirty="0" smtClean="0"/>
          </a:p>
          <a:p>
            <a:r>
              <a:rPr lang="hu-HU" dirty="0" smtClean="0"/>
              <a:t>A komolyabb kutatások a 2000-s évektől datálhatók, amikor a kooperatív tanulási lehetőségekkel kapcsolatban folytak kutatások a megosztott mesterséges intelligenciával (DAI) kapcsolatban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6266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29783" y="267306"/>
            <a:ext cx="5112372" cy="970450"/>
          </a:xfrm>
        </p:spPr>
        <p:txBody>
          <a:bodyPr/>
          <a:lstStyle/>
          <a:p>
            <a:r>
              <a:rPr lang="hu-HU" dirty="0" smtClean="0"/>
              <a:t>A </a:t>
            </a:r>
            <a:r>
              <a:rPr lang="hu-HU" dirty="0"/>
              <a:t>MAR </a:t>
            </a:r>
            <a:r>
              <a:rPr lang="hu-HU" dirty="0" smtClean="0"/>
              <a:t>előnyei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sz="1600" dirty="0" smtClean="0"/>
              <a:t>Hatékonyabb és pontosabb lokalizálás, ha az ágensek egymás között kicserélik az információkat</a:t>
            </a:r>
          </a:p>
          <a:p>
            <a:r>
              <a:rPr lang="hu-HU" sz="1600" dirty="0" smtClean="0"/>
              <a:t>Amennyiben „olcsóbb” ágenseket tudunk előállítani (kínai tömeggyártás) bevezethetjük a redundáns rendszereket, ebből következik a rendszer immunitásának növekedése, nagyobb hibatűrés. </a:t>
            </a:r>
          </a:p>
          <a:p>
            <a:pPr marL="0" indent="0">
              <a:buNone/>
            </a:pPr>
            <a:endParaRPr lang="hu-HU" sz="1600" dirty="0" smtClean="0"/>
          </a:p>
          <a:p>
            <a:r>
              <a:rPr lang="hu-HU" sz="2000" b="1" dirty="0" smtClean="0"/>
              <a:t>A MAR tulajdonságainak összefoglalása:</a:t>
            </a:r>
          </a:p>
          <a:p>
            <a:pPr lvl="1"/>
            <a:r>
              <a:rPr lang="hu-HU" sz="1400" dirty="0" smtClean="0"/>
              <a:t>Szélesebb körű feladatmegoldás</a:t>
            </a:r>
          </a:p>
          <a:p>
            <a:pPr lvl="1"/>
            <a:r>
              <a:rPr lang="hu-HU" sz="1400" dirty="0" smtClean="0"/>
              <a:t>Nagyobb hatékonyság</a:t>
            </a:r>
          </a:p>
          <a:p>
            <a:pPr lvl="1"/>
            <a:r>
              <a:rPr lang="hu-HU" sz="1400" dirty="0" smtClean="0"/>
              <a:t>Jobb rendszerszintű teljesítés</a:t>
            </a:r>
          </a:p>
          <a:p>
            <a:pPr lvl="1"/>
            <a:r>
              <a:rPr lang="hu-HU" sz="1400" dirty="0" smtClean="0"/>
              <a:t>Nagyobb hibatűrés</a:t>
            </a:r>
          </a:p>
          <a:p>
            <a:pPr lvl="1"/>
            <a:r>
              <a:rPr lang="hu-HU" sz="1400" dirty="0" smtClean="0"/>
              <a:t>Robusztusabb rendszer / kisebb gazdasági költségek / könnyebb fejlesztési lehetőségek</a:t>
            </a:r>
          </a:p>
          <a:p>
            <a:pPr lvl="1"/>
            <a:r>
              <a:rPr lang="hu-HU" sz="1400" dirty="0" smtClean="0"/>
              <a:t>Osztott érzékelés és cselekvések</a:t>
            </a:r>
          </a:p>
          <a:p>
            <a:pPr lvl="1"/>
            <a:r>
              <a:rPr lang="hu-HU" sz="1400" dirty="0" smtClean="0"/>
              <a:t>Adott a velejáró párhuzamosság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150326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ágens definíciója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78513"/>
          </a:xfrm>
        </p:spPr>
        <p:txBody>
          <a:bodyPr>
            <a:normAutofit fontScale="92500" lnSpcReduction="20000"/>
          </a:bodyPr>
          <a:lstStyle/>
          <a:p>
            <a:r>
              <a:rPr lang="hu-HU" dirty="0" smtClean="0"/>
              <a:t>„Egy számítógépes autonóm rendszer, amely megadott feladatok halmazát képes teljesíteni egy komplex dinamikus környezetben” [P. </a:t>
            </a:r>
            <a:r>
              <a:rPr lang="hu-HU" dirty="0" err="1" smtClean="0"/>
              <a:t>Maes</a:t>
            </a:r>
            <a:r>
              <a:rPr lang="hu-HU" dirty="0" smtClean="0"/>
              <a:t>, 1995]</a:t>
            </a:r>
          </a:p>
          <a:p>
            <a:r>
              <a:rPr lang="hu-HU" dirty="0" smtClean="0"/>
              <a:t>Magyarázatok:</a:t>
            </a:r>
          </a:p>
          <a:p>
            <a:pPr lvl="1"/>
            <a:r>
              <a:rPr lang="hu-HU" dirty="0" smtClean="0"/>
              <a:t>A környezettől függően az ágensek különböző „formákat” vehetnek fel (lásd SW csomagok, melyek hálózaton közlekednek, mobilrobotok, …)</a:t>
            </a:r>
          </a:p>
          <a:p>
            <a:pPr lvl="1"/>
            <a:r>
              <a:rPr lang="hu-HU" dirty="0" smtClean="0"/>
              <a:t>Az ágensek, amelyek valós környezetben mozognak – általában robotok, mobilrobotok.</a:t>
            </a:r>
          </a:p>
          <a:p>
            <a:pPr lvl="1"/>
            <a:r>
              <a:rPr lang="hu-HU" dirty="0" smtClean="0"/>
              <a:t>Az ágensek feladata különböző lehet:</a:t>
            </a:r>
          </a:p>
          <a:p>
            <a:pPr lvl="2"/>
            <a:r>
              <a:rPr lang="hu-HU" dirty="0" smtClean="0"/>
              <a:t>Befejező művelet, vagy részfeladat, amit végre kell hajtani</a:t>
            </a:r>
          </a:p>
          <a:p>
            <a:pPr lvl="2"/>
            <a:r>
              <a:rPr lang="hu-HU" dirty="0" smtClean="0"/>
              <a:t>Részleges megerősítése valaminek, vagy megjutalmazása valaminek,…feladat optimalizálás,…tanulás.</a:t>
            </a:r>
          </a:p>
          <a:p>
            <a:pPr lvl="2"/>
            <a:r>
              <a:rPr lang="hu-HU" dirty="0" smtClean="0"/>
              <a:t>Cselekedhetnek belső kényszer hatására (program utasítás), vagy motiváltság hatására (energiafelvétel, ha odaér a dokkolóhoz)</a:t>
            </a:r>
          </a:p>
          <a:p>
            <a:r>
              <a:rPr lang="hu-HU" dirty="0" smtClean="0"/>
              <a:t>A felsoroltak alapján megkülönböztetünk:</a:t>
            </a:r>
          </a:p>
          <a:p>
            <a:pPr lvl="1"/>
            <a:r>
              <a:rPr lang="hu-HU" b="1" dirty="0" smtClean="0"/>
              <a:t>Gyenge</a:t>
            </a:r>
            <a:r>
              <a:rPr lang="hu-HU" dirty="0" smtClean="0"/>
              <a:t> ágenseket (gyenge teljesítésű)</a:t>
            </a:r>
          </a:p>
          <a:p>
            <a:pPr lvl="1"/>
            <a:r>
              <a:rPr lang="hu-HU" b="1" dirty="0" smtClean="0"/>
              <a:t>Erős</a:t>
            </a:r>
            <a:r>
              <a:rPr lang="hu-HU" dirty="0" smtClean="0"/>
              <a:t> ágenseket (hatékony teljesítésű)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0622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autonóm ágens definíciója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„</a:t>
            </a:r>
            <a:r>
              <a:rPr lang="hu-HU" b="1" dirty="0" smtClean="0"/>
              <a:t>Egy ágens autonóm</a:t>
            </a:r>
            <a:r>
              <a:rPr lang="hu-HU" dirty="0" smtClean="0"/>
              <a:t>, ha teljesen önállóan cselekszik, önállóan dönt arról, hogyan hasznosítja az érzékelt adatokat, és hogyan dolgozza fel ezeket, majd továbbítja a motorok felé úgy, hogy teljes mértékben teljesüljön a kitűzött célfeladat” </a:t>
            </a:r>
            <a:r>
              <a:rPr lang="hu-HU" dirty="0"/>
              <a:t>[P. </a:t>
            </a:r>
            <a:r>
              <a:rPr lang="hu-HU" dirty="0" err="1"/>
              <a:t>Maes</a:t>
            </a:r>
            <a:r>
              <a:rPr lang="hu-HU" dirty="0"/>
              <a:t>, 1995</a:t>
            </a:r>
            <a:r>
              <a:rPr lang="hu-HU" dirty="0" smtClean="0"/>
              <a:t>]</a:t>
            </a:r>
          </a:p>
          <a:p>
            <a:endParaRPr lang="hu-HU" dirty="0"/>
          </a:p>
          <a:p>
            <a:r>
              <a:rPr lang="hu-HU" b="1" dirty="0" smtClean="0"/>
              <a:t>Egy ágens adaptív</a:t>
            </a:r>
            <a:r>
              <a:rPr lang="hu-HU" dirty="0" smtClean="0"/>
              <a:t>, amennyiben a hatékonyabb célelérés érdekébenképes megváltoztatni (feljavítani) a végrehajtó algoritmust.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0306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Multi-ágensű robotika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A multi-ágensű robotrendszerek az együttműködés szempontjából, alapjában véve 2 csoportra oszthatók:</a:t>
            </a:r>
          </a:p>
          <a:p>
            <a:r>
              <a:rPr lang="hu-HU" b="1" dirty="0" smtClean="0">
                <a:solidFill>
                  <a:srgbClr val="FF0000"/>
                </a:solidFill>
              </a:rPr>
              <a:t>Kooperatív</a:t>
            </a:r>
            <a:r>
              <a:rPr lang="hu-HU" dirty="0" smtClean="0"/>
              <a:t> rendszerek – az ágensek robotok</a:t>
            </a:r>
          </a:p>
          <a:p>
            <a:r>
              <a:rPr lang="hu-HU" b="1" dirty="0" err="1" smtClean="0">
                <a:solidFill>
                  <a:srgbClr val="FF0000"/>
                </a:solidFill>
              </a:rPr>
              <a:t>Kollaboratív</a:t>
            </a:r>
            <a:r>
              <a:rPr lang="hu-HU" dirty="0" smtClean="0"/>
              <a:t> rendszerek – vegyes rendszerek, ahol humán ágensek is lehetnek a rendszerben. </a:t>
            </a:r>
          </a:p>
        </p:txBody>
      </p:sp>
    </p:spTree>
    <p:extLst>
      <p:ext uri="{BB962C8B-B14F-4D97-AF65-F5344CB8AC3E}">
        <p14:creationId xmlns:p14="http://schemas.microsoft.com/office/powerpoint/2010/main" val="1827120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Kooperatív robotrendszerek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10000" y="2561501"/>
            <a:ext cx="10554574" cy="2983894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A kooperatív (robot)rendszerek fejlesztésével kapcsolatban a következő irányelveket kell figyelembe venni:</a:t>
            </a:r>
          </a:p>
          <a:p>
            <a:r>
              <a:rPr lang="hu-HU" b="1" dirty="0" smtClean="0"/>
              <a:t>Osztott rendszerek </a:t>
            </a:r>
            <a:r>
              <a:rPr lang="hu-HU" dirty="0" smtClean="0"/>
              <a:t>(</a:t>
            </a:r>
            <a:r>
              <a:rPr lang="hu-HU" b="1" dirty="0" smtClean="0">
                <a:solidFill>
                  <a:srgbClr val="FF0000"/>
                </a:solidFill>
              </a:rPr>
              <a:t>DS</a:t>
            </a:r>
            <a:r>
              <a:rPr lang="hu-HU" dirty="0" smtClean="0"/>
              <a:t> – </a:t>
            </a:r>
            <a:r>
              <a:rPr lang="en-GB" dirty="0" smtClean="0"/>
              <a:t>distributive systems</a:t>
            </a:r>
            <a:r>
              <a:rPr lang="hu-HU" dirty="0" smtClean="0"/>
              <a:t>)</a:t>
            </a:r>
          </a:p>
          <a:p>
            <a:r>
              <a:rPr lang="hu-HU" b="1" dirty="0" smtClean="0"/>
              <a:t>Osztott mesterséges intelligencia </a:t>
            </a:r>
            <a:r>
              <a:rPr lang="hu-HU" dirty="0" smtClean="0"/>
              <a:t>(</a:t>
            </a:r>
            <a:r>
              <a:rPr lang="hu-HU" b="1" dirty="0" smtClean="0">
                <a:solidFill>
                  <a:srgbClr val="FF0000"/>
                </a:solidFill>
              </a:rPr>
              <a:t>DAI</a:t>
            </a:r>
            <a:r>
              <a:rPr lang="hu-HU" dirty="0" smtClean="0"/>
              <a:t> – </a:t>
            </a:r>
            <a:r>
              <a:rPr lang="en-GB" dirty="0" smtClean="0"/>
              <a:t>distributive artificial intelligence</a:t>
            </a:r>
            <a:r>
              <a:rPr lang="hu-HU" dirty="0" smtClean="0"/>
              <a:t>)</a:t>
            </a:r>
          </a:p>
          <a:p>
            <a:r>
              <a:rPr lang="hu-HU" b="1" dirty="0" smtClean="0">
                <a:solidFill>
                  <a:srgbClr val="FF0000"/>
                </a:solidFill>
              </a:rPr>
              <a:t>Biológia</a:t>
            </a:r>
            <a:r>
              <a:rPr lang="hu-HU" dirty="0" smtClean="0"/>
              <a:t> (</a:t>
            </a:r>
            <a:r>
              <a:rPr lang="en-GB" dirty="0" smtClean="0"/>
              <a:t>Ant Colony/Swarm Technology</a:t>
            </a:r>
            <a:r>
              <a:rPr lang="hu-HU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8774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Osztott mesterséges intelligencia (</a:t>
            </a:r>
            <a:r>
              <a:rPr lang="hu-HU" dirty="0" smtClean="0">
                <a:solidFill>
                  <a:srgbClr val="FF0000"/>
                </a:solidFill>
              </a:rPr>
              <a:t>DAI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Két fő tanulmányterületre osztható:</a:t>
            </a:r>
          </a:p>
          <a:p>
            <a:r>
              <a:rPr lang="hu-HU" dirty="0" smtClean="0"/>
              <a:t>Osztott problémamegoldás (</a:t>
            </a:r>
            <a:r>
              <a:rPr lang="hu-HU" dirty="0" err="1" smtClean="0"/>
              <a:t>Distributed</a:t>
            </a:r>
            <a:r>
              <a:rPr lang="hu-HU" dirty="0" smtClean="0"/>
              <a:t> </a:t>
            </a:r>
            <a:r>
              <a:rPr lang="hu-HU" dirty="0" err="1" smtClean="0"/>
              <a:t>Problem</a:t>
            </a:r>
            <a:r>
              <a:rPr lang="hu-HU" dirty="0" smtClean="0"/>
              <a:t> </a:t>
            </a:r>
            <a:r>
              <a:rPr lang="hu-HU" dirty="0" err="1" smtClean="0"/>
              <a:t>Solving</a:t>
            </a:r>
            <a:r>
              <a:rPr lang="hu-HU" dirty="0" smtClean="0"/>
              <a:t> - </a:t>
            </a:r>
            <a:r>
              <a:rPr lang="hu-HU" b="1" dirty="0" smtClean="0"/>
              <a:t>DPS</a:t>
            </a:r>
            <a:r>
              <a:rPr lang="hu-HU" dirty="0" smtClean="0"/>
              <a:t>)</a:t>
            </a:r>
          </a:p>
          <a:p>
            <a:r>
              <a:rPr lang="hu-HU" dirty="0" smtClean="0"/>
              <a:t>Multi-ágensű rendszerek (</a:t>
            </a:r>
            <a:r>
              <a:rPr lang="hu-HU" b="1" dirty="0" smtClean="0"/>
              <a:t>MAS</a:t>
            </a:r>
            <a:r>
              <a:rPr lang="hu-HU" dirty="0" smtClean="0"/>
              <a:t>)</a:t>
            </a:r>
          </a:p>
          <a:p>
            <a:pPr lvl="1"/>
            <a:r>
              <a:rPr lang="hu-HU" b="1" dirty="0" smtClean="0"/>
              <a:t>DPS</a:t>
            </a:r>
            <a:r>
              <a:rPr lang="hu-HU" dirty="0" smtClean="0"/>
              <a:t> – azzal foglalkozik, hogy a célfeladatot hogy lehet részfeladatokra bontani és ezeket a részfeladatokat elosztani az egyes ágensek között úgy, hogy a feladatvégzés kapcsán szerzett tudásukat az ágensek megosszák egymás között, így fejlesztve tudásbázisukat és haladva a hatékonyabb megoldás felé.</a:t>
            </a:r>
          </a:p>
          <a:p>
            <a:pPr lvl="1"/>
            <a:r>
              <a:rPr lang="hu-HU" dirty="0" smtClean="0"/>
              <a:t>  </a:t>
            </a:r>
            <a:r>
              <a:rPr lang="hu-HU" b="1" dirty="0" smtClean="0"/>
              <a:t>MAS</a:t>
            </a:r>
            <a:r>
              <a:rPr lang="hu-HU" dirty="0" smtClean="0"/>
              <a:t> – a heterogén ágensek (ide tartozik a kollaboráció is) csoportjainak kollektív viselkedését vizsgálja, ellentétes célfeladatok teljesítésének esetében.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68123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Osztott rendszerek (</a:t>
            </a:r>
            <a:r>
              <a:rPr lang="hu-HU" dirty="0" smtClean="0">
                <a:solidFill>
                  <a:srgbClr val="FF0000"/>
                </a:solidFill>
              </a:rPr>
              <a:t>DS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dirty="0" smtClean="0"/>
              <a:t>A multi-ágensű rendszerek tanulmányoására alkalmazott első módszer. </a:t>
            </a:r>
            <a:r>
              <a:rPr lang="hu-HU" b="1" dirty="0" smtClean="0"/>
              <a:t>Ez volt az elméleti alapja a kooperatív robotikának</a:t>
            </a:r>
            <a:r>
              <a:rPr lang="hu-HU" dirty="0" smtClean="0"/>
              <a:t>. Jelenleg is megtalálható az irányításelméletben is, mint DCS-I, DCS-II rendszerek.</a:t>
            </a:r>
          </a:p>
          <a:p>
            <a:pPr marL="0" indent="0">
              <a:buNone/>
            </a:pPr>
            <a:r>
              <a:rPr lang="hu-HU" dirty="0" smtClean="0"/>
              <a:t>A megosztott irányítás előnyei:</a:t>
            </a:r>
          </a:p>
          <a:p>
            <a:pPr lvl="1"/>
            <a:r>
              <a:rPr lang="hu-HU" dirty="0" smtClean="0"/>
              <a:t>Rugalmasság</a:t>
            </a:r>
          </a:p>
          <a:p>
            <a:pPr lvl="1"/>
            <a:r>
              <a:rPr lang="hu-HU" dirty="0" smtClean="0"/>
              <a:t>Alkalmazkodóképesség</a:t>
            </a:r>
          </a:p>
          <a:p>
            <a:pPr lvl="1"/>
            <a:r>
              <a:rPr lang="hu-HU" dirty="0" smtClean="0"/>
              <a:t>Robusztusság</a:t>
            </a:r>
          </a:p>
          <a:p>
            <a:r>
              <a:rPr lang="hu-HU" dirty="0" smtClean="0"/>
              <a:t>Célja:</a:t>
            </a:r>
          </a:p>
          <a:p>
            <a:pPr lvl="1"/>
            <a:r>
              <a:rPr lang="hu-HU" dirty="0" smtClean="0"/>
              <a:t>Az effektivitás növelése aminek két módszerét alkalmazzuk:</a:t>
            </a:r>
          </a:p>
          <a:p>
            <a:pPr lvl="2"/>
            <a:r>
              <a:rPr lang="hu-HU" dirty="0"/>
              <a:t>Növeljük az ágensek számát is, és ezzel a hatékonyságot</a:t>
            </a:r>
          </a:p>
          <a:p>
            <a:pPr lvl="2"/>
            <a:r>
              <a:rPr lang="hu-HU" dirty="0" smtClean="0"/>
              <a:t>Nem növeljük az ágensek számát és így növeljük a hatékonyságot</a:t>
            </a:r>
          </a:p>
        </p:txBody>
      </p:sp>
    </p:spTree>
    <p:extLst>
      <p:ext uri="{BB962C8B-B14F-4D97-AF65-F5344CB8AC3E}">
        <p14:creationId xmlns:p14="http://schemas.microsoft.com/office/powerpoint/2010/main" val="3035898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TM03457503[[fn=Jegyezhető]]</Template>
  <TotalTime>366</TotalTime>
  <Words>1233</Words>
  <Application>Microsoft Office PowerPoint</Application>
  <PresentationFormat>Szélesvásznú</PresentationFormat>
  <Paragraphs>116</Paragraphs>
  <Slides>17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2</vt:lpstr>
      <vt:lpstr>Jegyezhető</vt:lpstr>
      <vt:lpstr>Multi ágensű robotrendszerek Önszerveződő rendszerek Alapok</vt:lpstr>
      <vt:lpstr>MAR történelem</vt:lpstr>
      <vt:lpstr>A MAR előnyei</vt:lpstr>
      <vt:lpstr>Az ágens definíciója</vt:lpstr>
      <vt:lpstr>Az autonóm ágens definíciója</vt:lpstr>
      <vt:lpstr>Multi-ágensű robotika</vt:lpstr>
      <vt:lpstr>Kooperatív robotrendszerek</vt:lpstr>
      <vt:lpstr>Osztott mesterséges intelligencia (DAI)</vt:lpstr>
      <vt:lpstr>Osztott rendszerek (DS)</vt:lpstr>
      <vt:lpstr>Biológia</vt:lpstr>
      <vt:lpstr>Tanulás, Fejlődés (evolúció), Alkalmazkodás</vt:lpstr>
      <vt:lpstr>Tanulás, Fejlődés (evolúció), Alkalmazkodás</vt:lpstr>
      <vt:lpstr>Multi-ágensű robotirányítás tervezése-1</vt:lpstr>
      <vt:lpstr>Multi-ágensű robotirányítás tervezése-2</vt:lpstr>
      <vt:lpstr>Egy robotvezérlés általános jellemzői</vt:lpstr>
      <vt:lpstr>A robot (ágens) vezérlés általános modellje</vt:lpstr>
      <vt:lpstr>Viselkedés-alapú robotika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ágensű robotrendszerek</dc:title>
  <dc:creator>nagyi</dc:creator>
  <cp:lastModifiedBy>nagyi</cp:lastModifiedBy>
  <cp:revision>40</cp:revision>
  <dcterms:created xsi:type="dcterms:W3CDTF">2018-04-02T19:37:11Z</dcterms:created>
  <dcterms:modified xsi:type="dcterms:W3CDTF">2018-04-03T20:43:11Z</dcterms:modified>
</cp:coreProperties>
</file>