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27EDAD-6431-416F-8007-883614AA1166}" type="datetimeFigureOut">
              <a:rPr lang="en-US" smtClean="0"/>
              <a:pPr/>
              <a:t>2/26/2021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98C2B7-EA2C-4F2B-8E10-887836C909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98C2B7-EA2C-4F2B-8E10-887836C9095F}"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77D4CD3-CF7A-4149-AA73-084AEBB3B26C}" type="datetimeFigureOut">
              <a:rPr lang="en-US" smtClean="0"/>
              <a:pPr/>
              <a:t>2/26/2021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77036F-4F79-47CA-8C8F-B572E2CFC5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7D4CD3-CF7A-4149-AA73-084AEBB3B26C}"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036F-4F79-47CA-8C8F-B572E2CFC5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7D4CD3-CF7A-4149-AA73-084AEBB3B26C}"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036F-4F79-47CA-8C8F-B572E2CFC5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7D4CD3-CF7A-4149-AA73-084AEBB3B26C}"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036F-4F79-47CA-8C8F-B572E2CFC5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7D4CD3-CF7A-4149-AA73-084AEBB3B26C}"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036F-4F79-47CA-8C8F-B572E2CFC5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7D4CD3-CF7A-4149-AA73-084AEBB3B26C}"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7036F-4F79-47CA-8C8F-B572E2CFC5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7D4CD3-CF7A-4149-AA73-084AEBB3B26C}" type="datetimeFigureOut">
              <a:rPr lang="en-US" smtClean="0"/>
              <a:pPr/>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7036F-4F79-47CA-8C8F-B572E2CFC5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77D4CD3-CF7A-4149-AA73-084AEBB3B26C}" type="datetimeFigureOut">
              <a:rPr lang="en-US" smtClean="0"/>
              <a:pPr/>
              <a:t>2/26/2021</a:t>
            </a:fld>
            <a:endParaRPr lang="en-US"/>
          </a:p>
        </p:txBody>
      </p:sp>
      <p:sp>
        <p:nvSpPr>
          <p:cNvPr id="8" name="Slide Number Placeholder 7"/>
          <p:cNvSpPr>
            <a:spLocks noGrp="1"/>
          </p:cNvSpPr>
          <p:nvPr>
            <p:ph type="sldNum" sz="quarter" idx="11"/>
          </p:nvPr>
        </p:nvSpPr>
        <p:spPr/>
        <p:txBody>
          <a:bodyPr/>
          <a:lstStyle/>
          <a:p>
            <a:fld id="{5977036F-4F79-47CA-8C8F-B572E2CFC51A}"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D4CD3-CF7A-4149-AA73-084AEBB3B26C}" type="datetimeFigureOut">
              <a:rPr lang="en-US" smtClean="0"/>
              <a:pPr/>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7036F-4F79-47CA-8C8F-B572E2CFC5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7D4CD3-CF7A-4149-AA73-084AEBB3B26C}"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5977036F-4F79-47CA-8C8F-B572E2CFC5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77D4CD3-CF7A-4149-AA73-084AEBB3B26C}"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7036F-4F79-47CA-8C8F-B572E2CFC5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77D4CD3-CF7A-4149-AA73-084AEBB3B26C}" type="datetimeFigureOut">
              <a:rPr lang="en-US" smtClean="0"/>
              <a:pPr/>
              <a:t>2/26/2021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977036F-4F79-47CA-8C8F-B572E2CFC51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685800"/>
            <a:ext cx="6480048" cy="1752600"/>
          </a:xfrm>
        </p:spPr>
        <p:txBody>
          <a:bodyPr>
            <a:normAutofit/>
          </a:bodyPr>
          <a:lstStyle/>
          <a:p>
            <a:pPr algn="ctr"/>
            <a:r>
              <a:rPr sz="3600" smtClean="0"/>
              <a:t> Device to detect pesticides in fruits and vegetables</a:t>
            </a:r>
            <a:endParaRPr lang="en-US" sz="3600" dirty="0"/>
          </a:p>
        </p:txBody>
      </p:sp>
      <p:sp>
        <p:nvSpPr>
          <p:cNvPr id="3" name="Subtitle 2"/>
          <p:cNvSpPr>
            <a:spLocks noGrp="1"/>
          </p:cNvSpPr>
          <p:nvPr>
            <p:ph type="subTitle" idx="1"/>
          </p:nvPr>
        </p:nvSpPr>
        <p:spPr>
          <a:xfrm>
            <a:off x="990600" y="2667000"/>
            <a:ext cx="7162800" cy="3429000"/>
          </a:xfrm>
        </p:spPr>
        <p:txBody>
          <a:bodyPr>
            <a:normAutofit fontScale="92500" lnSpcReduction="10000"/>
          </a:bodyPr>
          <a:lstStyle/>
          <a:p>
            <a:pPr algn="l"/>
            <a:r>
              <a:rPr lang="en-US" sz="2200" b="1" dirty="0" smtClean="0">
                <a:solidFill>
                  <a:schemeClr val="bg1"/>
                </a:solidFill>
                <a:latin typeface="Times New Roman" pitchFamily="18" charset="0"/>
                <a:cs typeface="Times New Roman" pitchFamily="18" charset="0"/>
              </a:rPr>
              <a:t>Domain		:</a:t>
            </a:r>
            <a:r>
              <a:rPr lang="en-US" sz="2200" dirty="0" smtClean="0">
                <a:latin typeface="Times New Roman" pitchFamily="18" charset="0"/>
                <a:cs typeface="Times New Roman" pitchFamily="18" charset="0"/>
              </a:rPr>
              <a:t>  HealthTech</a:t>
            </a:r>
          </a:p>
          <a:p>
            <a:pPr algn="l"/>
            <a:r>
              <a:rPr lang="en-US" sz="2200" b="1" dirty="0" smtClean="0">
                <a:solidFill>
                  <a:schemeClr val="bg1"/>
                </a:solidFill>
                <a:latin typeface="Times New Roman" pitchFamily="18" charset="0"/>
                <a:cs typeface="Times New Roman" pitchFamily="18" charset="0"/>
              </a:rPr>
              <a:t>Team Name	:</a:t>
            </a:r>
            <a:r>
              <a:rPr lang="en-US" sz="2200" dirty="0" smtClean="0">
                <a:latin typeface="Times New Roman" pitchFamily="18" charset="0"/>
                <a:cs typeface="Times New Roman" pitchFamily="18" charset="0"/>
              </a:rPr>
              <a:t>  Elite Coders</a:t>
            </a:r>
          </a:p>
          <a:p>
            <a:pPr algn="l"/>
            <a:r>
              <a:rPr lang="en-US" sz="2200" b="1" dirty="0" smtClean="0">
                <a:solidFill>
                  <a:schemeClr val="bg1"/>
                </a:solidFill>
                <a:latin typeface="Times New Roman" pitchFamily="18" charset="0"/>
                <a:cs typeface="Times New Roman" pitchFamily="18" charset="0"/>
              </a:rPr>
              <a:t>Team Members	:</a:t>
            </a:r>
            <a:r>
              <a:rPr lang="en-US" sz="2200" dirty="0" smtClean="0">
                <a:latin typeface="Times New Roman" pitchFamily="18" charset="0"/>
                <a:cs typeface="Times New Roman" pitchFamily="18" charset="0"/>
              </a:rPr>
              <a:t> </a:t>
            </a:r>
          </a:p>
          <a:p>
            <a:pPr lvl="1" algn="l"/>
            <a:r>
              <a:rPr lang="en-US" sz="2200" dirty="0" smtClean="0">
                <a:latin typeface="Times New Roman" pitchFamily="18" charset="0"/>
                <a:cs typeface="Times New Roman" pitchFamily="18" charset="0"/>
              </a:rPr>
              <a:t>		  Sathyanarayanan S</a:t>
            </a:r>
          </a:p>
          <a:p>
            <a:pPr lvl="1" algn="l"/>
            <a:r>
              <a:rPr lang="en-US" sz="2200" dirty="0" smtClean="0">
                <a:latin typeface="Times New Roman" pitchFamily="18" charset="0"/>
                <a:cs typeface="Times New Roman" pitchFamily="18" charset="0"/>
              </a:rPr>
              <a:t>		  Arsadha C</a:t>
            </a:r>
          </a:p>
          <a:p>
            <a:pPr lvl="1" algn="l"/>
            <a:r>
              <a:rPr lang="en-US" sz="2200" dirty="0" smtClean="0">
                <a:latin typeface="Times New Roman" pitchFamily="18" charset="0"/>
                <a:cs typeface="Times New Roman" pitchFamily="18" charset="0"/>
              </a:rPr>
              <a:t>		  Deepak R</a:t>
            </a:r>
          </a:p>
          <a:p>
            <a:pPr lvl="1" algn="l"/>
            <a:r>
              <a:rPr lang="en-US" sz="2200" dirty="0" smtClean="0">
                <a:latin typeface="Times New Roman" pitchFamily="18" charset="0"/>
                <a:cs typeface="Times New Roman" pitchFamily="18" charset="0"/>
              </a:rPr>
              <a:t>		  Poorani M</a:t>
            </a:r>
          </a:p>
          <a:p>
            <a:pPr lvl="1" algn="l"/>
            <a:endParaRPr lang="en-US" sz="2200" dirty="0" smtClean="0">
              <a:latin typeface="Times New Roman" pitchFamily="18" charset="0"/>
              <a:cs typeface="Times New Roman" pitchFamily="18" charset="0"/>
            </a:endParaRPr>
          </a:p>
          <a:p>
            <a:pPr lvl="1" algn="l"/>
            <a:r>
              <a:rPr lang="en-US" sz="2200" dirty="0" smtClean="0">
                <a:latin typeface="Times New Roman" pitchFamily="18" charset="0"/>
                <a:cs typeface="Times New Roman" pitchFamily="18" charset="0"/>
              </a:rPr>
              <a:t>		  Department of ECE</a:t>
            </a:r>
          </a:p>
          <a:p>
            <a:pPr lvl="1" algn="l"/>
            <a:r>
              <a:rPr lang="en-US" sz="2200" dirty="0" smtClean="0">
                <a:latin typeface="Times New Roman" pitchFamily="18" charset="0"/>
                <a:cs typeface="Times New Roman" pitchFamily="18" charset="0"/>
              </a:rPr>
              <a:t>		  Karpagam Institute of Technology, Coimbatore.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normAutofit/>
          </a:bodyPr>
          <a:lstStyle/>
          <a:p>
            <a:r>
              <a:rPr lang="en-US" sz="2300" b="1" dirty="0" smtClean="0">
                <a:latin typeface="Times New Roman" pitchFamily="18" charset="0"/>
                <a:cs typeface="Times New Roman" pitchFamily="18" charset="0"/>
              </a:rPr>
              <a:t>Problem Statement:</a:t>
            </a:r>
          </a:p>
          <a:p>
            <a:pPr>
              <a:buNone/>
            </a:pPr>
            <a:r>
              <a:rPr lang="en-US" sz="2200" dirty="0" smtClean="0">
                <a:latin typeface="Times New Roman" pitchFamily="18" charset="0"/>
                <a:cs typeface="Times New Roman" pitchFamily="18" charset="0"/>
              </a:rPr>
              <a:t>		Device to check healthiness of vegetables and fruits.</a:t>
            </a:r>
          </a:p>
          <a:p>
            <a:pPr>
              <a:spcBef>
                <a:spcPts val="0"/>
              </a:spcBef>
              <a:buNone/>
            </a:pPr>
            <a:endParaRPr lang="en-US" sz="2200" dirty="0" smtClean="0">
              <a:latin typeface="Times New Roman" pitchFamily="18" charset="0"/>
              <a:cs typeface="Times New Roman" pitchFamily="18" charset="0"/>
            </a:endParaRPr>
          </a:p>
          <a:p>
            <a:pPr>
              <a:buNone/>
            </a:pPr>
            <a:r>
              <a:rPr lang="en-US" sz="2300" b="1" dirty="0" smtClean="0">
                <a:latin typeface="Times New Roman" pitchFamily="18" charset="0"/>
                <a:cs typeface="Times New Roman" pitchFamily="18" charset="0"/>
              </a:rPr>
              <a:t>Description of Problem:</a:t>
            </a:r>
          </a:p>
          <a:p>
            <a:pPr marL="493776" indent="-457200">
              <a:buFont typeface="Wingdings" pitchFamily="2" charset="2"/>
              <a:buChar char="Ø"/>
            </a:pPr>
            <a:r>
              <a:rPr lang="en-US" sz="2200" dirty="0" smtClean="0">
                <a:latin typeface="Times New Roman" pitchFamily="18" charset="0"/>
                <a:cs typeface="Times New Roman" pitchFamily="18" charset="0"/>
              </a:rPr>
              <a:t>The use of pesticides, steroids and fertilizers in vegetables and fruits has tremendously increased.</a:t>
            </a:r>
          </a:p>
          <a:p>
            <a:pPr marL="493776" indent="-457200">
              <a:buFont typeface="Wingdings" pitchFamily="2" charset="2"/>
              <a:buChar char="Ø"/>
            </a:pPr>
            <a:r>
              <a:rPr lang="en-US" sz="2200" dirty="0" smtClean="0">
                <a:latin typeface="Times New Roman" pitchFamily="18" charset="0"/>
                <a:cs typeface="Times New Roman" pitchFamily="18" charset="0"/>
              </a:rPr>
              <a:t>It is known that chemicals which are banned in other countries and also by the Indian Government are heavily used without the knowledge of the authorities and the consumers.</a:t>
            </a:r>
          </a:p>
          <a:p>
            <a:pPr marL="493776" indent="-457200">
              <a:buFont typeface="Wingdings" pitchFamily="2" charset="2"/>
              <a:buChar char="Ø"/>
            </a:pPr>
            <a:r>
              <a:rPr lang="en-US" sz="2200" dirty="0" smtClean="0">
                <a:latin typeface="Times New Roman" pitchFamily="18" charset="0"/>
                <a:cs typeface="Times New Roman" pitchFamily="18" charset="0"/>
              </a:rPr>
              <a:t>Innocent consumers are unknowing getting their health deteriorated due to their inability to notice the presence of harmful chemicals in the food items.</a:t>
            </a:r>
          </a:p>
          <a:p>
            <a:pPr marL="493776" indent="-457200">
              <a:spcBef>
                <a:spcPts val="0"/>
              </a:spcBef>
              <a:buNone/>
            </a:pPr>
            <a:endParaRPr lang="en-US" sz="2200" dirty="0" smtClean="0">
              <a:latin typeface="Times New Roman" pitchFamily="18" charset="0"/>
              <a:cs typeface="Times New Roman" pitchFamily="18" charset="0"/>
            </a:endParaRPr>
          </a:p>
          <a:p>
            <a:r>
              <a:rPr lang="en-US" sz="2300" b="1" dirty="0" smtClean="0">
                <a:latin typeface="Times New Roman" pitchFamily="18" charset="0"/>
                <a:cs typeface="Times New Roman" pitchFamily="18" charset="0"/>
              </a:rPr>
              <a:t>Solution:</a:t>
            </a:r>
          </a:p>
          <a:p>
            <a:pPr>
              <a:buNone/>
            </a:pPr>
            <a:r>
              <a:rPr lang="en-US" sz="2200" dirty="0" smtClean="0">
                <a:latin typeface="Times New Roman" pitchFamily="18" charset="0"/>
                <a:cs typeface="Times New Roman" pitchFamily="18" charset="0"/>
              </a:rPr>
              <a:t>	The main idea of this project is to detect the amount of pesticides on vegetables and fruits by calculating the NDVI (Normalized Difference Vegetation Index) by using IR sensors.</a:t>
            </a:r>
          </a:p>
          <a:p>
            <a:pPr marL="493776" indent="-457200">
              <a:buNone/>
            </a:pPr>
            <a:endParaRPr lang="en-US" sz="2200" dirty="0" smtClean="0">
              <a:latin typeface="Times New Roman" pitchFamily="18" charset="0"/>
              <a:cs typeface="Times New Roman" pitchFamily="18" charset="0"/>
            </a:endParaRPr>
          </a:p>
          <a:p>
            <a:pPr marL="493776" indent="-457200">
              <a:buFont typeface="Wingdings" pitchFamily="2" charset="2"/>
              <a:buChar char="Ø"/>
            </a:pP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a:bodyPr>
          <a:lstStyle/>
          <a:p>
            <a:r>
              <a:rPr lang="en-US" sz="2300" b="1" dirty="0" smtClean="0">
                <a:latin typeface="Times New Roman" pitchFamily="18" charset="0"/>
                <a:cs typeface="Times New Roman" pitchFamily="18" charset="0"/>
              </a:rPr>
              <a:t>Technique Used:</a:t>
            </a:r>
          </a:p>
          <a:p>
            <a:pPr>
              <a:buNone/>
            </a:pPr>
            <a:r>
              <a:rPr lang="en-US" sz="2200" dirty="0" smtClean="0">
                <a:latin typeface="Times New Roman" pitchFamily="18" charset="0"/>
                <a:cs typeface="Times New Roman" pitchFamily="18" charset="0"/>
              </a:rPr>
              <a:t>	Healthy vegetation absorbs most of the visible light and less IR light that hits it, and reflects a large portion of the near-infrared light. Unhealthy or sparse vegetation reflects more visible light and less near-infrared light.</a:t>
            </a:r>
          </a:p>
          <a:p>
            <a:pPr>
              <a:buNone/>
            </a:pPr>
            <a:r>
              <a:rPr lang="en-US" sz="2200" dirty="0" smtClean="0">
                <a:latin typeface="Times New Roman" pitchFamily="18" charset="0"/>
                <a:cs typeface="Times New Roman" pitchFamily="18" charset="0"/>
              </a:rPr>
              <a:t> </a:t>
            </a:r>
          </a:p>
          <a:p>
            <a:pPr>
              <a:buNone/>
            </a:pPr>
            <a:endParaRPr lang="en-US" sz="2200" dirty="0">
              <a:latin typeface="Times New Roman" pitchFamily="18" charset="0"/>
              <a:cs typeface="Times New Roman" pitchFamily="18" charset="0"/>
            </a:endParaRPr>
          </a:p>
        </p:txBody>
      </p:sp>
      <p:sp>
        <p:nvSpPr>
          <p:cNvPr id="6" name="Rectangle 5"/>
          <p:cNvSpPr/>
          <p:nvPr/>
        </p:nvSpPr>
        <p:spPr>
          <a:xfrm>
            <a:off x="1143000" y="2362200"/>
            <a:ext cx="7162800" cy="4191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Orange.jpg"/>
          <p:cNvPicPr>
            <a:picLocks noChangeAspect="1"/>
          </p:cNvPicPr>
          <p:nvPr/>
        </p:nvPicPr>
        <p:blipFill>
          <a:blip r:embed="rId2"/>
          <a:stretch>
            <a:fillRect/>
          </a:stretch>
        </p:blipFill>
        <p:spPr>
          <a:xfrm>
            <a:off x="1447800" y="3657600"/>
            <a:ext cx="2466975" cy="1847850"/>
          </a:xfrm>
          <a:prstGeom prst="ellipse">
            <a:avLst/>
          </a:prstGeom>
          <a:ln>
            <a:noFill/>
          </a:ln>
          <a:effectLst>
            <a:softEdge rad="112500"/>
          </a:effectLst>
        </p:spPr>
      </p:pic>
      <p:pic>
        <p:nvPicPr>
          <p:cNvPr id="5" name="Picture 4" descr="led.png"/>
          <p:cNvPicPr>
            <a:picLocks noChangeAspect="1"/>
          </p:cNvPicPr>
          <p:nvPr/>
        </p:nvPicPr>
        <p:blipFill>
          <a:blip r:embed="rId3"/>
          <a:stretch>
            <a:fillRect/>
          </a:stretch>
        </p:blipFill>
        <p:spPr>
          <a:xfrm rot="2046215">
            <a:off x="5971109" y="4587659"/>
            <a:ext cx="1648810" cy="1648810"/>
          </a:xfrm>
          <a:prstGeom prst="rect">
            <a:avLst/>
          </a:prstGeom>
        </p:spPr>
      </p:pic>
      <p:pic>
        <p:nvPicPr>
          <p:cNvPr id="7" name="Picture 6" descr="ir sensor.jpg"/>
          <p:cNvPicPr>
            <a:picLocks noChangeAspect="1"/>
          </p:cNvPicPr>
          <p:nvPr/>
        </p:nvPicPr>
        <p:blipFill>
          <a:blip r:embed="rId4"/>
          <a:stretch>
            <a:fillRect/>
          </a:stretch>
        </p:blipFill>
        <p:spPr>
          <a:xfrm rot="9058481">
            <a:off x="5927733" y="3426171"/>
            <a:ext cx="1914075" cy="1372356"/>
          </a:xfrm>
          <a:prstGeom prst="rect">
            <a:avLst/>
          </a:prstGeom>
        </p:spPr>
      </p:pic>
      <p:pic>
        <p:nvPicPr>
          <p:cNvPr id="8" name="Picture 7" descr="pes.png"/>
          <p:cNvPicPr>
            <a:picLocks noChangeAspect="1"/>
          </p:cNvPicPr>
          <p:nvPr/>
        </p:nvPicPr>
        <p:blipFill>
          <a:blip r:embed="rId5" cstate="print"/>
          <a:stretch>
            <a:fillRect/>
          </a:stretch>
        </p:blipFill>
        <p:spPr>
          <a:xfrm rot="3071581">
            <a:off x="6086211" y="1971410"/>
            <a:ext cx="1828800" cy="1828800"/>
          </a:xfrm>
          <a:prstGeom prst="rect">
            <a:avLst/>
          </a:prstGeom>
        </p:spPr>
      </p:pic>
      <p:cxnSp>
        <p:nvCxnSpPr>
          <p:cNvPr id="10" name="Straight Arrow Connector 9"/>
          <p:cNvCxnSpPr/>
          <p:nvPr/>
        </p:nvCxnSpPr>
        <p:spPr>
          <a:xfrm rot="10800000">
            <a:off x="38862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562600" y="32766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3886200" y="4343400"/>
            <a:ext cx="19812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562600" y="3962400"/>
            <a:ext cx="457200"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657600" y="5257800"/>
            <a:ext cx="1981200" cy="1219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latin typeface="Times New Roman" pitchFamily="18" charset="0"/>
                <a:cs typeface="Times New Roman" pitchFamily="18" charset="0"/>
              </a:rPr>
              <a:t>Incident IR </a:t>
            </a:r>
          </a:p>
          <a:p>
            <a:r>
              <a:rPr lang="en-US" dirty="0" smtClean="0">
                <a:solidFill>
                  <a:schemeClr val="bg1"/>
                </a:solidFill>
                <a:latin typeface="Times New Roman" pitchFamily="18" charset="0"/>
                <a:cs typeface="Times New Roman" pitchFamily="18" charset="0"/>
              </a:rPr>
              <a:t>Reflected IR</a:t>
            </a:r>
          </a:p>
          <a:p>
            <a:r>
              <a:rPr lang="en-US" dirty="0" smtClean="0">
                <a:solidFill>
                  <a:schemeClr val="bg1"/>
                </a:solidFill>
                <a:latin typeface="Times New Roman" pitchFamily="18" charset="0"/>
                <a:cs typeface="Times New Roman" pitchFamily="18" charset="0"/>
              </a:rPr>
              <a:t>Incident Visible</a:t>
            </a:r>
          </a:p>
          <a:p>
            <a:r>
              <a:rPr lang="en-US" dirty="0" smtClean="0">
                <a:solidFill>
                  <a:schemeClr val="bg1"/>
                </a:solidFill>
                <a:latin typeface="Times New Roman" pitchFamily="18" charset="0"/>
                <a:cs typeface="Times New Roman" pitchFamily="18" charset="0"/>
              </a:rPr>
              <a:t>Reflected Visible</a:t>
            </a:r>
            <a:endParaRPr lang="en-US" dirty="0">
              <a:solidFill>
                <a:schemeClr val="bg1"/>
              </a:solidFill>
              <a:latin typeface="Times New Roman" pitchFamily="18" charset="0"/>
              <a:cs typeface="Times New Roman" pitchFamily="18" charset="0"/>
            </a:endParaRPr>
          </a:p>
        </p:txBody>
      </p:sp>
      <p:cxnSp>
        <p:nvCxnSpPr>
          <p:cNvPr id="27" name="Straight Connector 26"/>
          <p:cNvCxnSpPr/>
          <p:nvPr/>
        </p:nvCxnSpPr>
        <p:spPr>
          <a:xfrm flipV="1">
            <a:off x="3962400" y="39624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495800" y="37338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029200" y="35052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038600" y="4191000"/>
            <a:ext cx="457200" cy="76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572000" y="4114800"/>
            <a:ext cx="457200" cy="76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5105400" y="4038600"/>
            <a:ext cx="381000" cy="76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67000" y="5791200"/>
            <a:ext cx="304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048000" y="5791200"/>
            <a:ext cx="304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43200" y="62484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3124200" y="62484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286000" y="60198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286000" y="5562600"/>
            <a:ext cx="1066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86000" y="5791200"/>
            <a:ext cx="304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362200" y="6248400"/>
            <a:ext cx="304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a:bodyPr>
          <a:lstStyle/>
          <a:p>
            <a:r>
              <a:rPr lang="en-US" sz="2300" b="1" dirty="0" smtClean="0">
                <a:latin typeface="Times New Roman" pitchFamily="18" charset="0"/>
                <a:cs typeface="Times New Roman" pitchFamily="18" charset="0"/>
              </a:rPr>
              <a:t>Dependencies:</a:t>
            </a:r>
          </a:p>
          <a:p>
            <a:pPr>
              <a:buNone/>
            </a:pPr>
            <a:r>
              <a:rPr lang="en-US" sz="2200" dirty="0" smtClean="0">
                <a:latin typeface="Times New Roman" pitchFamily="18" charset="0"/>
                <a:cs typeface="Times New Roman" pitchFamily="18" charset="0"/>
              </a:rPr>
              <a:t>	LED, photo electric sensor, Arduino</a:t>
            </a:r>
          </a:p>
          <a:p>
            <a:pPr>
              <a:buNone/>
            </a:pPr>
            <a:endParaRPr lang="en-US" sz="2200" dirty="0" smtClean="0">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sp>
        <p:nvSpPr>
          <p:cNvPr id="4" name="Rounded Rectangle 3"/>
          <p:cNvSpPr/>
          <p:nvPr/>
        </p:nvSpPr>
        <p:spPr>
          <a:xfrm>
            <a:off x="3581400" y="2819400"/>
            <a:ext cx="1981200"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Arduino</a:t>
            </a:r>
            <a:endParaRPr lang="en-US" sz="2400" dirty="0">
              <a:solidFill>
                <a:schemeClr val="bg1"/>
              </a:solidFill>
            </a:endParaRPr>
          </a:p>
        </p:txBody>
      </p:sp>
      <p:sp>
        <p:nvSpPr>
          <p:cNvPr id="5" name="Rounded Rectangle 4"/>
          <p:cNvSpPr/>
          <p:nvPr/>
        </p:nvSpPr>
        <p:spPr>
          <a:xfrm>
            <a:off x="1600200" y="3733800"/>
            <a:ext cx="1371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IR Sensor</a:t>
            </a:r>
            <a:endParaRPr lang="en-US" dirty="0">
              <a:solidFill>
                <a:schemeClr val="bg1"/>
              </a:solidFill>
            </a:endParaRPr>
          </a:p>
        </p:txBody>
      </p:sp>
      <p:sp>
        <p:nvSpPr>
          <p:cNvPr id="6" name="Rounded Rectangle 5"/>
          <p:cNvSpPr/>
          <p:nvPr/>
        </p:nvSpPr>
        <p:spPr>
          <a:xfrm>
            <a:off x="6324600" y="2438400"/>
            <a:ext cx="2209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LCD</a:t>
            </a:r>
            <a:endParaRPr lang="en-US" dirty="0">
              <a:solidFill>
                <a:schemeClr val="bg1"/>
              </a:solidFill>
            </a:endParaRPr>
          </a:p>
        </p:txBody>
      </p:sp>
      <p:sp>
        <p:nvSpPr>
          <p:cNvPr id="7" name="Rounded Rectangle 6"/>
          <p:cNvSpPr/>
          <p:nvPr/>
        </p:nvSpPr>
        <p:spPr>
          <a:xfrm>
            <a:off x="6477000" y="4495800"/>
            <a:ext cx="16002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Power supply</a:t>
            </a:r>
            <a:endParaRPr lang="en-US" dirty="0">
              <a:solidFill>
                <a:schemeClr val="bg1"/>
              </a:solidFill>
            </a:endParaRPr>
          </a:p>
        </p:txBody>
      </p:sp>
      <p:sp>
        <p:nvSpPr>
          <p:cNvPr id="8" name="Oval 7"/>
          <p:cNvSpPr/>
          <p:nvPr/>
        </p:nvSpPr>
        <p:spPr>
          <a:xfrm>
            <a:off x="2133600" y="4876800"/>
            <a:ext cx="914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LED</a:t>
            </a:r>
            <a:endParaRPr lang="en-US" dirty="0">
              <a:solidFill>
                <a:schemeClr val="bg1"/>
              </a:solidFill>
            </a:endParaRPr>
          </a:p>
        </p:txBody>
      </p:sp>
      <p:sp>
        <p:nvSpPr>
          <p:cNvPr id="9" name="Rounded Rectangle 8"/>
          <p:cNvSpPr/>
          <p:nvPr/>
        </p:nvSpPr>
        <p:spPr>
          <a:xfrm>
            <a:off x="1676400" y="2362200"/>
            <a:ext cx="1600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Photoelectric</a:t>
            </a:r>
          </a:p>
          <a:p>
            <a:pPr algn="ctr"/>
            <a:r>
              <a:rPr lang="en-US" dirty="0" smtClean="0">
                <a:solidFill>
                  <a:schemeClr val="bg1"/>
                </a:solidFill>
              </a:rPr>
              <a:t>sensor</a:t>
            </a:r>
            <a:endParaRPr lang="en-US" dirty="0">
              <a:solidFill>
                <a:schemeClr val="bg1"/>
              </a:solidFill>
            </a:endParaRPr>
          </a:p>
        </p:txBody>
      </p:sp>
      <p:cxnSp>
        <p:nvCxnSpPr>
          <p:cNvPr id="11" name="Straight Arrow Connector 10"/>
          <p:cNvCxnSpPr/>
          <p:nvPr/>
        </p:nvCxnSpPr>
        <p:spPr>
          <a:xfrm>
            <a:off x="5867400" y="3048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685506" y="5905500"/>
            <a:ext cx="686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2971800" y="4419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3124200" y="5181600"/>
            <a:ext cx="4556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971800" y="4038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895600" y="3581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5524500" y="33909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a:off x="5562600" y="3733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5029200" y="624840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05100" y="3390900"/>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a:bodyPr>
          <a:lstStyle/>
          <a:p>
            <a:r>
              <a:rPr lang="en-US" sz="2300" b="1" dirty="0" smtClean="0">
                <a:latin typeface="Times New Roman" pitchFamily="18" charset="0"/>
                <a:cs typeface="Times New Roman" pitchFamily="18" charset="0"/>
              </a:rPr>
              <a:t>Use Case:</a:t>
            </a:r>
          </a:p>
          <a:p>
            <a:pPr>
              <a:buNone/>
            </a:pPr>
            <a:r>
              <a:rPr lang="en-US" sz="2200" dirty="0" smtClean="0">
                <a:latin typeface="Times New Roman" pitchFamily="18" charset="0"/>
                <a:cs typeface="Times New Roman" pitchFamily="18" charset="0"/>
              </a:rPr>
              <a:t>	In Grocery stores to make people believe that their products are healthy.</a:t>
            </a:r>
          </a:p>
          <a:p>
            <a:pPr>
              <a:buNone/>
            </a:pPr>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r>
              <a:rPr lang="en-US" sz="2300" b="1" dirty="0" smtClean="0">
                <a:latin typeface="Times New Roman" pitchFamily="18" charset="0"/>
                <a:cs typeface="Times New Roman" pitchFamily="18" charset="0"/>
              </a:rPr>
              <a:t>Price Estimation:</a:t>
            </a:r>
          </a:p>
          <a:p>
            <a:pPr>
              <a:buNone/>
            </a:pPr>
            <a:r>
              <a:rPr lang="en-US" sz="2200" dirty="0" smtClean="0">
                <a:latin typeface="Times New Roman" pitchFamily="18" charset="0"/>
                <a:cs typeface="Times New Roman" pitchFamily="18" charset="0"/>
              </a:rPr>
              <a:t>      Power supply Circuit 	-  Rs.100</a:t>
            </a:r>
          </a:p>
          <a:p>
            <a:pPr>
              <a:buNone/>
            </a:pPr>
            <a:r>
              <a:rPr lang="en-US" sz="2200" dirty="0" smtClean="0">
                <a:latin typeface="Times New Roman" pitchFamily="18" charset="0"/>
                <a:cs typeface="Times New Roman" pitchFamily="18" charset="0"/>
              </a:rPr>
              <a:t>      LCD Display 		-  Rs.150</a:t>
            </a:r>
          </a:p>
          <a:p>
            <a:pPr>
              <a:buNone/>
            </a:pPr>
            <a:r>
              <a:rPr lang="en-US" sz="2200" dirty="0" smtClean="0">
                <a:latin typeface="Times New Roman" pitchFamily="18" charset="0"/>
                <a:cs typeface="Times New Roman" pitchFamily="18" charset="0"/>
              </a:rPr>
              <a:t>      Photoelectric Sensor	-  Rs.100</a:t>
            </a:r>
          </a:p>
          <a:p>
            <a:pPr>
              <a:buNone/>
            </a:pPr>
            <a:r>
              <a:rPr lang="en-US" sz="2200" dirty="0" smtClean="0">
                <a:latin typeface="Times New Roman" pitchFamily="18" charset="0"/>
                <a:cs typeface="Times New Roman" pitchFamily="18" charset="0"/>
              </a:rPr>
              <a:t>      Light Emitting Diode 	-  Rs.25</a:t>
            </a:r>
          </a:p>
          <a:p>
            <a:pPr>
              <a:buNone/>
            </a:pPr>
            <a:r>
              <a:rPr lang="en-US" sz="2200" dirty="0" smtClean="0">
                <a:latin typeface="Times New Roman" pitchFamily="18" charset="0"/>
                <a:cs typeface="Times New Roman" pitchFamily="18" charset="0"/>
              </a:rPr>
              <a:t>      Amplifier LL358 Gain 	-  Rs.100</a:t>
            </a:r>
          </a:p>
          <a:p>
            <a:pPr>
              <a:buNone/>
            </a:pPr>
            <a:r>
              <a:rPr lang="en-US" sz="2200" dirty="0" smtClean="0">
                <a:latin typeface="Times New Roman" pitchFamily="18" charset="0"/>
                <a:cs typeface="Times New Roman" pitchFamily="18" charset="0"/>
              </a:rPr>
              <a:t>      Arduino Uno Kit 		-  Rs.550</a:t>
            </a:r>
          </a:p>
          <a:p>
            <a:pPr>
              <a:buNone/>
            </a:pPr>
            <a:r>
              <a:rPr lang="en-US" sz="2200" dirty="0" smtClean="0">
                <a:latin typeface="Times New Roman" pitchFamily="18" charset="0"/>
                <a:cs typeface="Times New Roman" pitchFamily="18" charset="0"/>
              </a:rPr>
              <a:t>      TOTAL COST 		-  Rs.1025</a:t>
            </a:r>
            <a:endParaRPr lang="en-US" sz="2200" dirty="0">
              <a:latin typeface="Times New Roman" pitchFamily="18" charset="0"/>
              <a:cs typeface="Times New Roman" pitchFamily="18" charset="0"/>
            </a:endParaRPr>
          </a:p>
        </p:txBody>
      </p:sp>
      <p:pic>
        <p:nvPicPr>
          <p:cNvPr id="4" name="Picture 3" descr="saving.png"/>
          <p:cNvPicPr>
            <a:picLocks noChangeAspect="1"/>
          </p:cNvPicPr>
          <p:nvPr/>
        </p:nvPicPr>
        <p:blipFill>
          <a:blip r:embed="rId2"/>
          <a:stretch>
            <a:fillRect/>
          </a:stretch>
        </p:blipFill>
        <p:spPr>
          <a:xfrm>
            <a:off x="5867400" y="4572000"/>
            <a:ext cx="2619375" cy="1828800"/>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172200"/>
          </a:xfrm>
        </p:spPr>
        <p:txBody>
          <a:bodyPr>
            <a:normAutofit/>
          </a:bodyPr>
          <a:lstStyle/>
          <a:p>
            <a:endParaRPr lang="en-US" sz="2300" b="1" dirty="0" smtClean="0">
              <a:latin typeface="Times New Roman" pitchFamily="18" charset="0"/>
              <a:cs typeface="Times New Roman" pitchFamily="18" charset="0"/>
            </a:endParaRPr>
          </a:p>
          <a:p>
            <a:r>
              <a:rPr lang="en-US" sz="2300" b="1" dirty="0" smtClean="0">
                <a:latin typeface="Times New Roman" pitchFamily="18" charset="0"/>
                <a:cs typeface="Times New Roman" pitchFamily="18" charset="0"/>
              </a:rPr>
              <a:t>Conclusion:</a:t>
            </a: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Thus we developed the low cost, pocket friendly and easy to use system to detect level of pesticides in fruits and vegetables. Hope this would be helpful for people to indentify the sparse vegetables and live their healthy life.</a:t>
            </a:r>
            <a:endParaRPr lang="en-US" sz="22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p:txBody>
      </p:sp>
      <p:pic>
        <p:nvPicPr>
          <p:cNvPr id="12" name="Picture 11" descr="happy.jpg"/>
          <p:cNvPicPr>
            <a:picLocks noChangeAspect="1"/>
          </p:cNvPicPr>
          <p:nvPr/>
        </p:nvPicPr>
        <p:blipFill>
          <a:blip r:embed="rId2"/>
          <a:stretch>
            <a:fillRect/>
          </a:stretch>
        </p:blipFill>
        <p:spPr>
          <a:xfrm>
            <a:off x="5105401" y="3505201"/>
            <a:ext cx="1524000" cy="1524000"/>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41</Words>
  <Application>Microsoft Office PowerPoint</Application>
  <PresentationFormat>On-screen Show (4:3)</PresentationFormat>
  <Paragraphs>54</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Technic</vt:lpstr>
      <vt:lpstr> Device to detect pesticides in fruits and vegetables</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to check vegetable is healthy</dc:title>
  <dc:creator>New Pc</dc:creator>
  <cp:lastModifiedBy>New Pc</cp:lastModifiedBy>
  <cp:revision>32</cp:revision>
  <dcterms:created xsi:type="dcterms:W3CDTF">2021-02-25T08:33:29Z</dcterms:created>
  <dcterms:modified xsi:type="dcterms:W3CDTF">2021-02-26T03:10:42Z</dcterms:modified>
</cp:coreProperties>
</file>