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22F4D7-C867-4071-833F-48DD3BF70756}"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2F4D7-C867-4071-833F-48DD3BF70756}"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2F4D7-C867-4071-833F-48DD3BF70756}"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89484" y="1250975"/>
            <a:ext cx="1584176" cy="4687944"/>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cstate="print">
            <a:extLst>
              <a:ext uri="{28A0092B-C50C-407E-A947-70E740481C1C}">
                <a14:useLocalDpi xmlns:a14="http://schemas.microsoft.com/office/drawing/2010/main" xmlns="" val="0"/>
              </a:ext>
            </a:extLst>
          </a:blip>
          <a:srcRect r="50000"/>
          <a:stretch/>
        </p:blipFill>
        <p:spPr bwMode="auto">
          <a:xfrm>
            <a:off x="789484" y="1250975"/>
            <a:ext cx="792088" cy="46879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571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2320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508787"/>
            <a:ext cx="8496944"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508787"/>
            <a:ext cx="8496944"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7"/>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31290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5839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2F4D7-C867-4071-833F-48DD3BF70756}"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2F4D7-C867-4071-833F-48DD3BF70756}"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22F4D7-C867-4071-833F-48DD3BF70756}"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22F4D7-C867-4071-833F-48DD3BF70756}"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22F4D7-C867-4071-833F-48DD3BF70756}"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2F4D7-C867-4071-833F-48DD3BF70756}"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2F4D7-C867-4071-833F-48DD3BF70756}"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2F4D7-C867-4071-833F-48DD3BF70756}"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BF98F-8A3C-468B-B1EB-0E00B326D3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2F4D7-C867-4071-833F-48DD3BF70756}" type="datetimeFigureOut">
              <a:rPr lang="en-US" smtClean="0"/>
              <a:t>2/25/2021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BF98F-8A3C-468B-B1EB-0E00B326D3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483768" y="1412776"/>
            <a:ext cx="6336704" cy="2308324"/>
          </a:xfrm>
          <a:prstGeom prst="rect">
            <a:avLst/>
          </a:prstGeom>
        </p:spPr>
        <p:txBody>
          <a:bodyPr wrap="square">
            <a:spAutoFit/>
          </a:bodyPr>
          <a:lstStyle/>
          <a:p>
            <a:r>
              <a:rPr lang="en-US" altLang="ko-KR" b="1" dirty="0" smtClean="0"/>
              <a:t>IDEA:GPS MONITORING FOR AMBULANCE    </a:t>
            </a:r>
          </a:p>
          <a:p>
            <a:endParaRPr lang="en-US" dirty="0" smtClean="0"/>
          </a:p>
          <a:p>
            <a:r>
              <a:rPr lang="en-US" dirty="0" smtClean="0"/>
              <a:t>                  GPS tracking system gives the manager  ‘live </a:t>
            </a:r>
            <a:r>
              <a:rPr lang="en-US" dirty="0" smtClean="0"/>
              <a:t>     tracking </a:t>
            </a:r>
            <a:r>
              <a:rPr lang="en-US" dirty="0" smtClean="0"/>
              <a:t>‘ of every ambulance in their fleet.  Thus , when the hospital gets a call for emergency ambulance services , the manager can assign an  ambulance which is nearest  to  the location of emergency. The time for ambulance to reach </a:t>
            </a:r>
            <a:r>
              <a:rPr lang="en-US" dirty="0" smtClean="0"/>
              <a:t>to    </a:t>
            </a:r>
            <a:r>
              <a:rPr lang="en-US" dirty="0" smtClean="0"/>
              <a:t>patient  can thus  be </a:t>
            </a:r>
            <a:r>
              <a:rPr lang="en-US" dirty="0" err="1" smtClean="0"/>
              <a:t>minimised</a:t>
            </a:r>
            <a:r>
              <a:rPr lang="en-US" dirty="0" smtClean="0"/>
              <a:t> . </a:t>
            </a:r>
            <a:endParaRPr lang="en-US" dirty="0"/>
          </a:p>
        </p:txBody>
      </p:sp>
      <p:sp>
        <p:nvSpPr>
          <p:cNvPr id="33" name="TextBox 32"/>
          <p:cNvSpPr txBox="1"/>
          <p:nvPr/>
        </p:nvSpPr>
        <p:spPr>
          <a:xfrm>
            <a:off x="3851920" y="452669"/>
            <a:ext cx="4392488" cy="523220"/>
          </a:xfrm>
          <a:prstGeom prst="rect">
            <a:avLst/>
          </a:prstGeom>
          <a:noFill/>
        </p:spPr>
        <p:txBody>
          <a:bodyPr wrap="square" rtlCol="0">
            <a:spAutoFit/>
          </a:bodyPr>
          <a:lstStyle/>
          <a:p>
            <a:r>
              <a:rPr lang="en-US" altLang="ko-KR" sz="2800" b="1" dirty="0" smtClean="0">
                <a:ea typeface="맑은 고딕" pitchFamily="50" charset="-127"/>
              </a:rPr>
              <a:t>TOPIC:HEALTH TECH</a:t>
            </a:r>
            <a:endParaRPr lang="en-US" sz="2800" dirty="0"/>
          </a:p>
        </p:txBody>
      </p:sp>
    </p:spTree>
    <p:extLst>
      <p:ext uri="{BB962C8B-B14F-4D97-AF65-F5344CB8AC3E}">
        <p14:creationId xmlns:p14="http://schemas.microsoft.com/office/powerpoint/2010/main" xmlns="" val="109505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a16="http://schemas.microsoft.com/office/drawing/2014/main" xmlns="" id="{CDDDB0E5-C9C9-44D8-BEB8-16A6CA8920CA}"/>
              </a:ext>
            </a:extLst>
          </p:cNvPr>
          <p:cNvGrpSpPr/>
          <p:nvPr/>
        </p:nvGrpSpPr>
        <p:grpSpPr>
          <a:xfrm>
            <a:off x="3581401" y="762000"/>
            <a:ext cx="718572" cy="958096"/>
            <a:chOff x="4753009" y="790578"/>
            <a:chExt cx="958096" cy="958096"/>
          </a:xfrm>
        </p:grpSpPr>
        <p:sp>
          <p:nvSpPr>
            <p:cNvPr id="23" name="TextBox 22">
              <a:extLst>
                <a:ext uri="{FF2B5EF4-FFF2-40B4-BE49-F238E27FC236}">
                  <a16:creationId xmlns:a16="http://schemas.microsoft.com/office/drawing/2014/main" xmlns=""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xmlns=""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3" name="Group 55">
            <a:extLst>
              <a:ext uri="{FF2B5EF4-FFF2-40B4-BE49-F238E27FC236}">
                <a16:creationId xmlns:a16="http://schemas.microsoft.com/office/drawing/2014/main" xmlns="" id="{AB7350D3-4353-45F7-BF03-021199F2298D}"/>
              </a:ext>
            </a:extLst>
          </p:cNvPr>
          <p:cNvGrpSpPr/>
          <p:nvPr/>
        </p:nvGrpSpPr>
        <p:grpSpPr>
          <a:xfrm>
            <a:off x="4012507" y="2230161"/>
            <a:ext cx="718572" cy="958096"/>
            <a:chOff x="5276743" y="2230161"/>
            <a:chExt cx="958096" cy="958096"/>
          </a:xfrm>
        </p:grpSpPr>
        <p:sp>
          <p:nvSpPr>
            <p:cNvPr id="27" name="TextBox 26">
              <a:extLst>
                <a:ext uri="{FF2B5EF4-FFF2-40B4-BE49-F238E27FC236}">
                  <a16:creationId xmlns:a16="http://schemas.microsoft.com/office/drawing/2014/main" xmlns=""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xmlns=""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4" name="Group 54">
            <a:extLst>
              <a:ext uri="{FF2B5EF4-FFF2-40B4-BE49-F238E27FC236}">
                <a16:creationId xmlns:a16="http://schemas.microsoft.com/office/drawing/2014/main" xmlns="" id="{41943C8E-7316-4346-AF7D-CBEB760F9A17}"/>
              </a:ext>
            </a:extLst>
          </p:cNvPr>
          <p:cNvGrpSpPr/>
          <p:nvPr/>
        </p:nvGrpSpPr>
        <p:grpSpPr>
          <a:xfrm>
            <a:off x="4440475" y="3669744"/>
            <a:ext cx="718572" cy="958096"/>
            <a:chOff x="5800477" y="3669744"/>
            <a:chExt cx="958096" cy="958096"/>
          </a:xfrm>
        </p:grpSpPr>
        <p:sp>
          <p:nvSpPr>
            <p:cNvPr id="31" name="TextBox 30">
              <a:extLst>
                <a:ext uri="{FF2B5EF4-FFF2-40B4-BE49-F238E27FC236}">
                  <a16:creationId xmlns:a16="http://schemas.microsoft.com/office/drawing/2014/main" xmlns=""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xmlns=""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 name="Group 53">
            <a:extLst>
              <a:ext uri="{FF2B5EF4-FFF2-40B4-BE49-F238E27FC236}">
                <a16:creationId xmlns:a16="http://schemas.microsoft.com/office/drawing/2014/main" xmlns="" id="{7CC2E432-B497-422F-8B32-AB2B0B147F5D}"/>
              </a:ext>
            </a:extLst>
          </p:cNvPr>
          <p:cNvGrpSpPr/>
          <p:nvPr/>
        </p:nvGrpSpPr>
        <p:grpSpPr>
          <a:xfrm>
            <a:off x="4868445" y="5109327"/>
            <a:ext cx="718572" cy="958096"/>
            <a:chOff x="6324210" y="5109327"/>
            <a:chExt cx="958096" cy="958096"/>
          </a:xfrm>
        </p:grpSpPr>
        <p:sp>
          <p:nvSpPr>
            <p:cNvPr id="35" name="TextBox 34">
              <a:extLst>
                <a:ext uri="{FF2B5EF4-FFF2-40B4-BE49-F238E27FC236}">
                  <a16:creationId xmlns:a16="http://schemas.microsoft.com/office/drawing/2014/main" xmlns=""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xmlns=""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36" name="TextBox 35"/>
          <p:cNvSpPr txBox="1"/>
          <p:nvPr/>
        </p:nvSpPr>
        <p:spPr>
          <a:xfrm>
            <a:off x="4428307" y="692332"/>
            <a:ext cx="4545877" cy="1169551"/>
          </a:xfrm>
          <a:prstGeom prst="rect">
            <a:avLst/>
          </a:prstGeom>
          <a:noFill/>
        </p:spPr>
        <p:txBody>
          <a:bodyPr wrap="square" rtlCol="0">
            <a:spAutoFit/>
          </a:bodyPr>
          <a:lstStyle/>
          <a:p>
            <a:r>
              <a:rPr lang="en-US" sz="1400" dirty="0" smtClean="0">
                <a:solidFill>
                  <a:schemeClr val="bg1"/>
                </a:solidFill>
              </a:rPr>
              <a:t>If there’s no backup, an ambulance should know the best way to reach the patient.GPS monitoring  can assist the ambulance while they’re on the filed as well as the hospital tracking the ambulance’s  </a:t>
            </a:r>
            <a:r>
              <a:rPr lang="en-US" sz="1400" dirty="0" smtClean="0">
                <a:solidFill>
                  <a:schemeClr val="bg1"/>
                </a:solidFill>
              </a:rPr>
              <a:t> </a:t>
            </a:r>
            <a:r>
              <a:rPr lang="en-US" sz="1400" dirty="0" smtClean="0">
                <a:solidFill>
                  <a:schemeClr val="bg1"/>
                </a:solidFill>
              </a:rPr>
              <a:t>location.</a:t>
            </a:r>
          </a:p>
          <a:p>
            <a:endParaRPr lang="en-US" sz="1400" dirty="0">
              <a:solidFill>
                <a:schemeClr val="bg1"/>
              </a:solidFill>
            </a:endParaRPr>
          </a:p>
        </p:txBody>
      </p:sp>
      <p:sp>
        <p:nvSpPr>
          <p:cNvPr id="37" name="TextBox 36"/>
          <p:cNvSpPr txBox="1"/>
          <p:nvPr/>
        </p:nvSpPr>
        <p:spPr>
          <a:xfrm>
            <a:off x="4810397" y="2063932"/>
            <a:ext cx="4333604" cy="1600438"/>
          </a:xfrm>
          <a:prstGeom prst="rect">
            <a:avLst/>
          </a:prstGeom>
          <a:noFill/>
        </p:spPr>
        <p:txBody>
          <a:bodyPr wrap="square" rtlCol="0">
            <a:spAutoFit/>
          </a:bodyPr>
          <a:lstStyle/>
          <a:p>
            <a:r>
              <a:rPr lang="en-US" sz="1400" dirty="0" smtClean="0">
                <a:solidFill>
                  <a:schemeClr val="bg1"/>
                </a:solidFill>
              </a:rPr>
              <a:t>Ambulances are critical tools in helping EMTs and other trained first responders not only quickly  </a:t>
            </a:r>
            <a:r>
              <a:rPr lang="en-US" sz="1400" dirty="0" smtClean="0">
                <a:solidFill>
                  <a:schemeClr val="bg1"/>
                </a:solidFill>
              </a:rPr>
              <a:t> </a:t>
            </a:r>
            <a:r>
              <a:rPr lang="en-US" sz="1400" dirty="0" smtClean="0">
                <a:solidFill>
                  <a:schemeClr val="bg1"/>
                </a:solidFill>
              </a:rPr>
              <a:t>arrive at an emergency but also provide potentially life-saving measures. So for the safety and other advantages, GPS Tracking System (ATS) is currently been applied to ambulances.</a:t>
            </a:r>
          </a:p>
          <a:p>
            <a:endParaRPr lang="en-US" sz="1400" dirty="0">
              <a:solidFill>
                <a:schemeClr val="bg1"/>
              </a:solidFill>
            </a:endParaRPr>
          </a:p>
        </p:txBody>
      </p:sp>
      <p:sp>
        <p:nvSpPr>
          <p:cNvPr id="38" name="TextBox 37"/>
          <p:cNvSpPr txBox="1"/>
          <p:nvPr/>
        </p:nvSpPr>
        <p:spPr>
          <a:xfrm>
            <a:off x="5212077" y="3526971"/>
            <a:ext cx="3931923" cy="1600438"/>
          </a:xfrm>
          <a:prstGeom prst="rect">
            <a:avLst/>
          </a:prstGeom>
          <a:noFill/>
        </p:spPr>
        <p:txBody>
          <a:bodyPr wrap="square" rtlCol="0">
            <a:spAutoFit/>
          </a:bodyPr>
          <a:lstStyle/>
          <a:p>
            <a:r>
              <a:rPr lang="en-US" sz="1400" dirty="0" smtClean="0">
                <a:solidFill>
                  <a:schemeClr val="bg1"/>
                </a:solidFill>
              </a:rPr>
              <a:t>This solution focus to make the ambulance available to a poor patient in the shortest possible time  by redirecting the ambulance from a nearby location and in a shorter way, than the conventional way  of sending the ambulance all the way from hospital to a critical spot.</a:t>
            </a:r>
          </a:p>
          <a:p>
            <a:endParaRPr lang="en-US" sz="1400" dirty="0">
              <a:solidFill>
                <a:schemeClr val="bg1"/>
              </a:solidFill>
            </a:endParaRPr>
          </a:p>
        </p:txBody>
      </p:sp>
      <p:sp>
        <p:nvSpPr>
          <p:cNvPr id="39" name="TextBox 38"/>
          <p:cNvSpPr txBox="1"/>
          <p:nvPr/>
        </p:nvSpPr>
        <p:spPr>
          <a:xfrm>
            <a:off x="5623559" y="5097241"/>
            <a:ext cx="3481252" cy="1384995"/>
          </a:xfrm>
          <a:prstGeom prst="rect">
            <a:avLst/>
          </a:prstGeom>
          <a:noFill/>
        </p:spPr>
        <p:txBody>
          <a:bodyPr wrap="square" rtlCol="0">
            <a:spAutoFit/>
          </a:bodyPr>
          <a:lstStyle/>
          <a:p>
            <a:r>
              <a:rPr lang="en-US" sz="1400" dirty="0" smtClean="0">
                <a:solidFill>
                  <a:schemeClr val="bg1"/>
                </a:solidFill>
              </a:rPr>
              <a:t>The Ambulance will be outfitted with GPS enabled Tracker devices that will gather the location coordinates from the GPS satellites and send them in real time to the focal server through GPRS enabled SIM.</a:t>
            </a:r>
          </a:p>
          <a:p>
            <a:endParaRPr lang="en-US" sz="1400" dirty="0">
              <a:solidFill>
                <a:schemeClr val="bg1"/>
              </a:solidFill>
            </a:endParaRPr>
          </a:p>
        </p:txBody>
      </p:sp>
      <p:sp>
        <p:nvSpPr>
          <p:cNvPr id="18" name="TextBox 17"/>
          <p:cNvSpPr txBox="1"/>
          <p:nvPr/>
        </p:nvSpPr>
        <p:spPr>
          <a:xfrm>
            <a:off x="381000" y="152400"/>
            <a:ext cx="5257800" cy="707886"/>
          </a:xfrm>
          <a:prstGeom prst="rect">
            <a:avLst/>
          </a:prstGeom>
          <a:noFill/>
        </p:spPr>
        <p:txBody>
          <a:bodyPr wrap="square" rtlCol="0">
            <a:spAutoFit/>
          </a:bodyPr>
          <a:lstStyle/>
          <a:p>
            <a:r>
              <a:rPr lang="en-US" altLang="ko-KR" sz="2000" b="1" dirty="0" smtClean="0">
                <a:solidFill>
                  <a:schemeClr val="bg1"/>
                </a:solidFill>
                <a:latin typeface="Algerian" pitchFamily="82" charset="0"/>
              </a:rPr>
              <a:t>IDEA:GPS MONITORING FOR AMBULANCE</a:t>
            </a:r>
            <a:endParaRPr lang="en-US" sz="2000" b="1" dirty="0" smtClean="0">
              <a:solidFill>
                <a:schemeClr val="bg1"/>
              </a:solidFill>
              <a:latin typeface="Algerian" pitchFamily="82" charset="0"/>
            </a:endParaRPr>
          </a:p>
          <a:p>
            <a:endParaRPr lang="en-US" sz="2000" b="1" dirty="0">
              <a:solidFill>
                <a:schemeClr val="bg1"/>
              </a:solidFill>
              <a:latin typeface="Algerian" pitchFamily="82" charset="0"/>
            </a:endParaRPr>
          </a:p>
        </p:txBody>
      </p:sp>
    </p:spTree>
    <p:extLst>
      <p:ext uri="{BB962C8B-B14F-4D97-AF65-F5344CB8AC3E}">
        <p14:creationId xmlns:p14="http://schemas.microsoft.com/office/powerpoint/2010/main" xmlns="" val="27979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0"/>
          </p:nvPr>
        </p:nvPicPr>
        <p:blipFill>
          <a:blip r:embed="rId2" cstate="print"/>
          <a:srcRect/>
          <a:stretch>
            <a:fillRect/>
          </a:stretch>
        </p:blipFill>
        <p:spPr bwMode="auto">
          <a:xfrm>
            <a:off x="1143000" y="1092201"/>
            <a:ext cx="2095500" cy="20955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343400" y="1092201"/>
            <a:ext cx="2095500" cy="20955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057400" y="3835401"/>
            <a:ext cx="2095500" cy="2095500"/>
          </a:xfrm>
          <a:prstGeom prst="rect">
            <a:avLst/>
          </a:prstGeom>
          <a:noFill/>
          <a:ln w="9525">
            <a:noFill/>
            <a:miter lim="800000"/>
            <a:headEnd/>
            <a:tailEnd/>
          </a:ln>
        </p:spPr>
      </p:pic>
      <p:pic>
        <p:nvPicPr>
          <p:cNvPr id="12" name="Picture 6"/>
          <p:cNvPicPr>
            <a:picLocks noGrp="1" noChangeAspect="1" noChangeArrowheads="1"/>
          </p:cNvPicPr>
          <p:nvPr>
            <p:ph idx="10"/>
          </p:nvPr>
        </p:nvPicPr>
        <p:blipFill>
          <a:blip r:embed="rId5" cstate="print"/>
          <a:srcRect/>
          <a:stretch>
            <a:fillRect/>
          </a:stretch>
        </p:blipFill>
        <p:spPr bwMode="auto">
          <a:xfrm>
            <a:off x="5257800" y="3733801"/>
            <a:ext cx="2514600" cy="2286911"/>
          </a:xfrm>
          <a:prstGeom prst="rect">
            <a:avLst/>
          </a:prstGeom>
          <a:noFill/>
          <a:ln w="9525">
            <a:noFill/>
            <a:miter lim="800000"/>
            <a:headEnd/>
            <a:tailEnd/>
          </a:ln>
        </p:spPr>
      </p:pic>
    </p:spTree>
    <p:extLst>
      <p:ext uri="{BB962C8B-B14F-4D97-AF65-F5344CB8AC3E}">
        <p14:creationId xmlns=""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0"/>
          </p:nvPr>
        </p:nvPicPr>
        <p:blipFill>
          <a:blip r:embed="rId2" cstate="print"/>
          <a:srcRect/>
          <a:stretch>
            <a:fillRect/>
          </a:stretch>
        </p:blipFill>
        <p:spPr bwMode="auto">
          <a:xfrm>
            <a:off x="1752600" y="1295400"/>
            <a:ext cx="5714999" cy="457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b="1" dirty="0" smtClean="0"/>
              <a:t>USE CASES:GPS MONITORING FOR AMBULANCE</a:t>
            </a:r>
            <a:br>
              <a:rPr lang="en-US" sz="2800" b="1" dirty="0" smtClean="0"/>
            </a:br>
            <a:endParaRPr lang="ko-KR" altLang="en-US" sz="2800" b="1" dirty="0"/>
          </a:p>
        </p:txBody>
      </p:sp>
      <p:grpSp>
        <p:nvGrpSpPr>
          <p:cNvPr id="4" name="Group 13318"/>
          <p:cNvGrpSpPr/>
          <p:nvPr/>
        </p:nvGrpSpPr>
        <p:grpSpPr>
          <a:xfrm rot="19917947">
            <a:off x="1469388" y="1804728"/>
            <a:ext cx="1665869" cy="4745163"/>
            <a:chOff x="1359132" y="345882"/>
            <a:chExt cx="1966239" cy="4200564"/>
          </a:xfrm>
        </p:grpSpPr>
        <p:grpSp>
          <p:nvGrpSpPr>
            <p:cNvPr id="6"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3373509"/>
            <a:ext cx="3091680" cy="2584668"/>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4164238" y="1871926"/>
            <a:ext cx="576064"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4164238" y="3016940"/>
            <a:ext cx="576064"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2" name="Oval 51"/>
          <p:cNvSpPr/>
          <p:nvPr/>
        </p:nvSpPr>
        <p:spPr>
          <a:xfrm>
            <a:off x="4164238" y="4139099"/>
            <a:ext cx="576064"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2" name="TextBox 61"/>
          <p:cNvSpPr txBox="1"/>
          <p:nvPr/>
        </p:nvSpPr>
        <p:spPr>
          <a:xfrm>
            <a:off x="4145152" y="1948193"/>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4130834" y="3093208"/>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64" name="TextBox 63"/>
          <p:cNvSpPr txBox="1"/>
          <p:nvPr/>
        </p:nvSpPr>
        <p:spPr>
          <a:xfrm>
            <a:off x="4130834" y="4215366"/>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68" name="Oval 67"/>
          <p:cNvSpPr/>
          <p:nvPr/>
        </p:nvSpPr>
        <p:spPr>
          <a:xfrm>
            <a:off x="4164238" y="5272686"/>
            <a:ext cx="576064"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9" name="TextBox 68"/>
          <p:cNvSpPr txBox="1"/>
          <p:nvPr/>
        </p:nvSpPr>
        <p:spPr>
          <a:xfrm>
            <a:off x="4130834" y="5348953"/>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46" name="TextBox 45"/>
          <p:cNvSpPr txBox="1"/>
          <p:nvPr/>
        </p:nvSpPr>
        <p:spPr>
          <a:xfrm>
            <a:off x="4716016" y="1828800"/>
            <a:ext cx="4427984" cy="830997"/>
          </a:xfrm>
          <a:prstGeom prst="rect">
            <a:avLst/>
          </a:prstGeom>
          <a:noFill/>
        </p:spPr>
        <p:txBody>
          <a:bodyPr wrap="square" rtlCol="0">
            <a:spAutoFit/>
          </a:bodyPr>
          <a:lstStyle/>
          <a:p>
            <a:r>
              <a:rPr lang="en-US" sz="1200" b="1" dirty="0" smtClean="0"/>
              <a:t>It entails a network of 24 satellites in orbit and devices on the ground that </a:t>
            </a:r>
            <a:r>
              <a:rPr lang="en-US" sz="1200" b="1" dirty="0" smtClean="0"/>
              <a:t>can </a:t>
            </a:r>
            <a:r>
              <a:rPr lang="en-US" sz="1200" b="1" dirty="0" smtClean="0"/>
              <a:t>establish a person or object’s location on Earth with astonishing precision.</a:t>
            </a:r>
          </a:p>
          <a:p>
            <a:endParaRPr lang="en-US" sz="1200" b="1" dirty="0"/>
          </a:p>
        </p:txBody>
      </p:sp>
      <p:sp>
        <p:nvSpPr>
          <p:cNvPr id="47" name="TextBox 46"/>
          <p:cNvSpPr txBox="1"/>
          <p:nvPr/>
        </p:nvSpPr>
        <p:spPr>
          <a:xfrm>
            <a:off x="4752528" y="3047279"/>
            <a:ext cx="4391472" cy="646331"/>
          </a:xfrm>
          <a:prstGeom prst="rect">
            <a:avLst/>
          </a:prstGeom>
          <a:noFill/>
        </p:spPr>
        <p:txBody>
          <a:bodyPr wrap="square" rtlCol="0">
            <a:spAutoFit/>
          </a:bodyPr>
          <a:lstStyle/>
          <a:p>
            <a:r>
              <a:rPr lang="en-US" sz="1200" b="1" dirty="0" smtClean="0"/>
              <a:t>GPS Tracking tracks three separate data </a:t>
            </a:r>
            <a:r>
              <a:rPr lang="en-US" sz="1200" b="1" dirty="0" smtClean="0"/>
              <a:t>set: positioning, navigation </a:t>
            </a:r>
            <a:r>
              <a:rPr lang="en-US" sz="1200" b="1" dirty="0" smtClean="0"/>
              <a:t>, and timing.</a:t>
            </a:r>
          </a:p>
          <a:p>
            <a:endParaRPr lang="en-US" sz="1200" b="1" dirty="0"/>
          </a:p>
        </p:txBody>
      </p:sp>
      <p:sp>
        <p:nvSpPr>
          <p:cNvPr id="48" name="TextBox 47"/>
          <p:cNvSpPr txBox="1"/>
          <p:nvPr/>
        </p:nvSpPr>
        <p:spPr>
          <a:xfrm>
            <a:off x="4752528" y="4197086"/>
            <a:ext cx="4391472" cy="646331"/>
          </a:xfrm>
          <a:prstGeom prst="rect">
            <a:avLst/>
          </a:prstGeom>
          <a:noFill/>
        </p:spPr>
        <p:txBody>
          <a:bodyPr wrap="square" rtlCol="0">
            <a:spAutoFit/>
          </a:bodyPr>
          <a:lstStyle/>
          <a:p>
            <a:r>
              <a:rPr lang="en-US" sz="1200" b="1" dirty="0" smtClean="0"/>
              <a:t>Satellites that use microwave signals that are  transmitted on location , vehicle  speed  , time and    direction.</a:t>
            </a:r>
          </a:p>
          <a:p>
            <a:endParaRPr lang="en-US" sz="1200" b="1" dirty="0"/>
          </a:p>
        </p:txBody>
      </p:sp>
      <p:sp>
        <p:nvSpPr>
          <p:cNvPr id="49" name="TextBox 48"/>
          <p:cNvSpPr txBox="1"/>
          <p:nvPr/>
        </p:nvSpPr>
        <p:spPr>
          <a:xfrm>
            <a:off x="4788024" y="5325070"/>
            <a:ext cx="4032448" cy="923330"/>
          </a:xfrm>
          <a:prstGeom prst="rect">
            <a:avLst/>
          </a:prstGeom>
          <a:noFill/>
        </p:spPr>
        <p:txBody>
          <a:bodyPr wrap="square" rtlCol="0">
            <a:spAutoFit/>
          </a:bodyPr>
          <a:lstStyle/>
          <a:p>
            <a:pPr marL="0" lvl="2"/>
            <a:r>
              <a:rPr lang="en-US" sz="1200" b="1" dirty="0" smtClean="0"/>
              <a:t>While on the road, the paramedics  will navigate  the best route to reach the patient, avoiding traffic and any other hindrances.  </a:t>
            </a:r>
          </a:p>
          <a:p>
            <a:endParaRPr lang="en-US" dirty="0"/>
          </a:p>
        </p:txBody>
      </p:sp>
    </p:spTree>
    <p:extLst>
      <p:ext uri="{BB962C8B-B14F-4D97-AF65-F5344CB8AC3E}">
        <p14:creationId xmlns:p14="http://schemas.microsoft.com/office/powerpoint/2010/main" xmlns="" val="127816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C9BF78A8-8CD1-434F-8640-4A3F13D46E77}"/>
              </a:ext>
            </a:extLst>
          </p:cNvPr>
          <p:cNvGrpSpPr/>
          <p:nvPr/>
        </p:nvGrpSpPr>
        <p:grpSpPr>
          <a:xfrm>
            <a:off x="0" y="319449"/>
            <a:ext cx="4143616" cy="6538551"/>
            <a:chOff x="3889868" y="2615973"/>
            <a:chExt cx="3503018" cy="4145774"/>
          </a:xfrm>
        </p:grpSpPr>
        <p:sp>
          <p:nvSpPr>
            <p:cNvPr id="4" name="Freeform: Shape 3">
              <a:extLst>
                <a:ext uri="{FF2B5EF4-FFF2-40B4-BE49-F238E27FC236}">
                  <a16:creationId xmlns:a16="http://schemas.microsoft.com/office/drawing/2014/main" xmlns="" id="{BDDEAF1E-5208-45DC-B836-F3570746042F}"/>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accent6"/>
            </a:solidFill>
            <a:ln w="534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9A67CEAF-D994-40CE-B3EC-488538B19E6D}"/>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tx1">
                <a:lumMod val="65000"/>
                <a:lumOff val="35000"/>
              </a:schemeClr>
            </a:solidFill>
            <a:ln w="534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8365DF08-E52E-45BA-9E9E-000E2511AD49}"/>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9C5E49A-B9AE-4542-87CA-8CF3ADCC3953}"/>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solidFill>
            <a:ln w="534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74C449CB-B097-463E-8A4A-A8440060DE4D}"/>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35C66848-5697-43F9-ABB0-F910B39C36BB}"/>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33228073-857F-4AA4-B9A5-C9E218D95A6E}"/>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solidFill>
            <a:ln w="534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45FAAB57-75B5-4E65-8B19-031DD6B987BF}"/>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solidFill>
            <a:ln w="534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5B914C39-3796-4315-AE25-76DC64B162A6}"/>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solidFill>
            <a:ln w="534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9505EE36-7FD4-4AED-A02B-3720C021F5AF}"/>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a:p>
          </p:txBody>
        </p:sp>
      </p:grpSp>
      <p:sp>
        <p:nvSpPr>
          <p:cNvPr id="14" name="직사각형 5">
            <a:extLst>
              <a:ext uri="{FF2B5EF4-FFF2-40B4-BE49-F238E27FC236}">
                <a16:creationId xmlns:a16="http://schemas.microsoft.com/office/drawing/2014/main" xmlns="" id="{62FCDA44-6A11-4862-AC43-2EE435C27F3A}"/>
              </a:ext>
            </a:extLst>
          </p:cNvPr>
          <p:cNvSpPr/>
          <p:nvPr/>
        </p:nvSpPr>
        <p:spPr>
          <a:xfrm>
            <a:off x="4147796" y="551949"/>
            <a:ext cx="4202974" cy="720638"/>
          </a:xfrm>
          <a:prstGeom prst="rect">
            <a:avLst/>
          </a:prstGeom>
          <a:noFill/>
        </p:spPr>
        <p:txBody>
          <a:bodyPr lIns="0" anchor="ctr"/>
          <a:lstStyle/>
          <a:p>
            <a:r>
              <a:rPr lang="en-US" altLang="ko-KR" sz="4000" b="1" dirty="0" smtClean="0">
                <a:solidFill>
                  <a:schemeClr val="accent3"/>
                </a:solidFill>
                <a:latin typeface="+mj-lt"/>
              </a:rPr>
              <a:t>TECHNOLOGY STACK</a:t>
            </a:r>
            <a:endParaRPr lang="en-US" altLang="ko-KR" sz="4000" b="1" dirty="0">
              <a:solidFill>
                <a:schemeClr val="accent3"/>
              </a:solidFill>
              <a:latin typeface="+mj-lt"/>
            </a:endParaRPr>
          </a:p>
        </p:txBody>
      </p:sp>
      <p:sp>
        <p:nvSpPr>
          <p:cNvPr id="33" name="Freeform 32">
            <a:extLst>
              <a:ext uri="{FF2B5EF4-FFF2-40B4-BE49-F238E27FC236}">
                <a16:creationId xmlns:a16="http://schemas.microsoft.com/office/drawing/2014/main" xmlns="" id="{9C5A04AA-A50B-457A-A783-D941E78BCCDF}"/>
              </a:ext>
            </a:extLst>
          </p:cNvPr>
          <p:cNvSpPr/>
          <p:nvPr/>
        </p:nvSpPr>
        <p:spPr>
          <a:xfrm>
            <a:off x="4390646" y="1572300"/>
            <a:ext cx="448115"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Freeform 32">
            <a:extLst>
              <a:ext uri="{FF2B5EF4-FFF2-40B4-BE49-F238E27FC236}">
                <a16:creationId xmlns:a16="http://schemas.microsoft.com/office/drawing/2014/main" xmlns="" id="{9C5A04AA-A50B-457A-A783-D941E78BCCDF}"/>
              </a:ext>
            </a:extLst>
          </p:cNvPr>
          <p:cNvSpPr/>
          <p:nvPr/>
        </p:nvSpPr>
        <p:spPr>
          <a:xfrm>
            <a:off x="4465758" y="2390906"/>
            <a:ext cx="448115"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TextBox 34"/>
          <p:cNvSpPr txBox="1"/>
          <p:nvPr/>
        </p:nvSpPr>
        <p:spPr>
          <a:xfrm>
            <a:off x="4862981" y="1698171"/>
            <a:ext cx="1832066" cy="584775"/>
          </a:xfrm>
          <a:prstGeom prst="rect">
            <a:avLst/>
          </a:prstGeom>
          <a:noFill/>
        </p:spPr>
        <p:txBody>
          <a:bodyPr wrap="square" rtlCol="0">
            <a:spAutoFit/>
          </a:bodyPr>
          <a:lstStyle/>
          <a:p>
            <a:r>
              <a:rPr lang="en-US" sz="1600" b="1" dirty="0" smtClean="0">
                <a:latin typeface="Arial Black" pitchFamily="34" charset="0"/>
              </a:rPr>
              <a:t>Server : </a:t>
            </a:r>
            <a:r>
              <a:rPr lang="en-US" sz="1600" b="1" dirty="0" smtClean="0">
                <a:latin typeface="Arial Black" pitchFamily="34" charset="0"/>
              </a:rPr>
              <a:t>GPS</a:t>
            </a:r>
            <a:endParaRPr lang="en-US" sz="1600" b="1" dirty="0" smtClean="0">
              <a:latin typeface="Arial Black" pitchFamily="34" charset="0"/>
            </a:endParaRPr>
          </a:p>
          <a:p>
            <a:endParaRPr lang="en-US" sz="1600" b="1" dirty="0">
              <a:latin typeface="Arial Black" pitchFamily="34" charset="0"/>
            </a:endParaRPr>
          </a:p>
        </p:txBody>
      </p:sp>
      <p:sp>
        <p:nvSpPr>
          <p:cNvPr id="36" name="TextBox 35"/>
          <p:cNvSpPr txBox="1"/>
          <p:nvPr/>
        </p:nvSpPr>
        <p:spPr>
          <a:xfrm>
            <a:off x="4902168" y="2615625"/>
            <a:ext cx="4470432" cy="584775"/>
          </a:xfrm>
          <a:prstGeom prst="rect">
            <a:avLst/>
          </a:prstGeom>
          <a:noFill/>
        </p:spPr>
        <p:txBody>
          <a:bodyPr wrap="square" rtlCol="0">
            <a:spAutoFit/>
          </a:bodyPr>
          <a:lstStyle/>
          <a:p>
            <a:r>
              <a:rPr lang="en-US" sz="1600" b="1" dirty="0" smtClean="0">
                <a:latin typeface="Arial Black" pitchFamily="34" charset="0"/>
              </a:rPr>
              <a:t>Notification Trigger: </a:t>
            </a:r>
            <a:r>
              <a:rPr lang="en-US" sz="1600" b="1" dirty="0" err="1" smtClean="0">
                <a:latin typeface="Arial Black" pitchFamily="34" charset="0"/>
              </a:rPr>
              <a:t>Twilio</a:t>
            </a:r>
            <a:r>
              <a:rPr lang="en-US" sz="1600" b="1" dirty="0" smtClean="0">
                <a:latin typeface="Arial Black" pitchFamily="34" charset="0"/>
              </a:rPr>
              <a:t> or push.io</a:t>
            </a:r>
          </a:p>
          <a:p>
            <a:endParaRPr lang="en-US" sz="1600" b="1" dirty="0">
              <a:latin typeface="Arial Black" pitchFamily="34" charset="0"/>
            </a:endParaRPr>
          </a:p>
        </p:txBody>
      </p:sp>
      <p:sp>
        <p:nvSpPr>
          <p:cNvPr id="37" name="Freeform: Shape 30">
            <a:extLst>
              <a:ext uri="{FF2B5EF4-FFF2-40B4-BE49-F238E27FC236}">
                <a16:creationId xmlns:a16="http://schemas.microsoft.com/office/drawing/2014/main" xmlns="" id="{694630D2-25FD-4DEA-B037-A8A924B36605}"/>
              </a:ext>
            </a:extLst>
          </p:cNvPr>
          <p:cNvSpPr/>
          <p:nvPr/>
        </p:nvSpPr>
        <p:spPr>
          <a:xfrm>
            <a:off x="4716603" y="3934765"/>
            <a:ext cx="1916061" cy="1185873"/>
          </a:xfrm>
          <a:custGeom>
            <a:avLst/>
            <a:gdLst>
              <a:gd name="connsiteX0" fmla="*/ 498522 w 822915"/>
              <a:gd name="connsiteY0" fmla="*/ 142253 h 674760"/>
              <a:gd name="connsiteX1" fmla="*/ 259978 w 822915"/>
              <a:gd name="connsiteY1" fmla="*/ 279827 h 674760"/>
              <a:gd name="connsiteX2" fmla="*/ 335890 w 822915"/>
              <a:gd name="connsiteY2" fmla="*/ 323851 h 674760"/>
              <a:gd name="connsiteX3" fmla="*/ 574434 w 822915"/>
              <a:gd name="connsiteY3" fmla="*/ 186228 h 674760"/>
              <a:gd name="connsiteX4" fmla="*/ 624258 w 822915"/>
              <a:gd name="connsiteY4" fmla="*/ 0 h 674760"/>
              <a:gd name="connsiteX5" fmla="*/ 818941 w 822915"/>
              <a:gd name="connsiteY5" fmla="*/ 112777 h 674760"/>
              <a:gd name="connsiteX6" fmla="*/ 822915 w 822915"/>
              <a:gd name="connsiteY6" fmla="*/ 110485 h 674760"/>
              <a:gd name="connsiteX7" fmla="*/ 822915 w 822915"/>
              <a:gd name="connsiteY7" fmla="*/ 115079 h 674760"/>
              <a:gd name="connsiteX8" fmla="*/ 822915 w 822915"/>
              <a:gd name="connsiteY8" fmla="*/ 115080 h 674760"/>
              <a:gd name="connsiteX9" fmla="*/ 822915 w 822915"/>
              <a:gd name="connsiteY9" fmla="*/ 186990 h 674760"/>
              <a:gd name="connsiteX10" fmla="*/ 795896 w 822915"/>
              <a:gd name="connsiteY10" fmla="*/ 202534 h 674760"/>
              <a:gd name="connsiteX11" fmla="*/ 795720 w 822915"/>
              <a:gd name="connsiteY11" fmla="*/ 231800 h 674760"/>
              <a:gd name="connsiteX12" fmla="*/ 783184 w 822915"/>
              <a:gd name="connsiteY12" fmla="*/ 240287 h 674760"/>
              <a:gd name="connsiteX13" fmla="*/ 782862 w 822915"/>
              <a:gd name="connsiteY13" fmla="*/ 360767 h 674760"/>
              <a:gd name="connsiteX14" fmla="*/ 770583 w 822915"/>
              <a:gd name="connsiteY14" fmla="*/ 367903 h 674760"/>
              <a:gd name="connsiteX15" fmla="*/ 769811 w 822915"/>
              <a:gd name="connsiteY15" fmla="*/ 247101 h 674760"/>
              <a:gd name="connsiteX16" fmla="*/ 756632 w 822915"/>
              <a:gd name="connsiteY16" fmla="*/ 253080 h 674760"/>
              <a:gd name="connsiteX17" fmla="*/ 756564 w 822915"/>
              <a:gd name="connsiteY17" fmla="*/ 225161 h 674760"/>
              <a:gd name="connsiteX18" fmla="*/ 729502 w 822915"/>
              <a:gd name="connsiteY18" fmla="*/ 240728 h 674760"/>
              <a:gd name="connsiteX19" fmla="*/ 729308 w 822915"/>
              <a:gd name="connsiteY19" fmla="*/ 270181 h 674760"/>
              <a:gd name="connsiteX20" fmla="*/ 716772 w 822915"/>
              <a:gd name="connsiteY20" fmla="*/ 278668 h 674760"/>
              <a:gd name="connsiteX21" fmla="*/ 716450 w 822915"/>
              <a:gd name="connsiteY21" fmla="*/ 399148 h 674760"/>
              <a:gd name="connsiteX22" fmla="*/ 704171 w 822915"/>
              <a:gd name="connsiteY22" fmla="*/ 406220 h 674760"/>
              <a:gd name="connsiteX23" fmla="*/ 703400 w 822915"/>
              <a:gd name="connsiteY23" fmla="*/ 285483 h 674760"/>
              <a:gd name="connsiteX24" fmla="*/ 690220 w 822915"/>
              <a:gd name="connsiteY24" fmla="*/ 291461 h 674760"/>
              <a:gd name="connsiteX25" fmla="*/ 690151 w 822915"/>
              <a:gd name="connsiteY25" fmla="*/ 263367 h 674760"/>
              <a:gd name="connsiteX26" fmla="*/ 663139 w 822915"/>
              <a:gd name="connsiteY26" fmla="*/ 278907 h 674760"/>
              <a:gd name="connsiteX27" fmla="*/ 662961 w 822915"/>
              <a:gd name="connsiteY27" fmla="*/ 308562 h 674760"/>
              <a:gd name="connsiteX28" fmla="*/ 650360 w 822915"/>
              <a:gd name="connsiteY28" fmla="*/ 317049 h 674760"/>
              <a:gd name="connsiteX29" fmla="*/ 650039 w 822915"/>
              <a:gd name="connsiteY29" fmla="*/ 437464 h 674760"/>
              <a:gd name="connsiteX30" fmla="*/ 637824 w 822915"/>
              <a:gd name="connsiteY30" fmla="*/ 444601 h 674760"/>
              <a:gd name="connsiteX31" fmla="*/ 636988 w 822915"/>
              <a:gd name="connsiteY31" fmla="*/ 323864 h 674760"/>
              <a:gd name="connsiteX32" fmla="*/ 623808 w 822915"/>
              <a:gd name="connsiteY32" fmla="*/ 329843 h 674760"/>
              <a:gd name="connsiteX33" fmla="*/ 623739 w 822915"/>
              <a:gd name="connsiteY33" fmla="*/ 301572 h 674760"/>
              <a:gd name="connsiteX34" fmla="*/ 596728 w 822915"/>
              <a:gd name="connsiteY34" fmla="*/ 317112 h 674760"/>
              <a:gd name="connsiteX35" fmla="*/ 596549 w 822915"/>
              <a:gd name="connsiteY35" fmla="*/ 346880 h 674760"/>
              <a:gd name="connsiteX36" fmla="*/ 584013 w 822915"/>
              <a:gd name="connsiteY36" fmla="*/ 355366 h 674760"/>
              <a:gd name="connsiteX37" fmla="*/ 583627 w 822915"/>
              <a:gd name="connsiteY37" fmla="*/ 475846 h 674760"/>
              <a:gd name="connsiteX38" fmla="*/ 571412 w 822915"/>
              <a:gd name="connsiteY38" fmla="*/ 482982 h 674760"/>
              <a:gd name="connsiteX39" fmla="*/ 570576 w 822915"/>
              <a:gd name="connsiteY39" fmla="*/ 362245 h 674760"/>
              <a:gd name="connsiteX40" fmla="*/ 557396 w 822915"/>
              <a:gd name="connsiteY40" fmla="*/ 368160 h 674760"/>
              <a:gd name="connsiteX41" fmla="*/ 557344 w 822915"/>
              <a:gd name="connsiteY41" fmla="*/ 339768 h 674760"/>
              <a:gd name="connsiteX42" fmla="*/ 530316 w 822915"/>
              <a:gd name="connsiteY42" fmla="*/ 355317 h 674760"/>
              <a:gd name="connsiteX43" fmla="*/ 530137 w 822915"/>
              <a:gd name="connsiteY43" fmla="*/ 385261 h 674760"/>
              <a:gd name="connsiteX44" fmla="*/ 517601 w 822915"/>
              <a:gd name="connsiteY44" fmla="*/ 393747 h 674760"/>
              <a:gd name="connsiteX45" fmla="*/ 517215 w 822915"/>
              <a:gd name="connsiteY45" fmla="*/ 514227 h 674760"/>
              <a:gd name="connsiteX46" fmla="*/ 505000 w 822915"/>
              <a:gd name="connsiteY46" fmla="*/ 521299 h 674760"/>
              <a:gd name="connsiteX47" fmla="*/ 504228 w 822915"/>
              <a:gd name="connsiteY47" fmla="*/ 400562 h 674760"/>
              <a:gd name="connsiteX48" fmla="*/ 490984 w 822915"/>
              <a:gd name="connsiteY48" fmla="*/ 406541 h 674760"/>
              <a:gd name="connsiteX49" fmla="*/ 490932 w 822915"/>
              <a:gd name="connsiteY49" fmla="*/ 377974 h 674760"/>
              <a:gd name="connsiteX50" fmla="*/ 463906 w 822915"/>
              <a:gd name="connsiteY50" fmla="*/ 393522 h 674760"/>
              <a:gd name="connsiteX51" fmla="*/ 463725 w 822915"/>
              <a:gd name="connsiteY51" fmla="*/ 423642 h 674760"/>
              <a:gd name="connsiteX52" fmla="*/ 451189 w 822915"/>
              <a:gd name="connsiteY52" fmla="*/ 432128 h 674760"/>
              <a:gd name="connsiteX53" fmla="*/ 450867 w 822915"/>
              <a:gd name="connsiteY53" fmla="*/ 552544 h 674760"/>
              <a:gd name="connsiteX54" fmla="*/ 438588 w 822915"/>
              <a:gd name="connsiteY54" fmla="*/ 559680 h 674760"/>
              <a:gd name="connsiteX55" fmla="*/ 437816 w 822915"/>
              <a:gd name="connsiteY55" fmla="*/ 438944 h 674760"/>
              <a:gd name="connsiteX56" fmla="*/ 424637 w 822915"/>
              <a:gd name="connsiteY56" fmla="*/ 444922 h 674760"/>
              <a:gd name="connsiteX57" fmla="*/ 424567 w 822915"/>
              <a:gd name="connsiteY57" fmla="*/ 416153 h 674760"/>
              <a:gd name="connsiteX58" fmla="*/ 397513 w 822915"/>
              <a:gd name="connsiteY58" fmla="*/ 431716 h 674760"/>
              <a:gd name="connsiteX59" fmla="*/ 397314 w 822915"/>
              <a:gd name="connsiteY59" fmla="*/ 461960 h 674760"/>
              <a:gd name="connsiteX60" fmla="*/ 384777 w 822915"/>
              <a:gd name="connsiteY60" fmla="*/ 470446 h 674760"/>
              <a:gd name="connsiteX61" fmla="*/ 384456 w 822915"/>
              <a:gd name="connsiteY61" fmla="*/ 590925 h 674760"/>
              <a:gd name="connsiteX62" fmla="*/ 372176 w 822915"/>
              <a:gd name="connsiteY62" fmla="*/ 598062 h 674760"/>
              <a:gd name="connsiteX63" fmla="*/ 371405 w 822915"/>
              <a:gd name="connsiteY63" fmla="*/ 477325 h 674760"/>
              <a:gd name="connsiteX64" fmla="*/ 358225 w 822915"/>
              <a:gd name="connsiteY64" fmla="*/ 483304 h 674760"/>
              <a:gd name="connsiteX65" fmla="*/ 358155 w 822915"/>
              <a:gd name="connsiteY65" fmla="*/ 454359 h 674760"/>
              <a:gd name="connsiteX66" fmla="*/ 331149 w 822915"/>
              <a:gd name="connsiteY66" fmla="*/ 469895 h 674760"/>
              <a:gd name="connsiteX67" fmla="*/ 330966 w 822915"/>
              <a:gd name="connsiteY67" fmla="*/ 500340 h 674760"/>
              <a:gd name="connsiteX68" fmla="*/ 318430 w 822915"/>
              <a:gd name="connsiteY68" fmla="*/ 508827 h 674760"/>
              <a:gd name="connsiteX69" fmla="*/ 318043 w 822915"/>
              <a:gd name="connsiteY69" fmla="*/ 629307 h 674760"/>
              <a:gd name="connsiteX70" fmla="*/ 305828 w 822915"/>
              <a:gd name="connsiteY70" fmla="*/ 636379 h 674760"/>
              <a:gd name="connsiteX71" fmla="*/ 304993 w 822915"/>
              <a:gd name="connsiteY71" fmla="*/ 515642 h 674760"/>
              <a:gd name="connsiteX72" fmla="*/ 291813 w 822915"/>
              <a:gd name="connsiteY72" fmla="*/ 521621 h 674760"/>
              <a:gd name="connsiteX73" fmla="*/ 291742 w 822915"/>
              <a:gd name="connsiteY73" fmla="*/ 492565 h 674760"/>
              <a:gd name="connsiteX74" fmla="*/ 264738 w 822915"/>
              <a:gd name="connsiteY74" fmla="*/ 508100 h 674760"/>
              <a:gd name="connsiteX75" fmla="*/ 264554 w 822915"/>
              <a:gd name="connsiteY75" fmla="*/ 538722 h 674760"/>
              <a:gd name="connsiteX76" fmla="*/ 252018 w 822915"/>
              <a:gd name="connsiteY76" fmla="*/ 547208 h 674760"/>
              <a:gd name="connsiteX77" fmla="*/ 251632 w 822915"/>
              <a:gd name="connsiteY77" fmla="*/ 667688 h 674760"/>
              <a:gd name="connsiteX78" fmla="*/ 239417 w 822915"/>
              <a:gd name="connsiteY78" fmla="*/ 674760 h 674760"/>
              <a:gd name="connsiteX79" fmla="*/ 238581 w 822915"/>
              <a:gd name="connsiteY79" fmla="*/ 554023 h 674760"/>
              <a:gd name="connsiteX80" fmla="*/ 225402 w 822915"/>
              <a:gd name="connsiteY80" fmla="*/ 560002 h 674760"/>
              <a:gd name="connsiteX81" fmla="*/ 225348 w 822915"/>
              <a:gd name="connsiteY81" fmla="*/ 530760 h 674760"/>
              <a:gd name="connsiteX82" fmla="*/ 198657 w 822915"/>
              <a:gd name="connsiteY82" fmla="*/ 546116 h 674760"/>
              <a:gd name="connsiteX83" fmla="*/ 198657 w 822915"/>
              <a:gd name="connsiteY83" fmla="*/ 546115 h 674760"/>
              <a:gd name="connsiteX84" fmla="*/ 130396 w 822915"/>
              <a:gd name="connsiteY84" fmla="*/ 506882 h 674760"/>
              <a:gd name="connsiteX85" fmla="*/ 130380 w 822915"/>
              <a:gd name="connsiteY85" fmla="*/ 512715 h 674760"/>
              <a:gd name="connsiteX86" fmla="*/ 118101 w 822915"/>
              <a:gd name="connsiteY86" fmla="*/ 519851 h 674760"/>
              <a:gd name="connsiteX87" fmla="*/ 117973 w 822915"/>
              <a:gd name="connsiteY87" fmla="*/ 499741 h 674760"/>
              <a:gd name="connsiteX88" fmla="*/ 64188 w 822915"/>
              <a:gd name="connsiteY88" fmla="*/ 468829 h 674760"/>
              <a:gd name="connsiteX89" fmla="*/ 63969 w 822915"/>
              <a:gd name="connsiteY89" fmla="*/ 551096 h 674760"/>
              <a:gd name="connsiteX90" fmla="*/ 51690 w 822915"/>
              <a:gd name="connsiteY90" fmla="*/ 558232 h 674760"/>
              <a:gd name="connsiteX91" fmla="*/ 51070 w 822915"/>
              <a:gd name="connsiteY91" fmla="*/ 461289 h 674760"/>
              <a:gd name="connsiteX92" fmla="*/ 0 w 822915"/>
              <a:gd name="connsiteY92" fmla="*/ 431936 h 674760"/>
              <a:gd name="connsiteX93" fmla="*/ 0 w 822915"/>
              <a:gd name="connsiteY93" fmla="*/ 360026 h 674760"/>
              <a:gd name="connsiteX94" fmla="*/ 0 w 822915"/>
              <a:gd name="connsiteY94" fmla="*/ 355430 h 674760"/>
              <a:gd name="connsiteX95" fmla="*/ 3973 w 822915"/>
              <a:gd name="connsiteY95" fmla="*/ 357734 h 674760"/>
              <a:gd name="connsiteX96" fmla="*/ 37482 w 822915"/>
              <a:gd name="connsiteY96" fmla="*/ 338409 h 674760"/>
              <a:gd name="connsiteX97" fmla="*/ 37481 w 822915"/>
              <a:gd name="connsiteY97" fmla="*/ 337974 h 674760"/>
              <a:gd name="connsiteX98" fmla="*/ 77534 w 822915"/>
              <a:gd name="connsiteY98" fmla="*/ 314894 h 674760"/>
              <a:gd name="connsiteX99" fmla="*/ 77531 w 822915"/>
              <a:gd name="connsiteY99" fmla="*/ 315311 h 674760"/>
              <a:gd name="connsiteX100" fmla="*/ 103894 w 822915"/>
              <a:gd name="connsiteY100" fmla="*/ 300107 h 674760"/>
              <a:gd name="connsiteX101" fmla="*/ 103893 w 822915"/>
              <a:gd name="connsiteY101" fmla="*/ 299593 h 674760"/>
              <a:gd name="connsiteX102" fmla="*/ 143882 w 822915"/>
              <a:gd name="connsiteY102" fmla="*/ 276512 h 674760"/>
              <a:gd name="connsiteX103" fmla="*/ 143878 w 822915"/>
              <a:gd name="connsiteY103" fmla="*/ 277047 h 67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22915" h="674760">
                <a:moveTo>
                  <a:pt x="498522" y="142253"/>
                </a:moveTo>
                <a:lnTo>
                  <a:pt x="259978" y="279827"/>
                </a:lnTo>
                <a:lnTo>
                  <a:pt x="335890" y="323851"/>
                </a:lnTo>
                <a:lnTo>
                  <a:pt x="574434" y="186228"/>
                </a:lnTo>
                <a:close/>
                <a:moveTo>
                  <a:pt x="624258" y="0"/>
                </a:moveTo>
                <a:lnTo>
                  <a:pt x="818941" y="112777"/>
                </a:lnTo>
                <a:lnTo>
                  <a:pt x="822915" y="110485"/>
                </a:lnTo>
                <a:lnTo>
                  <a:pt x="822915" y="115079"/>
                </a:lnTo>
                <a:lnTo>
                  <a:pt x="822915" y="115080"/>
                </a:lnTo>
                <a:lnTo>
                  <a:pt x="822915" y="186990"/>
                </a:lnTo>
                <a:lnTo>
                  <a:pt x="795896" y="202534"/>
                </a:lnTo>
                <a:lnTo>
                  <a:pt x="795720" y="231800"/>
                </a:lnTo>
                <a:lnTo>
                  <a:pt x="783184" y="240287"/>
                </a:lnTo>
                <a:lnTo>
                  <a:pt x="782862" y="360767"/>
                </a:lnTo>
                <a:lnTo>
                  <a:pt x="770583" y="367903"/>
                </a:lnTo>
                <a:lnTo>
                  <a:pt x="769811" y="247101"/>
                </a:lnTo>
                <a:lnTo>
                  <a:pt x="756632" y="253080"/>
                </a:lnTo>
                <a:lnTo>
                  <a:pt x="756564" y="225161"/>
                </a:lnTo>
                <a:lnTo>
                  <a:pt x="729502" y="240728"/>
                </a:lnTo>
                <a:lnTo>
                  <a:pt x="729308" y="270181"/>
                </a:lnTo>
                <a:lnTo>
                  <a:pt x="716772" y="278668"/>
                </a:lnTo>
                <a:lnTo>
                  <a:pt x="716450" y="399148"/>
                </a:lnTo>
                <a:lnTo>
                  <a:pt x="704171" y="406220"/>
                </a:lnTo>
                <a:lnTo>
                  <a:pt x="703400" y="285483"/>
                </a:lnTo>
                <a:lnTo>
                  <a:pt x="690220" y="291461"/>
                </a:lnTo>
                <a:lnTo>
                  <a:pt x="690151" y="263367"/>
                </a:lnTo>
                <a:lnTo>
                  <a:pt x="663139" y="278907"/>
                </a:lnTo>
                <a:lnTo>
                  <a:pt x="662961" y="308562"/>
                </a:lnTo>
                <a:lnTo>
                  <a:pt x="650360" y="317049"/>
                </a:lnTo>
                <a:lnTo>
                  <a:pt x="650039" y="437464"/>
                </a:lnTo>
                <a:lnTo>
                  <a:pt x="637824" y="444601"/>
                </a:lnTo>
                <a:lnTo>
                  <a:pt x="636988" y="323864"/>
                </a:lnTo>
                <a:lnTo>
                  <a:pt x="623808" y="329843"/>
                </a:lnTo>
                <a:lnTo>
                  <a:pt x="623739" y="301572"/>
                </a:lnTo>
                <a:lnTo>
                  <a:pt x="596728" y="317112"/>
                </a:lnTo>
                <a:lnTo>
                  <a:pt x="596549" y="346880"/>
                </a:lnTo>
                <a:lnTo>
                  <a:pt x="584013" y="355366"/>
                </a:lnTo>
                <a:lnTo>
                  <a:pt x="583627" y="475846"/>
                </a:lnTo>
                <a:lnTo>
                  <a:pt x="571412" y="482982"/>
                </a:lnTo>
                <a:lnTo>
                  <a:pt x="570576" y="362245"/>
                </a:lnTo>
                <a:lnTo>
                  <a:pt x="557396" y="368160"/>
                </a:lnTo>
                <a:lnTo>
                  <a:pt x="557344" y="339768"/>
                </a:lnTo>
                <a:lnTo>
                  <a:pt x="530316" y="355317"/>
                </a:lnTo>
                <a:lnTo>
                  <a:pt x="530137" y="385261"/>
                </a:lnTo>
                <a:lnTo>
                  <a:pt x="517601" y="393747"/>
                </a:lnTo>
                <a:lnTo>
                  <a:pt x="517215" y="514227"/>
                </a:lnTo>
                <a:lnTo>
                  <a:pt x="505000" y="521299"/>
                </a:lnTo>
                <a:lnTo>
                  <a:pt x="504228" y="400562"/>
                </a:lnTo>
                <a:lnTo>
                  <a:pt x="490984" y="406541"/>
                </a:lnTo>
                <a:lnTo>
                  <a:pt x="490932" y="377974"/>
                </a:lnTo>
                <a:lnTo>
                  <a:pt x="463906" y="393522"/>
                </a:lnTo>
                <a:lnTo>
                  <a:pt x="463725" y="423642"/>
                </a:lnTo>
                <a:lnTo>
                  <a:pt x="451189" y="432128"/>
                </a:lnTo>
                <a:lnTo>
                  <a:pt x="450867" y="552544"/>
                </a:lnTo>
                <a:lnTo>
                  <a:pt x="438588" y="559680"/>
                </a:lnTo>
                <a:lnTo>
                  <a:pt x="437816" y="438944"/>
                </a:lnTo>
                <a:lnTo>
                  <a:pt x="424637" y="444922"/>
                </a:lnTo>
                <a:lnTo>
                  <a:pt x="424567" y="416153"/>
                </a:lnTo>
                <a:lnTo>
                  <a:pt x="397513" y="431716"/>
                </a:lnTo>
                <a:lnTo>
                  <a:pt x="397314" y="461960"/>
                </a:lnTo>
                <a:lnTo>
                  <a:pt x="384777" y="470446"/>
                </a:lnTo>
                <a:lnTo>
                  <a:pt x="384456" y="590925"/>
                </a:lnTo>
                <a:lnTo>
                  <a:pt x="372176" y="598062"/>
                </a:lnTo>
                <a:lnTo>
                  <a:pt x="371405" y="477325"/>
                </a:lnTo>
                <a:lnTo>
                  <a:pt x="358225" y="483304"/>
                </a:lnTo>
                <a:lnTo>
                  <a:pt x="358155" y="454359"/>
                </a:lnTo>
                <a:lnTo>
                  <a:pt x="331149" y="469895"/>
                </a:lnTo>
                <a:lnTo>
                  <a:pt x="330966" y="500340"/>
                </a:lnTo>
                <a:lnTo>
                  <a:pt x="318430" y="508827"/>
                </a:lnTo>
                <a:lnTo>
                  <a:pt x="318043" y="629307"/>
                </a:lnTo>
                <a:lnTo>
                  <a:pt x="305828" y="636379"/>
                </a:lnTo>
                <a:lnTo>
                  <a:pt x="304993" y="515642"/>
                </a:lnTo>
                <a:lnTo>
                  <a:pt x="291813" y="521621"/>
                </a:lnTo>
                <a:lnTo>
                  <a:pt x="291742" y="492565"/>
                </a:lnTo>
                <a:lnTo>
                  <a:pt x="264738" y="508100"/>
                </a:lnTo>
                <a:lnTo>
                  <a:pt x="264554" y="538722"/>
                </a:lnTo>
                <a:lnTo>
                  <a:pt x="252018" y="547208"/>
                </a:lnTo>
                <a:lnTo>
                  <a:pt x="251632" y="667688"/>
                </a:lnTo>
                <a:lnTo>
                  <a:pt x="239417" y="674760"/>
                </a:lnTo>
                <a:lnTo>
                  <a:pt x="238581" y="554023"/>
                </a:lnTo>
                <a:lnTo>
                  <a:pt x="225402" y="560002"/>
                </a:lnTo>
                <a:lnTo>
                  <a:pt x="225348" y="530760"/>
                </a:lnTo>
                <a:lnTo>
                  <a:pt x="198657" y="546116"/>
                </a:lnTo>
                <a:lnTo>
                  <a:pt x="198657" y="546115"/>
                </a:lnTo>
                <a:lnTo>
                  <a:pt x="130396" y="506882"/>
                </a:lnTo>
                <a:lnTo>
                  <a:pt x="130380" y="512715"/>
                </a:lnTo>
                <a:lnTo>
                  <a:pt x="118101" y="519851"/>
                </a:lnTo>
                <a:lnTo>
                  <a:pt x="117973" y="499741"/>
                </a:lnTo>
                <a:lnTo>
                  <a:pt x="64188" y="468829"/>
                </a:lnTo>
                <a:lnTo>
                  <a:pt x="63969" y="551096"/>
                </a:lnTo>
                <a:lnTo>
                  <a:pt x="51690" y="558232"/>
                </a:lnTo>
                <a:lnTo>
                  <a:pt x="51070" y="461289"/>
                </a:lnTo>
                <a:lnTo>
                  <a:pt x="0" y="431936"/>
                </a:lnTo>
                <a:lnTo>
                  <a:pt x="0" y="360026"/>
                </a:lnTo>
                <a:lnTo>
                  <a:pt x="0" y="355430"/>
                </a:lnTo>
                <a:lnTo>
                  <a:pt x="3973" y="357734"/>
                </a:lnTo>
                <a:lnTo>
                  <a:pt x="37482" y="338409"/>
                </a:lnTo>
                <a:lnTo>
                  <a:pt x="37481" y="337974"/>
                </a:lnTo>
                <a:lnTo>
                  <a:pt x="77534" y="314894"/>
                </a:lnTo>
                <a:lnTo>
                  <a:pt x="77531" y="315311"/>
                </a:lnTo>
                <a:lnTo>
                  <a:pt x="103894" y="300107"/>
                </a:lnTo>
                <a:lnTo>
                  <a:pt x="103893" y="299593"/>
                </a:lnTo>
                <a:lnTo>
                  <a:pt x="143882" y="276512"/>
                </a:lnTo>
                <a:lnTo>
                  <a:pt x="143878" y="277047"/>
                </a:lnTo>
                <a:close/>
              </a:path>
            </a:pathLst>
          </a:custGeom>
          <a:solidFill>
            <a:schemeClr val="accent4"/>
          </a:solidFill>
          <a:ln w="2694" cap="flat">
            <a:noFill/>
            <a:prstDash val="solid"/>
            <a:miter/>
          </a:ln>
        </p:spPr>
        <p:txBody>
          <a:bodyPr rtlCol="0" anchor="ctr"/>
          <a:lstStyle/>
          <a:p>
            <a:endParaRPr lang="en-US" dirty="0"/>
          </a:p>
        </p:txBody>
      </p:sp>
      <p:sp>
        <p:nvSpPr>
          <p:cNvPr id="38" name="TextBox 37"/>
          <p:cNvSpPr txBox="1"/>
          <p:nvPr/>
        </p:nvSpPr>
        <p:spPr>
          <a:xfrm rot="21182319">
            <a:off x="4456334" y="3583016"/>
            <a:ext cx="2641506" cy="646331"/>
          </a:xfrm>
          <a:prstGeom prst="rect">
            <a:avLst/>
          </a:prstGeom>
          <a:noFill/>
          <a:scene3d>
            <a:camera prst="orthographicFront">
              <a:rot lat="0" lon="3000000" rev="600000"/>
            </a:camera>
            <a:lightRig rig="threePt" dir="t"/>
          </a:scene3d>
          <a:sp3d prstMaterial="flat">
            <a:bevelB w="139700" prst="cross"/>
          </a:sp3d>
        </p:spPr>
        <p:txBody>
          <a:bodyPr wrap="square" rtlCol="0">
            <a:spAutoFit/>
          </a:bodyPr>
          <a:lstStyle/>
          <a:p>
            <a:r>
              <a:rPr lang="en-US" sz="3600" b="1" dirty="0" smtClean="0">
                <a:solidFill>
                  <a:schemeClr val="accent3">
                    <a:lumMod val="75000"/>
                  </a:schemeClr>
                </a:solidFill>
                <a:latin typeface="Bell MT" pitchFamily="18" charset="0"/>
              </a:rPr>
              <a:t>STOPPER</a:t>
            </a:r>
            <a:endParaRPr lang="en-US" sz="3600" b="1" dirty="0">
              <a:solidFill>
                <a:schemeClr val="accent3">
                  <a:lumMod val="75000"/>
                </a:schemeClr>
              </a:solidFill>
              <a:latin typeface="Bell MT" pitchFamily="18" charset="0"/>
            </a:endParaRPr>
          </a:p>
        </p:txBody>
      </p:sp>
      <p:sp>
        <p:nvSpPr>
          <p:cNvPr id="39" name="TextBox 38"/>
          <p:cNvSpPr txBox="1"/>
          <p:nvPr/>
        </p:nvSpPr>
        <p:spPr>
          <a:xfrm>
            <a:off x="4732021" y="5368833"/>
            <a:ext cx="3879669" cy="1077218"/>
          </a:xfrm>
          <a:prstGeom prst="rect">
            <a:avLst/>
          </a:prstGeom>
          <a:noFill/>
        </p:spPr>
        <p:txBody>
          <a:bodyPr wrap="square" rtlCol="0">
            <a:spAutoFit/>
          </a:bodyPr>
          <a:lstStyle/>
          <a:p>
            <a:r>
              <a:rPr lang="en-US" sz="1600" b="1" dirty="0" smtClean="0"/>
              <a:t>This application will useful to avoid an ancient  using GPS Monitoring , on the field hospital tracking the ambulance location.</a:t>
            </a:r>
          </a:p>
          <a:p>
            <a:endParaRPr lang="en-US" sz="1600" b="1" dirty="0"/>
          </a:p>
        </p:txBody>
      </p:sp>
    </p:spTree>
    <p:extLst>
      <p:ext uri="{BB962C8B-B14F-4D97-AF65-F5344CB8AC3E}">
        <p14:creationId xmlns:p14="http://schemas.microsoft.com/office/powerpoint/2010/main" xmlns="" val="62469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8CEC6EF-3D6C-421F-B82A-F3549DDDEB81}"/>
              </a:ext>
            </a:extLst>
          </p:cNvPr>
          <p:cNvSpPr/>
          <p:nvPr/>
        </p:nvSpPr>
        <p:spPr>
          <a:xfrm>
            <a:off x="0" y="2373923"/>
            <a:ext cx="9144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9">
            <a:extLst>
              <a:ext uri="{FF2B5EF4-FFF2-40B4-BE49-F238E27FC236}">
                <a16:creationId xmlns:a16="http://schemas.microsoft.com/office/drawing/2014/main" xmlns="" id="{A3070579-6F03-474B-AE81-BC0EF41048BD}"/>
              </a:ext>
            </a:extLst>
          </p:cNvPr>
          <p:cNvGrpSpPr/>
          <p:nvPr/>
        </p:nvGrpSpPr>
        <p:grpSpPr>
          <a:xfrm>
            <a:off x="0" y="2769508"/>
            <a:ext cx="9144000" cy="1318987"/>
            <a:chOff x="0" y="2759605"/>
            <a:chExt cx="12192000" cy="1318987"/>
          </a:xfrm>
        </p:grpSpPr>
        <p:sp>
          <p:nvSpPr>
            <p:cNvPr id="2" name="TextBox 1">
              <a:extLst>
                <a:ext uri="{FF2B5EF4-FFF2-40B4-BE49-F238E27FC236}">
                  <a16:creationId xmlns:a16="http://schemas.microsoft.com/office/drawing/2014/main" xmlns=""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xmlns="" id="{279A9243-91CB-437D-9D82-6D402B13F59A}"/>
                </a:ext>
              </a:extLst>
            </p:cNvPr>
            <p:cNvSpPr txBox="1"/>
            <p:nvPr/>
          </p:nvSpPr>
          <p:spPr>
            <a:xfrm>
              <a:off x="148" y="3698936"/>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xmlns="" val="1241158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375</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cp:revision>
  <dcterms:created xsi:type="dcterms:W3CDTF">2021-02-25T10:39:00Z</dcterms:created>
  <dcterms:modified xsi:type="dcterms:W3CDTF">2021-02-25T11:10:53Z</dcterms:modified>
</cp:coreProperties>
</file>