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864" r:id="rId2"/>
    <p:sldId id="2076137865" r:id="rId3"/>
    <p:sldId id="2076137866" r:id="rId4"/>
    <p:sldId id="2076137869" r:id="rId5"/>
    <p:sldId id="2076137867" r:id="rId6"/>
    <p:sldId id="2076137868" r:id="rId7"/>
    <p:sldId id="2076137870" r:id="rId8"/>
    <p:sldId id="2076137871" r:id="rId9"/>
    <p:sldId id="2076137872" r:id="rId10"/>
    <p:sldId id="2076137873" r:id="rId11"/>
    <p:sldId id="2076137874" r:id="rId12"/>
    <p:sldId id="2076137875" r:id="rId13"/>
    <p:sldId id="2076137876" r:id="rId14"/>
    <p:sldId id="2076137877" r:id="rId15"/>
    <p:sldId id="2076137878" r:id="rId16"/>
    <p:sldId id="20761378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2" autoAdjust="0"/>
    <p:restoredTop sz="94660"/>
  </p:normalViewPr>
  <p:slideViewPr>
    <p:cSldViewPr snapToGrid="0">
      <p:cViewPr varScale="1">
        <p:scale>
          <a:sx n="70" d="100"/>
          <a:sy n="70" d="100"/>
        </p:scale>
        <p:origin x="1518"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1D53-BAD0-76C6-D935-BDB634824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BC5DD2-976E-6809-397C-E0FC9EC67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07836E-88EE-C4AB-E662-80258A2F292D}"/>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5" name="Footer Placeholder 4">
            <a:extLst>
              <a:ext uri="{FF2B5EF4-FFF2-40B4-BE49-F238E27FC236}">
                <a16:creationId xmlns:a16="http://schemas.microsoft.com/office/drawing/2014/main" id="{3E38D21C-CDE7-B13D-DB81-A17E926D49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60EC02-5DD1-B619-305D-4F0894606A38}"/>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302610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66BB-DDAF-40A3-3BA6-5829CAAA66B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F9D8E1-26E3-B54D-CFCA-960317462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0B2733-7F47-F181-2DD4-6B8734347EC0}"/>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5" name="Footer Placeholder 4">
            <a:extLst>
              <a:ext uri="{FF2B5EF4-FFF2-40B4-BE49-F238E27FC236}">
                <a16:creationId xmlns:a16="http://schemas.microsoft.com/office/drawing/2014/main" id="{5BF8FF93-3204-AA73-502C-D731FA3EDF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9E6DD-9125-398A-88A9-B8AEC77E76CC}"/>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76125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77D026-C4E0-633B-62D1-857410011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9AA0C2-28E9-9B71-5159-EB67F35A0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892E4E-7F3F-C2A8-BAEB-C1A647AC27C4}"/>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5" name="Footer Placeholder 4">
            <a:extLst>
              <a:ext uri="{FF2B5EF4-FFF2-40B4-BE49-F238E27FC236}">
                <a16:creationId xmlns:a16="http://schemas.microsoft.com/office/drawing/2014/main" id="{681586C0-219C-EEC0-3FFC-9FD6519EB4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85B627-994A-4ABB-8D1A-2FB73E9D0BD9}"/>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87138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Medium Cascade Cover Image 2">
    <p:bg>
      <p:bgPr>
        <a:solidFill>
          <a:srgbClr val="012245"/>
        </a:solidFill>
        <a:effectLst/>
      </p:bgPr>
    </p:bg>
    <p:spTree>
      <p:nvGrpSpPr>
        <p:cNvPr id="1" name=""/>
        <p:cNvGrpSpPr/>
        <p:nvPr/>
      </p:nvGrpSpPr>
      <p:grpSpPr>
        <a:xfrm>
          <a:off x="0" y="0"/>
          <a:ext cx="0" cy="0"/>
          <a:chOff x="0" y="0"/>
          <a:chExt cx="0" cy="0"/>
        </a:xfrm>
      </p:grpSpPr>
      <p:sp>
        <p:nvSpPr>
          <p:cNvPr id="25" name="Freeform: Shape 3">
            <a:extLst>
              <a:ext uri="{FF2B5EF4-FFF2-40B4-BE49-F238E27FC236}">
                <a16:creationId xmlns:a16="http://schemas.microsoft.com/office/drawing/2014/main" id="{EAA9572C-A2D7-2342-BF3C-71F775AC9592}"/>
              </a:ext>
            </a:extLst>
          </p:cNvPr>
          <p:cNvSpPr/>
          <p:nvPr userDrawn="1"/>
        </p:nvSpPr>
        <p:spPr>
          <a:xfrm>
            <a:off x="763243" y="2416989"/>
            <a:ext cx="6942030" cy="3679365"/>
          </a:xfrm>
          <a:custGeom>
            <a:avLst/>
            <a:gdLst>
              <a:gd name="connsiteX0" fmla="*/ 1773872 w 6837997"/>
              <a:gd name="connsiteY0" fmla="*/ 0 h 3679365"/>
              <a:gd name="connsiteX1" fmla="*/ 6837997 w 6837997"/>
              <a:gd name="connsiteY1" fmla="*/ 0 h 3679365"/>
              <a:gd name="connsiteX2" fmla="*/ 6837997 w 6837997"/>
              <a:gd name="connsiteY2" fmla="*/ 1192985 h 3679365"/>
              <a:gd name="connsiteX3" fmla="*/ 5689423 w 6837997"/>
              <a:gd name="connsiteY3" fmla="*/ 1192985 h 3679365"/>
              <a:gd name="connsiteX4" fmla="*/ 5689423 w 6837997"/>
              <a:gd name="connsiteY4" fmla="*/ 2135381 h 3679365"/>
              <a:gd name="connsiteX5" fmla="*/ 5706070 w 6837997"/>
              <a:gd name="connsiteY5" fmla="*/ 2135381 h 3679365"/>
              <a:gd name="connsiteX6" fmla="*/ 5689423 w 6837997"/>
              <a:gd name="connsiteY6" fmla="*/ 2142568 h 3679365"/>
              <a:gd name="connsiteX7" fmla="*/ 5689423 w 6837997"/>
              <a:gd name="connsiteY7" fmla="*/ 2151281 h 3679365"/>
              <a:gd name="connsiteX8" fmla="*/ 5669241 w 6837997"/>
              <a:gd name="connsiteY8" fmla="*/ 2151281 h 3679365"/>
              <a:gd name="connsiteX9" fmla="*/ 2540042 w 6837997"/>
              <a:gd name="connsiteY9" fmla="*/ 3502226 h 3679365"/>
              <a:gd name="connsiteX10" fmla="*/ 2531942 w 6837997"/>
              <a:gd name="connsiteY10" fmla="*/ 3542727 h 3679365"/>
              <a:gd name="connsiteX11" fmla="*/ 2325240 w 6837997"/>
              <a:gd name="connsiteY11" fmla="*/ 3679365 h 3679365"/>
              <a:gd name="connsiteX12" fmla="*/ 224219 w 6837997"/>
              <a:gd name="connsiteY12" fmla="*/ 3679365 h 3679365"/>
              <a:gd name="connsiteX13" fmla="*/ 0 w 6837997"/>
              <a:gd name="connsiteY13" fmla="*/ 3455139 h 3679365"/>
              <a:gd name="connsiteX14" fmla="*/ 0 w 6837997"/>
              <a:gd name="connsiteY14" fmla="*/ 2563766 h 3679365"/>
              <a:gd name="connsiteX15" fmla="*/ 65398 w 6837997"/>
              <a:gd name="connsiteY15" fmla="*/ 2404938 h 3679365"/>
              <a:gd name="connsiteX16" fmla="*/ 96947 w 6837997"/>
              <a:gd name="connsiteY16" fmla="*/ 2378947 h 3679365"/>
              <a:gd name="connsiteX17" fmla="*/ 1773872 w 6837997"/>
              <a:gd name="connsiteY17" fmla="*/ 4315 h 3679365"/>
              <a:gd name="connsiteX0" fmla="*/ 1773872 w 6837997"/>
              <a:gd name="connsiteY0" fmla="*/ 0 h 3679365"/>
              <a:gd name="connsiteX1" fmla="*/ 6837997 w 6837997"/>
              <a:gd name="connsiteY1" fmla="*/ 0 h 3679365"/>
              <a:gd name="connsiteX2" fmla="*/ 6837997 w 6837997"/>
              <a:gd name="connsiteY2" fmla="*/ 1192985 h 3679365"/>
              <a:gd name="connsiteX3" fmla="*/ 5689423 w 6837997"/>
              <a:gd name="connsiteY3" fmla="*/ 2135381 h 3679365"/>
              <a:gd name="connsiteX4" fmla="*/ 5706070 w 6837997"/>
              <a:gd name="connsiteY4" fmla="*/ 2135381 h 3679365"/>
              <a:gd name="connsiteX5" fmla="*/ 5689423 w 6837997"/>
              <a:gd name="connsiteY5" fmla="*/ 2142568 h 3679365"/>
              <a:gd name="connsiteX6" fmla="*/ 5689423 w 6837997"/>
              <a:gd name="connsiteY6" fmla="*/ 2151281 h 3679365"/>
              <a:gd name="connsiteX7" fmla="*/ 5669241 w 6837997"/>
              <a:gd name="connsiteY7" fmla="*/ 2151281 h 3679365"/>
              <a:gd name="connsiteX8" fmla="*/ 2540042 w 6837997"/>
              <a:gd name="connsiteY8" fmla="*/ 3502226 h 3679365"/>
              <a:gd name="connsiteX9" fmla="*/ 2531942 w 6837997"/>
              <a:gd name="connsiteY9" fmla="*/ 3542727 h 3679365"/>
              <a:gd name="connsiteX10" fmla="*/ 2325240 w 6837997"/>
              <a:gd name="connsiteY10" fmla="*/ 3679365 h 3679365"/>
              <a:gd name="connsiteX11" fmla="*/ 224219 w 6837997"/>
              <a:gd name="connsiteY11" fmla="*/ 3679365 h 3679365"/>
              <a:gd name="connsiteX12" fmla="*/ 0 w 6837997"/>
              <a:gd name="connsiteY12" fmla="*/ 3455139 h 3679365"/>
              <a:gd name="connsiteX13" fmla="*/ 0 w 6837997"/>
              <a:gd name="connsiteY13" fmla="*/ 2563766 h 3679365"/>
              <a:gd name="connsiteX14" fmla="*/ 65398 w 6837997"/>
              <a:gd name="connsiteY14" fmla="*/ 2404938 h 3679365"/>
              <a:gd name="connsiteX15" fmla="*/ 96947 w 6837997"/>
              <a:gd name="connsiteY15" fmla="*/ 2378947 h 3679365"/>
              <a:gd name="connsiteX16" fmla="*/ 1773872 w 6837997"/>
              <a:gd name="connsiteY16" fmla="*/ 4315 h 3679365"/>
              <a:gd name="connsiteX17" fmla="*/ 1773872 w 6837997"/>
              <a:gd name="connsiteY17" fmla="*/ 0 h 3679365"/>
              <a:gd name="connsiteX0" fmla="*/ 1773872 w 6837997"/>
              <a:gd name="connsiteY0" fmla="*/ 0 h 3679365"/>
              <a:gd name="connsiteX1" fmla="*/ 6837997 w 6837997"/>
              <a:gd name="connsiteY1" fmla="*/ 0 h 3679365"/>
              <a:gd name="connsiteX2" fmla="*/ 5689423 w 6837997"/>
              <a:gd name="connsiteY2" fmla="*/ 2135381 h 3679365"/>
              <a:gd name="connsiteX3" fmla="*/ 5706070 w 6837997"/>
              <a:gd name="connsiteY3" fmla="*/ 2135381 h 3679365"/>
              <a:gd name="connsiteX4" fmla="*/ 5689423 w 6837997"/>
              <a:gd name="connsiteY4" fmla="*/ 2142568 h 3679365"/>
              <a:gd name="connsiteX5" fmla="*/ 5689423 w 6837997"/>
              <a:gd name="connsiteY5" fmla="*/ 2151281 h 3679365"/>
              <a:gd name="connsiteX6" fmla="*/ 5669241 w 6837997"/>
              <a:gd name="connsiteY6" fmla="*/ 2151281 h 3679365"/>
              <a:gd name="connsiteX7" fmla="*/ 2540042 w 6837997"/>
              <a:gd name="connsiteY7" fmla="*/ 3502226 h 3679365"/>
              <a:gd name="connsiteX8" fmla="*/ 2531942 w 6837997"/>
              <a:gd name="connsiteY8" fmla="*/ 3542727 h 3679365"/>
              <a:gd name="connsiteX9" fmla="*/ 2325240 w 6837997"/>
              <a:gd name="connsiteY9" fmla="*/ 3679365 h 3679365"/>
              <a:gd name="connsiteX10" fmla="*/ 224219 w 6837997"/>
              <a:gd name="connsiteY10" fmla="*/ 3679365 h 3679365"/>
              <a:gd name="connsiteX11" fmla="*/ 0 w 6837997"/>
              <a:gd name="connsiteY11" fmla="*/ 3455139 h 3679365"/>
              <a:gd name="connsiteX12" fmla="*/ 0 w 6837997"/>
              <a:gd name="connsiteY12" fmla="*/ 2563766 h 3679365"/>
              <a:gd name="connsiteX13" fmla="*/ 65398 w 6837997"/>
              <a:gd name="connsiteY13" fmla="*/ 2404938 h 3679365"/>
              <a:gd name="connsiteX14" fmla="*/ 96947 w 6837997"/>
              <a:gd name="connsiteY14" fmla="*/ 2378947 h 3679365"/>
              <a:gd name="connsiteX15" fmla="*/ 1773872 w 6837997"/>
              <a:gd name="connsiteY15" fmla="*/ 4315 h 3679365"/>
              <a:gd name="connsiteX16" fmla="*/ 1773872 w 6837997"/>
              <a:gd name="connsiteY16" fmla="*/ 0 h 3679365"/>
              <a:gd name="connsiteX0" fmla="*/ 1773872 w 6837997"/>
              <a:gd name="connsiteY0" fmla="*/ 0 h 3679365"/>
              <a:gd name="connsiteX1" fmla="*/ 6837997 w 6837997"/>
              <a:gd name="connsiteY1" fmla="*/ 0 h 3679365"/>
              <a:gd name="connsiteX2" fmla="*/ 5689423 w 6837997"/>
              <a:gd name="connsiteY2" fmla="*/ 2135381 h 3679365"/>
              <a:gd name="connsiteX3" fmla="*/ 5706070 w 6837997"/>
              <a:gd name="connsiteY3" fmla="*/ 2135381 h 3679365"/>
              <a:gd name="connsiteX4" fmla="*/ 5689423 w 6837997"/>
              <a:gd name="connsiteY4" fmla="*/ 2142568 h 3679365"/>
              <a:gd name="connsiteX5" fmla="*/ 5689423 w 6837997"/>
              <a:gd name="connsiteY5" fmla="*/ 2151281 h 3679365"/>
              <a:gd name="connsiteX6" fmla="*/ 2540042 w 6837997"/>
              <a:gd name="connsiteY6" fmla="*/ 3502226 h 3679365"/>
              <a:gd name="connsiteX7" fmla="*/ 2531942 w 6837997"/>
              <a:gd name="connsiteY7" fmla="*/ 3542727 h 3679365"/>
              <a:gd name="connsiteX8" fmla="*/ 2325240 w 6837997"/>
              <a:gd name="connsiteY8" fmla="*/ 3679365 h 3679365"/>
              <a:gd name="connsiteX9" fmla="*/ 224219 w 6837997"/>
              <a:gd name="connsiteY9" fmla="*/ 3679365 h 3679365"/>
              <a:gd name="connsiteX10" fmla="*/ 0 w 6837997"/>
              <a:gd name="connsiteY10" fmla="*/ 3455139 h 3679365"/>
              <a:gd name="connsiteX11" fmla="*/ 0 w 6837997"/>
              <a:gd name="connsiteY11" fmla="*/ 2563766 h 3679365"/>
              <a:gd name="connsiteX12" fmla="*/ 65398 w 6837997"/>
              <a:gd name="connsiteY12" fmla="*/ 2404938 h 3679365"/>
              <a:gd name="connsiteX13" fmla="*/ 96947 w 6837997"/>
              <a:gd name="connsiteY13" fmla="*/ 2378947 h 3679365"/>
              <a:gd name="connsiteX14" fmla="*/ 1773872 w 6837997"/>
              <a:gd name="connsiteY14" fmla="*/ 4315 h 3679365"/>
              <a:gd name="connsiteX15" fmla="*/ 1773872 w 6837997"/>
              <a:gd name="connsiteY15" fmla="*/ 0 h 3679365"/>
              <a:gd name="connsiteX0" fmla="*/ 1773872 w 6837997"/>
              <a:gd name="connsiteY0" fmla="*/ 0 h 3679365"/>
              <a:gd name="connsiteX1" fmla="*/ 6837997 w 6837997"/>
              <a:gd name="connsiteY1" fmla="*/ 0 h 3679365"/>
              <a:gd name="connsiteX2" fmla="*/ 5689423 w 6837997"/>
              <a:gd name="connsiteY2" fmla="*/ 2135381 h 3679365"/>
              <a:gd name="connsiteX3" fmla="*/ 5706070 w 6837997"/>
              <a:gd name="connsiteY3" fmla="*/ 2135381 h 3679365"/>
              <a:gd name="connsiteX4" fmla="*/ 5689423 w 6837997"/>
              <a:gd name="connsiteY4" fmla="*/ 2142568 h 3679365"/>
              <a:gd name="connsiteX5" fmla="*/ 2540042 w 6837997"/>
              <a:gd name="connsiteY5" fmla="*/ 3502226 h 3679365"/>
              <a:gd name="connsiteX6" fmla="*/ 2531942 w 6837997"/>
              <a:gd name="connsiteY6" fmla="*/ 3542727 h 3679365"/>
              <a:gd name="connsiteX7" fmla="*/ 2325240 w 6837997"/>
              <a:gd name="connsiteY7" fmla="*/ 3679365 h 3679365"/>
              <a:gd name="connsiteX8" fmla="*/ 224219 w 6837997"/>
              <a:gd name="connsiteY8" fmla="*/ 3679365 h 3679365"/>
              <a:gd name="connsiteX9" fmla="*/ 0 w 6837997"/>
              <a:gd name="connsiteY9" fmla="*/ 3455139 h 3679365"/>
              <a:gd name="connsiteX10" fmla="*/ 0 w 6837997"/>
              <a:gd name="connsiteY10" fmla="*/ 2563766 h 3679365"/>
              <a:gd name="connsiteX11" fmla="*/ 65398 w 6837997"/>
              <a:gd name="connsiteY11" fmla="*/ 2404938 h 3679365"/>
              <a:gd name="connsiteX12" fmla="*/ 96947 w 6837997"/>
              <a:gd name="connsiteY12" fmla="*/ 2378947 h 3679365"/>
              <a:gd name="connsiteX13" fmla="*/ 1773872 w 6837997"/>
              <a:gd name="connsiteY13" fmla="*/ 4315 h 3679365"/>
              <a:gd name="connsiteX14" fmla="*/ 1773872 w 6837997"/>
              <a:gd name="connsiteY14" fmla="*/ 0 h 3679365"/>
              <a:gd name="connsiteX0" fmla="*/ 1773872 w 6837997"/>
              <a:gd name="connsiteY0" fmla="*/ 0 h 3679365"/>
              <a:gd name="connsiteX1" fmla="*/ 6837997 w 6837997"/>
              <a:gd name="connsiteY1" fmla="*/ 0 h 3679365"/>
              <a:gd name="connsiteX2" fmla="*/ 5689423 w 6837997"/>
              <a:gd name="connsiteY2" fmla="*/ 2135381 h 3679365"/>
              <a:gd name="connsiteX3" fmla="*/ 5706070 w 6837997"/>
              <a:gd name="connsiteY3" fmla="*/ 2135381 h 3679365"/>
              <a:gd name="connsiteX4" fmla="*/ 2540042 w 6837997"/>
              <a:gd name="connsiteY4" fmla="*/ 3502226 h 3679365"/>
              <a:gd name="connsiteX5" fmla="*/ 2531942 w 6837997"/>
              <a:gd name="connsiteY5" fmla="*/ 3542727 h 3679365"/>
              <a:gd name="connsiteX6" fmla="*/ 2325240 w 6837997"/>
              <a:gd name="connsiteY6" fmla="*/ 3679365 h 3679365"/>
              <a:gd name="connsiteX7" fmla="*/ 224219 w 6837997"/>
              <a:gd name="connsiteY7" fmla="*/ 3679365 h 3679365"/>
              <a:gd name="connsiteX8" fmla="*/ 0 w 6837997"/>
              <a:gd name="connsiteY8" fmla="*/ 3455139 h 3679365"/>
              <a:gd name="connsiteX9" fmla="*/ 0 w 6837997"/>
              <a:gd name="connsiteY9" fmla="*/ 2563766 h 3679365"/>
              <a:gd name="connsiteX10" fmla="*/ 65398 w 6837997"/>
              <a:gd name="connsiteY10" fmla="*/ 2404938 h 3679365"/>
              <a:gd name="connsiteX11" fmla="*/ 96947 w 6837997"/>
              <a:gd name="connsiteY11" fmla="*/ 2378947 h 3679365"/>
              <a:gd name="connsiteX12" fmla="*/ 1773872 w 6837997"/>
              <a:gd name="connsiteY12" fmla="*/ 4315 h 3679365"/>
              <a:gd name="connsiteX13" fmla="*/ 1773872 w 6837997"/>
              <a:gd name="connsiteY13" fmla="*/ 0 h 3679365"/>
              <a:gd name="connsiteX0" fmla="*/ 1773872 w 6837997"/>
              <a:gd name="connsiteY0" fmla="*/ 0 h 3679365"/>
              <a:gd name="connsiteX1" fmla="*/ 6837997 w 6837997"/>
              <a:gd name="connsiteY1" fmla="*/ 0 h 3679365"/>
              <a:gd name="connsiteX2" fmla="*/ 5689423 w 6837997"/>
              <a:gd name="connsiteY2" fmla="*/ 2135381 h 3679365"/>
              <a:gd name="connsiteX3" fmla="*/ 2540042 w 6837997"/>
              <a:gd name="connsiteY3" fmla="*/ 3502226 h 3679365"/>
              <a:gd name="connsiteX4" fmla="*/ 2531942 w 6837997"/>
              <a:gd name="connsiteY4" fmla="*/ 3542727 h 3679365"/>
              <a:gd name="connsiteX5" fmla="*/ 2325240 w 6837997"/>
              <a:gd name="connsiteY5" fmla="*/ 3679365 h 3679365"/>
              <a:gd name="connsiteX6" fmla="*/ 224219 w 6837997"/>
              <a:gd name="connsiteY6" fmla="*/ 3679365 h 3679365"/>
              <a:gd name="connsiteX7" fmla="*/ 0 w 6837997"/>
              <a:gd name="connsiteY7" fmla="*/ 3455139 h 3679365"/>
              <a:gd name="connsiteX8" fmla="*/ 0 w 6837997"/>
              <a:gd name="connsiteY8" fmla="*/ 2563766 h 3679365"/>
              <a:gd name="connsiteX9" fmla="*/ 65398 w 6837997"/>
              <a:gd name="connsiteY9" fmla="*/ 2404938 h 3679365"/>
              <a:gd name="connsiteX10" fmla="*/ 96947 w 6837997"/>
              <a:gd name="connsiteY10" fmla="*/ 2378947 h 3679365"/>
              <a:gd name="connsiteX11" fmla="*/ 1773872 w 6837997"/>
              <a:gd name="connsiteY11" fmla="*/ 4315 h 3679365"/>
              <a:gd name="connsiteX12" fmla="*/ 1773872 w 6837997"/>
              <a:gd name="connsiteY12" fmla="*/ 0 h 3679365"/>
              <a:gd name="connsiteX0" fmla="*/ 1773872 w 6937826"/>
              <a:gd name="connsiteY0" fmla="*/ 0 h 3679365"/>
              <a:gd name="connsiteX1" fmla="*/ 6837997 w 6937826"/>
              <a:gd name="connsiteY1" fmla="*/ 0 h 3679365"/>
              <a:gd name="connsiteX2" fmla="*/ 6937826 w 6937826"/>
              <a:gd name="connsiteY2" fmla="*/ 2140857 h 3679365"/>
              <a:gd name="connsiteX3" fmla="*/ 2540042 w 6937826"/>
              <a:gd name="connsiteY3" fmla="*/ 3502226 h 3679365"/>
              <a:gd name="connsiteX4" fmla="*/ 2531942 w 6937826"/>
              <a:gd name="connsiteY4" fmla="*/ 3542727 h 3679365"/>
              <a:gd name="connsiteX5" fmla="*/ 2325240 w 6937826"/>
              <a:gd name="connsiteY5" fmla="*/ 3679365 h 3679365"/>
              <a:gd name="connsiteX6" fmla="*/ 224219 w 6937826"/>
              <a:gd name="connsiteY6" fmla="*/ 3679365 h 3679365"/>
              <a:gd name="connsiteX7" fmla="*/ 0 w 6937826"/>
              <a:gd name="connsiteY7" fmla="*/ 3455139 h 3679365"/>
              <a:gd name="connsiteX8" fmla="*/ 0 w 6937826"/>
              <a:gd name="connsiteY8" fmla="*/ 2563766 h 3679365"/>
              <a:gd name="connsiteX9" fmla="*/ 65398 w 6937826"/>
              <a:gd name="connsiteY9" fmla="*/ 2404938 h 3679365"/>
              <a:gd name="connsiteX10" fmla="*/ 96947 w 6937826"/>
              <a:gd name="connsiteY10" fmla="*/ 2378947 h 3679365"/>
              <a:gd name="connsiteX11" fmla="*/ 1773872 w 6937826"/>
              <a:gd name="connsiteY11" fmla="*/ 4315 h 3679365"/>
              <a:gd name="connsiteX12" fmla="*/ 1773872 w 6937826"/>
              <a:gd name="connsiteY12"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540042 w 6942030"/>
              <a:gd name="connsiteY3" fmla="*/ 3502226 h 3679365"/>
              <a:gd name="connsiteX4" fmla="*/ 2531942 w 6942030"/>
              <a:gd name="connsiteY4" fmla="*/ 3542727 h 3679365"/>
              <a:gd name="connsiteX5" fmla="*/ 2325240 w 6942030"/>
              <a:gd name="connsiteY5" fmla="*/ 3679365 h 3679365"/>
              <a:gd name="connsiteX6" fmla="*/ 224219 w 6942030"/>
              <a:gd name="connsiteY6" fmla="*/ 3679365 h 3679365"/>
              <a:gd name="connsiteX7" fmla="*/ 0 w 6942030"/>
              <a:gd name="connsiteY7" fmla="*/ 3455139 h 3679365"/>
              <a:gd name="connsiteX8" fmla="*/ 0 w 6942030"/>
              <a:gd name="connsiteY8" fmla="*/ 2563766 h 3679365"/>
              <a:gd name="connsiteX9" fmla="*/ 65398 w 6942030"/>
              <a:gd name="connsiteY9" fmla="*/ 2404938 h 3679365"/>
              <a:gd name="connsiteX10" fmla="*/ 96947 w 6942030"/>
              <a:gd name="connsiteY10" fmla="*/ 2378947 h 3679365"/>
              <a:gd name="connsiteX11" fmla="*/ 1773872 w 6942030"/>
              <a:gd name="connsiteY11" fmla="*/ 4315 h 3679365"/>
              <a:gd name="connsiteX12" fmla="*/ 1773872 w 6942030"/>
              <a:gd name="connsiteY12"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540042 w 6942030"/>
              <a:gd name="connsiteY3" fmla="*/ 3502226 h 3679365"/>
              <a:gd name="connsiteX4" fmla="*/ 2531942 w 6942030"/>
              <a:gd name="connsiteY4" fmla="*/ 3542727 h 3679365"/>
              <a:gd name="connsiteX5" fmla="*/ 2325240 w 6942030"/>
              <a:gd name="connsiteY5" fmla="*/ 3679365 h 3679365"/>
              <a:gd name="connsiteX6" fmla="*/ 224219 w 6942030"/>
              <a:gd name="connsiteY6" fmla="*/ 3679365 h 3679365"/>
              <a:gd name="connsiteX7" fmla="*/ 0 w 6942030"/>
              <a:gd name="connsiteY7" fmla="*/ 3455139 h 3679365"/>
              <a:gd name="connsiteX8" fmla="*/ 0 w 6942030"/>
              <a:gd name="connsiteY8" fmla="*/ 2563766 h 3679365"/>
              <a:gd name="connsiteX9" fmla="*/ 65398 w 6942030"/>
              <a:gd name="connsiteY9" fmla="*/ 2404938 h 3679365"/>
              <a:gd name="connsiteX10" fmla="*/ 96947 w 6942030"/>
              <a:gd name="connsiteY10" fmla="*/ 2378947 h 3679365"/>
              <a:gd name="connsiteX11" fmla="*/ 1773872 w 6942030"/>
              <a:gd name="connsiteY11" fmla="*/ 4315 h 3679365"/>
              <a:gd name="connsiteX12" fmla="*/ 1773872 w 6942030"/>
              <a:gd name="connsiteY12"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540042 w 6942030"/>
              <a:gd name="connsiteY3" fmla="*/ 3502226 h 3679365"/>
              <a:gd name="connsiteX4" fmla="*/ 2531942 w 6942030"/>
              <a:gd name="connsiteY4" fmla="*/ 3542727 h 3679365"/>
              <a:gd name="connsiteX5" fmla="*/ 2325240 w 6942030"/>
              <a:gd name="connsiteY5" fmla="*/ 3679365 h 3679365"/>
              <a:gd name="connsiteX6" fmla="*/ 224219 w 6942030"/>
              <a:gd name="connsiteY6" fmla="*/ 3679365 h 3679365"/>
              <a:gd name="connsiteX7" fmla="*/ 0 w 6942030"/>
              <a:gd name="connsiteY7" fmla="*/ 3455139 h 3679365"/>
              <a:gd name="connsiteX8" fmla="*/ 0 w 6942030"/>
              <a:gd name="connsiteY8" fmla="*/ 2563766 h 3679365"/>
              <a:gd name="connsiteX9" fmla="*/ 65398 w 6942030"/>
              <a:gd name="connsiteY9" fmla="*/ 2404938 h 3679365"/>
              <a:gd name="connsiteX10" fmla="*/ 173147 w 6942030"/>
              <a:gd name="connsiteY10" fmla="*/ 2274673 h 3679365"/>
              <a:gd name="connsiteX11" fmla="*/ 1773872 w 6942030"/>
              <a:gd name="connsiteY11" fmla="*/ 4315 h 3679365"/>
              <a:gd name="connsiteX12" fmla="*/ 1773872 w 6942030"/>
              <a:gd name="connsiteY12"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728537 w 6942030"/>
              <a:gd name="connsiteY3" fmla="*/ 3470142 h 3679365"/>
              <a:gd name="connsiteX4" fmla="*/ 2531942 w 6942030"/>
              <a:gd name="connsiteY4" fmla="*/ 3542727 h 3679365"/>
              <a:gd name="connsiteX5" fmla="*/ 2325240 w 6942030"/>
              <a:gd name="connsiteY5" fmla="*/ 3679365 h 3679365"/>
              <a:gd name="connsiteX6" fmla="*/ 224219 w 6942030"/>
              <a:gd name="connsiteY6" fmla="*/ 3679365 h 3679365"/>
              <a:gd name="connsiteX7" fmla="*/ 0 w 6942030"/>
              <a:gd name="connsiteY7" fmla="*/ 3455139 h 3679365"/>
              <a:gd name="connsiteX8" fmla="*/ 0 w 6942030"/>
              <a:gd name="connsiteY8" fmla="*/ 2563766 h 3679365"/>
              <a:gd name="connsiteX9" fmla="*/ 65398 w 6942030"/>
              <a:gd name="connsiteY9" fmla="*/ 2404938 h 3679365"/>
              <a:gd name="connsiteX10" fmla="*/ 173147 w 6942030"/>
              <a:gd name="connsiteY10" fmla="*/ 2274673 h 3679365"/>
              <a:gd name="connsiteX11" fmla="*/ 1773872 w 6942030"/>
              <a:gd name="connsiteY11" fmla="*/ 4315 h 3679365"/>
              <a:gd name="connsiteX12" fmla="*/ 1773872 w 6942030"/>
              <a:gd name="connsiteY12"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08748 w 6942030"/>
              <a:gd name="connsiteY3" fmla="*/ 3450089 h 3679365"/>
              <a:gd name="connsiteX4" fmla="*/ 2531942 w 6942030"/>
              <a:gd name="connsiteY4" fmla="*/ 3542727 h 3679365"/>
              <a:gd name="connsiteX5" fmla="*/ 2325240 w 6942030"/>
              <a:gd name="connsiteY5" fmla="*/ 3679365 h 3679365"/>
              <a:gd name="connsiteX6" fmla="*/ 224219 w 6942030"/>
              <a:gd name="connsiteY6" fmla="*/ 3679365 h 3679365"/>
              <a:gd name="connsiteX7" fmla="*/ 0 w 6942030"/>
              <a:gd name="connsiteY7" fmla="*/ 3455139 h 3679365"/>
              <a:gd name="connsiteX8" fmla="*/ 0 w 6942030"/>
              <a:gd name="connsiteY8" fmla="*/ 2563766 h 3679365"/>
              <a:gd name="connsiteX9" fmla="*/ 65398 w 6942030"/>
              <a:gd name="connsiteY9" fmla="*/ 2404938 h 3679365"/>
              <a:gd name="connsiteX10" fmla="*/ 173147 w 6942030"/>
              <a:gd name="connsiteY10" fmla="*/ 2274673 h 3679365"/>
              <a:gd name="connsiteX11" fmla="*/ 1773872 w 6942030"/>
              <a:gd name="connsiteY11" fmla="*/ 4315 h 3679365"/>
              <a:gd name="connsiteX12" fmla="*/ 1773872 w 6942030"/>
              <a:gd name="connsiteY12"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08748 w 6942030"/>
              <a:gd name="connsiteY3" fmla="*/ 3450089 h 3679365"/>
              <a:gd name="connsiteX4" fmla="*/ 2531942 w 6942030"/>
              <a:gd name="connsiteY4" fmla="*/ 3542727 h 3679365"/>
              <a:gd name="connsiteX5" fmla="*/ 2325240 w 6942030"/>
              <a:gd name="connsiteY5" fmla="*/ 3679365 h 3679365"/>
              <a:gd name="connsiteX6" fmla="*/ 224219 w 6942030"/>
              <a:gd name="connsiteY6" fmla="*/ 3679365 h 3679365"/>
              <a:gd name="connsiteX7" fmla="*/ 0 w 6942030"/>
              <a:gd name="connsiteY7" fmla="*/ 3455139 h 3679365"/>
              <a:gd name="connsiteX8" fmla="*/ 0 w 6942030"/>
              <a:gd name="connsiteY8" fmla="*/ 2563766 h 3679365"/>
              <a:gd name="connsiteX9" fmla="*/ 65398 w 6942030"/>
              <a:gd name="connsiteY9" fmla="*/ 2404938 h 3679365"/>
              <a:gd name="connsiteX10" fmla="*/ 385705 w 6942030"/>
              <a:gd name="connsiteY10" fmla="*/ 1985915 h 3679365"/>
              <a:gd name="connsiteX11" fmla="*/ 1773872 w 6942030"/>
              <a:gd name="connsiteY11" fmla="*/ 4315 h 3679365"/>
              <a:gd name="connsiteX12" fmla="*/ 1773872 w 6942030"/>
              <a:gd name="connsiteY12"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08748 w 6942030"/>
              <a:gd name="connsiteY3" fmla="*/ 3450089 h 3679365"/>
              <a:gd name="connsiteX4" fmla="*/ 2325240 w 6942030"/>
              <a:gd name="connsiteY4" fmla="*/ 3679365 h 3679365"/>
              <a:gd name="connsiteX5" fmla="*/ 224219 w 6942030"/>
              <a:gd name="connsiteY5" fmla="*/ 3679365 h 3679365"/>
              <a:gd name="connsiteX6" fmla="*/ 0 w 6942030"/>
              <a:gd name="connsiteY6" fmla="*/ 3455139 h 3679365"/>
              <a:gd name="connsiteX7" fmla="*/ 0 w 6942030"/>
              <a:gd name="connsiteY7" fmla="*/ 2563766 h 3679365"/>
              <a:gd name="connsiteX8" fmla="*/ 65398 w 6942030"/>
              <a:gd name="connsiteY8" fmla="*/ 2404938 h 3679365"/>
              <a:gd name="connsiteX9" fmla="*/ 385705 w 6942030"/>
              <a:gd name="connsiteY9" fmla="*/ 1985915 h 3679365"/>
              <a:gd name="connsiteX10" fmla="*/ 1773872 w 6942030"/>
              <a:gd name="connsiteY10" fmla="*/ 4315 h 3679365"/>
              <a:gd name="connsiteX11" fmla="*/ 1773872 w 6942030"/>
              <a:gd name="connsiteY11"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28800 w 6942030"/>
              <a:gd name="connsiteY3" fmla="*/ 3514257 h 3679365"/>
              <a:gd name="connsiteX4" fmla="*/ 2325240 w 6942030"/>
              <a:gd name="connsiteY4" fmla="*/ 3679365 h 3679365"/>
              <a:gd name="connsiteX5" fmla="*/ 224219 w 6942030"/>
              <a:gd name="connsiteY5" fmla="*/ 3679365 h 3679365"/>
              <a:gd name="connsiteX6" fmla="*/ 0 w 6942030"/>
              <a:gd name="connsiteY6" fmla="*/ 3455139 h 3679365"/>
              <a:gd name="connsiteX7" fmla="*/ 0 w 6942030"/>
              <a:gd name="connsiteY7" fmla="*/ 2563766 h 3679365"/>
              <a:gd name="connsiteX8" fmla="*/ 65398 w 6942030"/>
              <a:gd name="connsiteY8" fmla="*/ 2404938 h 3679365"/>
              <a:gd name="connsiteX9" fmla="*/ 385705 w 6942030"/>
              <a:gd name="connsiteY9" fmla="*/ 1985915 h 3679365"/>
              <a:gd name="connsiteX10" fmla="*/ 1773872 w 6942030"/>
              <a:gd name="connsiteY10" fmla="*/ 4315 h 3679365"/>
              <a:gd name="connsiteX11" fmla="*/ 1773872 w 6942030"/>
              <a:gd name="connsiteY11"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32811 w 6942030"/>
              <a:gd name="connsiteY3" fmla="*/ 3518268 h 3679365"/>
              <a:gd name="connsiteX4" fmla="*/ 2325240 w 6942030"/>
              <a:gd name="connsiteY4" fmla="*/ 3679365 h 3679365"/>
              <a:gd name="connsiteX5" fmla="*/ 224219 w 6942030"/>
              <a:gd name="connsiteY5" fmla="*/ 3679365 h 3679365"/>
              <a:gd name="connsiteX6" fmla="*/ 0 w 6942030"/>
              <a:gd name="connsiteY6" fmla="*/ 3455139 h 3679365"/>
              <a:gd name="connsiteX7" fmla="*/ 0 w 6942030"/>
              <a:gd name="connsiteY7" fmla="*/ 2563766 h 3679365"/>
              <a:gd name="connsiteX8" fmla="*/ 65398 w 6942030"/>
              <a:gd name="connsiteY8" fmla="*/ 2404938 h 3679365"/>
              <a:gd name="connsiteX9" fmla="*/ 385705 w 6942030"/>
              <a:gd name="connsiteY9" fmla="*/ 1985915 h 3679365"/>
              <a:gd name="connsiteX10" fmla="*/ 1773872 w 6942030"/>
              <a:gd name="connsiteY10" fmla="*/ 4315 h 3679365"/>
              <a:gd name="connsiteX11" fmla="*/ 1773872 w 6942030"/>
              <a:gd name="connsiteY11"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32811 w 6942030"/>
              <a:gd name="connsiteY3" fmla="*/ 3518268 h 3679365"/>
              <a:gd name="connsiteX4" fmla="*/ 2325240 w 6942030"/>
              <a:gd name="connsiteY4" fmla="*/ 3679365 h 3679365"/>
              <a:gd name="connsiteX5" fmla="*/ 224219 w 6942030"/>
              <a:gd name="connsiteY5" fmla="*/ 3679365 h 3679365"/>
              <a:gd name="connsiteX6" fmla="*/ 0 w 6942030"/>
              <a:gd name="connsiteY6" fmla="*/ 3455139 h 3679365"/>
              <a:gd name="connsiteX7" fmla="*/ 0 w 6942030"/>
              <a:gd name="connsiteY7" fmla="*/ 2563766 h 3679365"/>
              <a:gd name="connsiteX8" fmla="*/ 65398 w 6942030"/>
              <a:gd name="connsiteY8" fmla="*/ 2404938 h 3679365"/>
              <a:gd name="connsiteX9" fmla="*/ 385705 w 6942030"/>
              <a:gd name="connsiteY9" fmla="*/ 1985915 h 3679365"/>
              <a:gd name="connsiteX10" fmla="*/ 1773872 w 6942030"/>
              <a:gd name="connsiteY10" fmla="*/ 4315 h 3679365"/>
              <a:gd name="connsiteX11" fmla="*/ 1773872 w 6942030"/>
              <a:gd name="connsiteY11"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56874 w 6942030"/>
              <a:gd name="connsiteY3" fmla="*/ 3518268 h 3679365"/>
              <a:gd name="connsiteX4" fmla="*/ 2325240 w 6942030"/>
              <a:gd name="connsiteY4" fmla="*/ 3679365 h 3679365"/>
              <a:gd name="connsiteX5" fmla="*/ 224219 w 6942030"/>
              <a:gd name="connsiteY5" fmla="*/ 3679365 h 3679365"/>
              <a:gd name="connsiteX6" fmla="*/ 0 w 6942030"/>
              <a:gd name="connsiteY6" fmla="*/ 3455139 h 3679365"/>
              <a:gd name="connsiteX7" fmla="*/ 0 w 6942030"/>
              <a:gd name="connsiteY7" fmla="*/ 2563766 h 3679365"/>
              <a:gd name="connsiteX8" fmla="*/ 65398 w 6942030"/>
              <a:gd name="connsiteY8" fmla="*/ 2404938 h 3679365"/>
              <a:gd name="connsiteX9" fmla="*/ 385705 w 6942030"/>
              <a:gd name="connsiteY9" fmla="*/ 1985915 h 3679365"/>
              <a:gd name="connsiteX10" fmla="*/ 1773872 w 6942030"/>
              <a:gd name="connsiteY10" fmla="*/ 4315 h 3679365"/>
              <a:gd name="connsiteX11" fmla="*/ 1773872 w 6942030"/>
              <a:gd name="connsiteY11"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56874 w 6942030"/>
              <a:gd name="connsiteY3" fmla="*/ 3518268 h 3679365"/>
              <a:gd name="connsiteX4" fmla="*/ 2325240 w 6942030"/>
              <a:gd name="connsiteY4" fmla="*/ 3679365 h 3679365"/>
              <a:gd name="connsiteX5" fmla="*/ 224219 w 6942030"/>
              <a:gd name="connsiteY5" fmla="*/ 3679365 h 3679365"/>
              <a:gd name="connsiteX6" fmla="*/ 0 w 6942030"/>
              <a:gd name="connsiteY6" fmla="*/ 3455139 h 3679365"/>
              <a:gd name="connsiteX7" fmla="*/ 0 w 6942030"/>
              <a:gd name="connsiteY7" fmla="*/ 2563766 h 3679365"/>
              <a:gd name="connsiteX8" fmla="*/ 65398 w 6942030"/>
              <a:gd name="connsiteY8" fmla="*/ 2404938 h 3679365"/>
              <a:gd name="connsiteX9" fmla="*/ 385705 w 6942030"/>
              <a:gd name="connsiteY9" fmla="*/ 1985915 h 3679365"/>
              <a:gd name="connsiteX10" fmla="*/ 1773872 w 6942030"/>
              <a:gd name="connsiteY10" fmla="*/ 4315 h 3679365"/>
              <a:gd name="connsiteX11" fmla="*/ 1773872 w 6942030"/>
              <a:gd name="connsiteY11" fmla="*/ 0 h 3679365"/>
              <a:gd name="connsiteX0" fmla="*/ 1773872 w 6942030"/>
              <a:gd name="connsiteY0" fmla="*/ 0 h 3679365"/>
              <a:gd name="connsiteX1" fmla="*/ 6942030 w 6942030"/>
              <a:gd name="connsiteY1" fmla="*/ 10950 h 3679365"/>
              <a:gd name="connsiteX2" fmla="*/ 6937826 w 6942030"/>
              <a:gd name="connsiteY2" fmla="*/ 2140857 h 3679365"/>
              <a:gd name="connsiteX3" fmla="*/ 2848407 w 6942030"/>
              <a:gd name="connsiteY3" fmla="*/ 3539435 h 3679365"/>
              <a:gd name="connsiteX4" fmla="*/ 2325240 w 6942030"/>
              <a:gd name="connsiteY4" fmla="*/ 3679365 h 3679365"/>
              <a:gd name="connsiteX5" fmla="*/ 224219 w 6942030"/>
              <a:gd name="connsiteY5" fmla="*/ 3679365 h 3679365"/>
              <a:gd name="connsiteX6" fmla="*/ 0 w 6942030"/>
              <a:gd name="connsiteY6" fmla="*/ 3455139 h 3679365"/>
              <a:gd name="connsiteX7" fmla="*/ 0 w 6942030"/>
              <a:gd name="connsiteY7" fmla="*/ 2563766 h 3679365"/>
              <a:gd name="connsiteX8" fmla="*/ 65398 w 6942030"/>
              <a:gd name="connsiteY8" fmla="*/ 2404938 h 3679365"/>
              <a:gd name="connsiteX9" fmla="*/ 385705 w 6942030"/>
              <a:gd name="connsiteY9" fmla="*/ 1985915 h 3679365"/>
              <a:gd name="connsiteX10" fmla="*/ 1773872 w 6942030"/>
              <a:gd name="connsiteY10" fmla="*/ 4315 h 3679365"/>
              <a:gd name="connsiteX11" fmla="*/ 1773872 w 6942030"/>
              <a:gd name="connsiteY11" fmla="*/ 0 h 367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2030" h="3679365">
                <a:moveTo>
                  <a:pt x="1773872" y="0"/>
                </a:moveTo>
                <a:lnTo>
                  <a:pt x="6942030" y="10950"/>
                </a:lnTo>
                <a:cubicBezTo>
                  <a:pt x="6940629" y="720919"/>
                  <a:pt x="6939227" y="1430888"/>
                  <a:pt x="6937826" y="2140857"/>
                </a:cubicBezTo>
                <a:lnTo>
                  <a:pt x="2848407" y="3539435"/>
                </a:lnTo>
                <a:cubicBezTo>
                  <a:pt x="2647133" y="3617197"/>
                  <a:pt x="2490419" y="3677803"/>
                  <a:pt x="2325240" y="3679365"/>
                </a:cubicBezTo>
                <a:lnTo>
                  <a:pt x="224219" y="3679365"/>
                </a:lnTo>
                <a:cubicBezTo>
                  <a:pt x="99654" y="3679365"/>
                  <a:pt x="0" y="3579708"/>
                  <a:pt x="0" y="3455139"/>
                </a:cubicBezTo>
                <a:lnTo>
                  <a:pt x="0" y="2563766"/>
                </a:lnTo>
                <a:cubicBezTo>
                  <a:pt x="0" y="2501481"/>
                  <a:pt x="24914" y="2445424"/>
                  <a:pt x="65398" y="2404938"/>
                </a:cubicBezTo>
                <a:lnTo>
                  <a:pt x="385705" y="1985915"/>
                </a:lnTo>
                <a:lnTo>
                  <a:pt x="1773872" y="4315"/>
                </a:lnTo>
                <a:lnTo>
                  <a:pt x="1773872" y="0"/>
                </a:lnTo>
                <a:close/>
              </a:path>
            </a:pathLst>
          </a:custGeom>
          <a:solidFill>
            <a:srgbClr val="019D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 name="Text Placeholder 23">
            <a:extLst>
              <a:ext uri="{FF2B5EF4-FFF2-40B4-BE49-F238E27FC236}">
                <a16:creationId xmlns:a16="http://schemas.microsoft.com/office/drawing/2014/main" id="{B07C4127-E7D1-4ADF-AE2F-2A52D860E7C6}"/>
              </a:ext>
            </a:extLst>
          </p:cNvPr>
          <p:cNvSpPr>
            <a:spLocks noGrp="1"/>
          </p:cNvSpPr>
          <p:nvPr>
            <p:ph type="body" sz="quarter" idx="17" hasCustomPrompt="1"/>
          </p:nvPr>
        </p:nvSpPr>
        <p:spPr>
          <a:xfrm>
            <a:off x="7412019" y="6096355"/>
            <a:ext cx="4398981" cy="380645"/>
          </a:xfrm>
        </p:spPr>
        <p:txBody>
          <a:bodyPr anchor="b"/>
          <a:lstStyle>
            <a:lvl1pPr algn="r">
              <a:defRPr sz="2000" b="1">
                <a:solidFill>
                  <a:schemeClr val="bg1"/>
                </a:solidFill>
              </a:defRPr>
            </a:lvl1pPr>
          </a:lstStyle>
          <a:p>
            <a:pPr lvl="0"/>
            <a:fld id="{A5C76716-9A18-D04D-9B0B-9C1BEBFBEFF9}" type="datetime4">
              <a:rPr lang="en-GB" smtClean="0"/>
              <a:t>11 October 2021</a:t>
            </a:fld>
            <a:endParaRPr lang="en-GB"/>
          </a:p>
        </p:txBody>
      </p:sp>
      <p:sp>
        <p:nvSpPr>
          <p:cNvPr id="26" name="Content Placeholder 2">
            <a:extLst>
              <a:ext uri="{FF2B5EF4-FFF2-40B4-BE49-F238E27FC236}">
                <a16:creationId xmlns:a16="http://schemas.microsoft.com/office/drawing/2014/main" id="{8F8E4057-D7C4-9B45-ABBC-3AACC65B0F02}"/>
              </a:ext>
            </a:extLst>
          </p:cNvPr>
          <p:cNvSpPr>
            <a:spLocks noGrp="1"/>
          </p:cNvSpPr>
          <p:nvPr>
            <p:ph idx="11" hasCustomPrompt="1"/>
          </p:nvPr>
        </p:nvSpPr>
        <p:spPr>
          <a:xfrm>
            <a:off x="2556000" y="2422800"/>
            <a:ext cx="5159022" cy="2139760"/>
          </a:xfrm>
          <a:noFill/>
          <a:effectLst/>
        </p:spPr>
        <p:txBody>
          <a:bodyPr lIns="180000" tIns="180000" rIns="180000" bIns="108000" anchor="t">
            <a:noAutofit/>
          </a:bodyPr>
          <a:lstStyle>
            <a:lvl1pPr>
              <a:lnSpc>
                <a:spcPct val="90000"/>
              </a:lnSpc>
              <a:spcBef>
                <a:spcPts val="0"/>
              </a:spcBef>
              <a:spcAft>
                <a:spcPts val="0"/>
              </a:spcAft>
              <a:defRPr sz="4400" b="0" spc="-200" baseline="0">
                <a:solidFill>
                  <a:schemeClr val="bg1"/>
                </a:solidFill>
                <a:latin typeface="TT Norms Pro" panose="02000803040000020004" pitchFamily="2" charset="0"/>
              </a:defRPr>
            </a:lvl1pPr>
            <a:lvl2pPr>
              <a:lnSpc>
                <a:spcPct val="95000"/>
              </a:lnSpc>
              <a:spcBef>
                <a:spcPts val="0"/>
              </a:spcBef>
              <a:spcAft>
                <a:spcPts val="0"/>
              </a:spcAft>
              <a:defRPr sz="6000" b="0" spc="-200" baseline="0">
                <a:solidFill>
                  <a:schemeClr val="bg1"/>
                </a:solidFill>
                <a:latin typeface="TT Norms Pro" panose="02000803040000020004" pitchFamily="2" charset="0"/>
              </a:defRPr>
            </a:lvl2pPr>
            <a:lvl3pPr marL="0" indent="0">
              <a:buNone/>
              <a:defRPr b="0">
                <a:solidFill>
                  <a:schemeClr val="bg1"/>
                </a:solidFill>
                <a:latin typeface="TT Norms Pro" panose="02000803040000020004" pitchFamily="2" charset="0"/>
              </a:defRPr>
            </a:lvl3pPr>
            <a:lvl4pPr>
              <a:defRPr b="0">
                <a:solidFill>
                  <a:schemeClr val="bg1"/>
                </a:solidFill>
                <a:latin typeface="TT Norms Pro" panose="02000803040000020004" pitchFamily="2" charset="0"/>
              </a:defRPr>
            </a:lvl4pPr>
            <a:lvl5pPr>
              <a:defRPr b="0">
                <a:solidFill>
                  <a:schemeClr val="bg1"/>
                </a:solidFill>
                <a:latin typeface="TT Norms Pro" panose="02000803040000020004" pitchFamily="2" charset="0"/>
              </a:defRPr>
            </a:lvl5pPr>
          </a:lstStyle>
          <a:p>
            <a:r>
              <a:rPr lang="en-GB" sz="4400"/>
              <a:t>Mid length title goes here. Up to three lines</a:t>
            </a:r>
          </a:p>
        </p:txBody>
      </p:sp>
      <p:grpSp>
        <p:nvGrpSpPr>
          <p:cNvPr id="10" name="Group 9">
            <a:extLst>
              <a:ext uri="{FF2B5EF4-FFF2-40B4-BE49-F238E27FC236}">
                <a16:creationId xmlns:a16="http://schemas.microsoft.com/office/drawing/2014/main" id="{F4AAB67D-CD6F-4101-B1D1-F025B3B785F0}"/>
              </a:ext>
            </a:extLst>
          </p:cNvPr>
          <p:cNvGrpSpPr/>
          <p:nvPr userDrawn="1"/>
        </p:nvGrpSpPr>
        <p:grpSpPr>
          <a:xfrm>
            <a:off x="763243" y="4835130"/>
            <a:ext cx="2547069" cy="1261224"/>
            <a:chOff x="774970" y="876574"/>
            <a:chExt cx="2547069" cy="1261224"/>
          </a:xfrm>
        </p:grpSpPr>
        <p:sp>
          <p:nvSpPr>
            <p:cNvPr id="11" name="Freeform 92">
              <a:extLst>
                <a:ext uri="{FF2B5EF4-FFF2-40B4-BE49-F238E27FC236}">
                  <a16:creationId xmlns:a16="http://schemas.microsoft.com/office/drawing/2014/main" id="{81833E74-E9F2-49D3-913E-4BA98D5F4120}"/>
                </a:ext>
              </a:extLst>
            </p:cNvPr>
            <p:cNvSpPr/>
            <p:nvPr/>
          </p:nvSpPr>
          <p:spPr>
            <a:xfrm>
              <a:off x="774970" y="876574"/>
              <a:ext cx="2547069" cy="1261224"/>
            </a:xfrm>
            <a:custGeom>
              <a:avLst/>
              <a:gdLst>
                <a:gd name="connsiteX0" fmla="*/ 149763 w 1702863"/>
                <a:gd name="connsiteY0" fmla="*/ 894913 h 894913"/>
                <a:gd name="connsiteX1" fmla="*/ 0 w 1702863"/>
                <a:gd name="connsiteY1" fmla="*/ 745145 h 894913"/>
                <a:gd name="connsiteX2" fmla="*/ 0 w 1702863"/>
                <a:gd name="connsiteY2" fmla="*/ 149769 h 894913"/>
                <a:gd name="connsiteX3" fmla="*/ 149763 w 1702863"/>
                <a:gd name="connsiteY3" fmla="*/ 0 h 894913"/>
                <a:gd name="connsiteX4" fmla="*/ 1553101 w 1702863"/>
                <a:gd name="connsiteY4" fmla="*/ 0 h 894913"/>
                <a:gd name="connsiteX5" fmla="*/ 1702864 w 1702863"/>
                <a:gd name="connsiteY5" fmla="*/ 149769 h 894913"/>
                <a:gd name="connsiteX6" fmla="*/ 1702864 w 1702863"/>
                <a:gd name="connsiteY6" fmla="*/ 745145 h 894913"/>
                <a:gd name="connsiteX7" fmla="*/ 1553101 w 1702863"/>
                <a:gd name="connsiteY7" fmla="*/ 894913 h 894913"/>
                <a:gd name="connsiteX8" fmla="*/ 149763 w 1702863"/>
                <a:gd name="connsiteY8" fmla="*/ 894913 h 89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863" h="894913">
                  <a:moveTo>
                    <a:pt x="149763" y="894913"/>
                  </a:moveTo>
                  <a:cubicBezTo>
                    <a:pt x="66562" y="894913"/>
                    <a:pt x="0" y="828349"/>
                    <a:pt x="0" y="745145"/>
                  </a:cubicBezTo>
                  <a:lnTo>
                    <a:pt x="0" y="149769"/>
                  </a:lnTo>
                  <a:cubicBezTo>
                    <a:pt x="0" y="66564"/>
                    <a:pt x="66562" y="0"/>
                    <a:pt x="149763" y="0"/>
                  </a:cubicBezTo>
                  <a:lnTo>
                    <a:pt x="1553101" y="0"/>
                  </a:lnTo>
                  <a:cubicBezTo>
                    <a:pt x="1636303" y="0"/>
                    <a:pt x="1702864" y="66564"/>
                    <a:pt x="1702864" y="149769"/>
                  </a:cubicBezTo>
                  <a:lnTo>
                    <a:pt x="1702864" y="745145"/>
                  </a:lnTo>
                  <a:cubicBezTo>
                    <a:pt x="1702864" y="828349"/>
                    <a:pt x="1636303" y="894913"/>
                    <a:pt x="1553101" y="894913"/>
                  </a:cubicBezTo>
                  <a:lnTo>
                    <a:pt x="149763" y="894913"/>
                  </a:lnTo>
                  <a:close/>
                </a:path>
              </a:pathLst>
            </a:custGeom>
            <a:solidFill>
              <a:srgbClr val="019DDC"/>
            </a:solidFill>
            <a:ln w="6194" cap="flat">
              <a:noFill/>
              <a:prstDash val="solid"/>
              <a:miter/>
            </a:ln>
          </p:spPr>
          <p:txBody>
            <a:bodyPr rtlCol="0" anchor="ctr"/>
            <a:lstStyle/>
            <a:p>
              <a:endParaRPr lang="en-US"/>
            </a:p>
          </p:txBody>
        </p:sp>
        <p:sp>
          <p:nvSpPr>
            <p:cNvPr id="12" name="Freeform 93">
              <a:extLst>
                <a:ext uri="{FF2B5EF4-FFF2-40B4-BE49-F238E27FC236}">
                  <a16:creationId xmlns:a16="http://schemas.microsoft.com/office/drawing/2014/main" id="{07A29F06-0D38-46B7-A052-04CAEE6FF81A}"/>
                </a:ext>
              </a:extLst>
            </p:cNvPr>
            <p:cNvSpPr/>
            <p:nvPr/>
          </p:nvSpPr>
          <p:spPr>
            <a:xfrm>
              <a:off x="866231" y="965172"/>
              <a:ext cx="2359012" cy="1084027"/>
            </a:xfrm>
            <a:custGeom>
              <a:avLst/>
              <a:gdLst>
                <a:gd name="connsiteX0" fmla="*/ 55468 w 1577136"/>
                <a:gd name="connsiteY0" fmla="*/ 212634 h 769181"/>
                <a:gd name="connsiteX1" fmla="*/ 12943 w 1577136"/>
                <a:gd name="connsiteY1" fmla="*/ 170107 h 769181"/>
                <a:gd name="connsiteX2" fmla="*/ 0 w 1577136"/>
                <a:gd name="connsiteY2" fmla="*/ 159014 h 769181"/>
                <a:gd name="connsiteX3" fmla="*/ 0 w 1577136"/>
                <a:gd name="connsiteY3" fmla="*/ 86903 h 769181"/>
                <a:gd name="connsiteX4" fmla="*/ 86900 w 1577136"/>
                <a:gd name="connsiteY4" fmla="*/ 0 h 769181"/>
                <a:gd name="connsiteX5" fmla="*/ 1490238 w 1577136"/>
                <a:gd name="connsiteY5" fmla="*/ 0 h 769181"/>
                <a:gd name="connsiteX6" fmla="*/ 1577137 w 1577136"/>
                <a:gd name="connsiteY6" fmla="*/ 86903 h 769181"/>
                <a:gd name="connsiteX7" fmla="*/ 1577137 w 1577136"/>
                <a:gd name="connsiteY7" fmla="*/ 682279 h 769181"/>
                <a:gd name="connsiteX8" fmla="*/ 1490238 w 1577136"/>
                <a:gd name="connsiteY8" fmla="*/ 769182 h 769181"/>
                <a:gd name="connsiteX9" fmla="*/ 86900 w 1577136"/>
                <a:gd name="connsiteY9" fmla="*/ 769182 h 769181"/>
                <a:gd name="connsiteX10" fmla="*/ 0 w 1577136"/>
                <a:gd name="connsiteY10" fmla="*/ 682279 h 769181"/>
                <a:gd name="connsiteX11" fmla="*/ 0 w 1577136"/>
                <a:gd name="connsiteY11" fmla="*/ 610168 h 769181"/>
                <a:gd name="connsiteX12" fmla="*/ 12943 w 1577136"/>
                <a:gd name="connsiteY12" fmla="*/ 599074 h 769181"/>
                <a:gd name="connsiteX13" fmla="*/ 55468 w 1577136"/>
                <a:gd name="connsiteY13" fmla="*/ 556547 h 769181"/>
                <a:gd name="connsiteX14" fmla="*/ 55468 w 1577136"/>
                <a:gd name="connsiteY14" fmla="*/ 212634 h 76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7136" h="769181">
                  <a:moveTo>
                    <a:pt x="55468" y="212634"/>
                  </a:moveTo>
                  <a:cubicBezTo>
                    <a:pt x="55468" y="188597"/>
                    <a:pt x="36979" y="170107"/>
                    <a:pt x="12943" y="170107"/>
                  </a:cubicBezTo>
                  <a:cubicBezTo>
                    <a:pt x="12943" y="170107"/>
                    <a:pt x="0" y="170107"/>
                    <a:pt x="0" y="159014"/>
                  </a:cubicBezTo>
                  <a:lnTo>
                    <a:pt x="0" y="86903"/>
                  </a:lnTo>
                  <a:cubicBezTo>
                    <a:pt x="0" y="38829"/>
                    <a:pt x="38828" y="0"/>
                    <a:pt x="86900" y="0"/>
                  </a:cubicBezTo>
                  <a:lnTo>
                    <a:pt x="1490238" y="0"/>
                  </a:lnTo>
                  <a:cubicBezTo>
                    <a:pt x="1538310" y="0"/>
                    <a:pt x="1577137" y="38829"/>
                    <a:pt x="1577137" y="86903"/>
                  </a:cubicBezTo>
                  <a:lnTo>
                    <a:pt x="1577137" y="682279"/>
                  </a:lnTo>
                  <a:cubicBezTo>
                    <a:pt x="1577137" y="730353"/>
                    <a:pt x="1538310" y="769182"/>
                    <a:pt x="1490238" y="769182"/>
                  </a:cubicBezTo>
                  <a:lnTo>
                    <a:pt x="86900" y="769182"/>
                  </a:lnTo>
                  <a:cubicBezTo>
                    <a:pt x="38828" y="769182"/>
                    <a:pt x="0" y="730353"/>
                    <a:pt x="0" y="682279"/>
                  </a:cubicBezTo>
                  <a:lnTo>
                    <a:pt x="0" y="610168"/>
                  </a:lnTo>
                  <a:cubicBezTo>
                    <a:pt x="0" y="597225"/>
                    <a:pt x="12943" y="599074"/>
                    <a:pt x="12943" y="599074"/>
                  </a:cubicBezTo>
                  <a:cubicBezTo>
                    <a:pt x="36979" y="599074"/>
                    <a:pt x="55468" y="580584"/>
                    <a:pt x="55468" y="556547"/>
                  </a:cubicBezTo>
                  <a:lnTo>
                    <a:pt x="55468" y="212634"/>
                  </a:lnTo>
                  <a:close/>
                </a:path>
              </a:pathLst>
            </a:custGeom>
            <a:solidFill>
              <a:srgbClr val="FFFFFF"/>
            </a:solidFill>
            <a:ln w="6194" cap="flat">
              <a:noFill/>
              <a:prstDash val="solid"/>
              <a:miter/>
            </a:ln>
          </p:spPr>
          <p:txBody>
            <a:bodyPr rtlCol="0" anchor="ctr"/>
            <a:lstStyle/>
            <a:p>
              <a:endParaRPr lang="en-US"/>
            </a:p>
          </p:txBody>
        </p:sp>
        <p:pic>
          <p:nvPicPr>
            <p:cNvPr id="13" name="Picture 12" descr="A picture containing text, tableware, dishware, plate&#10;&#10;Description automatically generated">
              <a:extLst>
                <a:ext uri="{FF2B5EF4-FFF2-40B4-BE49-F238E27FC236}">
                  <a16:creationId xmlns:a16="http://schemas.microsoft.com/office/drawing/2014/main" id="{1C6C3D9D-9CD0-4678-BD6D-FC549920B3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48475" y="1145191"/>
              <a:ext cx="1702162" cy="715361"/>
            </a:xfrm>
            <a:prstGeom prst="rect">
              <a:avLst/>
            </a:prstGeom>
          </p:spPr>
        </p:pic>
      </p:grpSp>
    </p:spTree>
    <p:extLst>
      <p:ext uri="{BB962C8B-B14F-4D97-AF65-F5344CB8AC3E}">
        <p14:creationId xmlns:p14="http://schemas.microsoft.com/office/powerpoint/2010/main" val="291550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strVal val="#ppt_w*0.70"/>
                                          </p:val>
                                        </p:tav>
                                        <p:tav tm="100000">
                                          <p:val>
                                            <p:strVal val="#ppt_w"/>
                                          </p:val>
                                        </p:tav>
                                      </p:tavLst>
                                    </p:anim>
                                    <p:anim calcmode="lin" valueType="num">
                                      <p:cBhvr>
                                        <p:cTn id="8" dur="1000" fill="hold"/>
                                        <p:tgtEl>
                                          <p:spTgt spid="25"/>
                                        </p:tgtEl>
                                        <p:attrNameLst>
                                          <p:attrName>ppt_h</p:attrName>
                                        </p:attrNameLst>
                                      </p:cBhvr>
                                      <p:tavLst>
                                        <p:tav tm="0">
                                          <p:val>
                                            <p:strVal val="#ppt_h"/>
                                          </p:val>
                                        </p:tav>
                                        <p:tav tm="100000">
                                          <p:val>
                                            <p:strVal val="#ppt_h"/>
                                          </p:val>
                                        </p:tav>
                                      </p:tavLst>
                                    </p:anim>
                                    <p:animEffect transition="in" filter="fade">
                                      <p:cBhvr>
                                        <p:cTn id="9" dur="1000"/>
                                        <p:tgtEl>
                                          <p:spTgt spid="25"/>
                                        </p:tgtEl>
                                      </p:cBhvr>
                                    </p:animEffect>
                                  </p:childTnLst>
                                </p:cTn>
                              </p:par>
                            </p:childTnLst>
                          </p:cTn>
                        </p:par>
                        <p:par>
                          <p:cTn id="10" fill="hold">
                            <p:stCondLst>
                              <p:cond delay="100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6">
                                            <p:txEl>
                                              <p:pRg st="0" end="0"/>
                                            </p:txEl>
                                          </p:spTgt>
                                        </p:tgtEl>
                                        <p:attrNameLst>
                                          <p:attrName>style.visibility</p:attrName>
                                        </p:attrNameLst>
                                      </p:cBhvr>
                                      <p:to>
                                        <p:strVal val="visible"/>
                                      </p:to>
                                    </p:set>
                                    <p:animEffect transition="in" filter="fade">
                                      <p:cBhvr>
                                        <p:cTn id="1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3DC2-54F5-24A5-D3E3-1B566D68F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DF9671-5AAB-39CB-E195-862C1F38E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BADC48-092B-07F1-3E8F-6CB49B19B835}"/>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5" name="Footer Placeholder 4">
            <a:extLst>
              <a:ext uri="{FF2B5EF4-FFF2-40B4-BE49-F238E27FC236}">
                <a16:creationId xmlns:a16="http://schemas.microsoft.com/office/drawing/2014/main" id="{939BFA20-9CD7-0E94-737C-8CC33B6B3D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F15D35-DBC7-BB91-2CD4-03CC22A752DE}"/>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8879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955D-3D44-A4DB-2AFA-7C183AC3F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F4B3FA4-8200-F705-4474-09E2F1596C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AAB50D-ACD5-06D6-1FFB-44A9426311F0}"/>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5" name="Footer Placeholder 4">
            <a:extLst>
              <a:ext uri="{FF2B5EF4-FFF2-40B4-BE49-F238E27FC236}">
                <a16:creationId xmlns:a16="http://schemas.microsoft.com/office/drawing/2014/main" id="{A3CFB98F-BB05-FD70-CEFC-1DE525D84A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194F6E-7CF7-ADAE-8647-3A33E1B08168}"/>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225907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EB73-8721-BC18-BB37-4D13EE6DE6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A24EDE-3690-D5F1-AD41-48E8874FCB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CFA1E7-4796-B608-FE97-A728EAF759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5348CC-D4F4-D3AE-BD19-1688C9AD82BF}"/>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6" name="Footer Placeholder 5">
            <a:extLst>
              <a:ext uri="{FF2B5EF4-FFF2-40B4-BE49-F238E27FC236}">
                <a16:creationId xmlns:a16="http://schemas.microsoft.com/office/drawing/2014/main" id="{870EB18C-A4E9-C2C6-473C-7583B0A73F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E56B79-3683-D3A3-E467-545696186124}"/>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18723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F5CD-12F4-C91E-7902-E8062E12843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CC31D3-DE7B-A42C-546E-9FA93D72A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9DC60-4CD5-C032-46B6-C0789F3B54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84C83D-FA60-ECE1-A98D-733124B2C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5DB30-2A75-8A7C-6CB3-B7DF0592C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E4BF80-FACF-311D-C13C-259303AF9212}"/>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8" name="Footer Placeholder 7">
            <a:extLst>
              <a:ext uri="{FF2B5EF4-FFF2-40B4-BE49-F238E27FC236}">
                <a16:creationId xmlns:a16="http://schemas.microsoft.com/office/drawing/2014/main" id="{6829B566-1357-9425-1866-67D0D967BC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A2046F-2FB1-DB2E-07BE-BAAC7DEBF8B9}"/>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105869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2A1-8DDB-57DC-F7B6-2AD6A3FE24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1175242-8645-271F-E7B6-C5DB9905D43E}"/>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4" name="Footer Placeholder 3">
            <a:extLst>
              <a:ext uri="{FF2B5EF4-FFF2-40B4-BE49-F238E27FC236}">
                <a16:creationId xmlns:a16="http://schemas.microsoft.com/office/drawing/2014/main" id="{ABBB4D43-83E4-B659-102D-EED1CEEC88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4F5E63F-34E3-51E7-85F1-EACDEB9D2811}"/>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218460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43CA0-727B-1D14-584C-3234E8050A44}"/>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3" name="Footer Placeholder 2">
            <a:extLst>
              <a:ext uri="{FF2B5EF4-FFF2-40B4-BE49-F238E27FC236}">
                <a16:creationId xmlns:a16="http://schemas.microsoft.com/office/drawing/2014/main" id="{20194FBF-FC79-0632-9476-C9DA2119ADD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8606BE-CD1D-E924-A660-7D87643AB7F6}"/>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186581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D588-2B06-8AE0-2A53-28275DC0B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D6C3A1-2DEA-C9D7-5EE4-81DC0C373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D0D835-988D-53EB-183C-A97FFAD78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BDD42-0E11-63E5-15B1-3AFDF0FEF942}"/>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6" name="Footer Placeholder 5">
            <a:extLst>
              <a:ext uri="{FF2B5EF4-FFF2-40B4-BE49-F238E27FC236}">
                <a16:creationId xmlns:a16="http://schemas.microsoft.com/office/drawing/2014/main" id="{67EDD2D6-D5A8-F801-1719-F7042D0CFE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8752D6-BFD4-4589-9F68-1D3457A7D62D}"/>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209956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B21D-7FA2-B53D-9259-AECE070C5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F6F78A-3FEE-556B-E914-389EB0680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EB67FF4-5AA1-3709-8410-81F28299A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BCB96-9C4A-05E9-5AEA-93578D4491FD}"/>
              </a:ext>
            </a:extLst>
          </p:cNvPr>
          <p:cNvSpPr>
            <a:spLocks noGrp="1"/>
          </p:cNvSpPr>
          <p:nvPr>
            <p:ph type="dt" sz="half" idx="10"/>
          </p:nvPr>
        </p:nvSpPr>
        <p:spPr/>
        <p:txBody>
          <a:bodyPr/>
          <a:lstStyle/>
          <a:p>
            <a:fld id="{901EFCC5-0D17-4131-B9A1-B31551614E5F}" type="datetimeFigureOut">
              <a:rPr lang="en-GB" smtClean="0"/>
              <a:t>09/09/2024</a:t>
            </a:fld>
            <a:endParaRPr lang="en-GB"/>
          </a:p>
        </p:txBody>
      </p:sp>
      <p:sp>
        <p:nvSpPr>
          <p:cNvPr id="6" name="Footer Placeholder 5">
            <a:extLst>
              <a:ext uri="{FF2B5EF4-FFF2-40B4-BE49-F238E27FC236}">
                <a16:creationId xmlns:a16="http://schemas.microsoft.com/office/drawing/2014/main" id="{B9A1F4AD-5185-D102-D758-6BEF90B366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79B442-341B-CB7E-2854-DFEE255D0F8F}"/>
              </a:ext>
            </a:extLst>
          </p:cNvPr>
          <p:cNvSpPr>
            <a:spLocks noGrp="1"/>
          </p:cNvSpPr>
          <p:nvPr>
            <p:ph type="sldNum" sz="quarter" idx="12"/>
          </p:nvPr>
        </p:nvSpPr>
        <p:spPr/>
        <p:txBody>
          <a:bodyPr/>
          <a:lstStyle/>
          <a:p>
            <a:fld id="{3BAE6D9C-0D7E-4CAA-B2D6-BD30FC74661E}" type="slidenum">
              <a:rPr lang="en-GB" smtClean="0"/>
              <a:t>‹#›</a:t>
            </a:fld>
            <a:endParaRPr lang="en-GB"/>
          </a:p>
        </p:txBody>
      </p:sp>
    </p:spTree>
    <p:extLst>
      <p:ext uri="{BB962C8B-B14F-4D97-AF65-F5344CB8AC3E}">
        <p14:creationId xmlns:p14="http://schemas.microsoft.com/office/powerpoint/2010/main" val="164573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54A66-14F9-61E7-C834-76180A8C3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FEFA51-E1B9-69C7-42F7-4663E6870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9FB9F3-7928-F83E-0D7D-FB668E0C3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1EFCC5-0D17-4131-B9A1-B31551614E5F}" type="datetimeFigureOut">
              <a:rPr lang="en-GB" smtClean="0"/>
              <a:t>09/09/2024</a:t>
            </a:fld>
            <a:endParaRPr lang="en-GB"/>
          </a:p>
        </p:txBody>
      </p:sp>
      <p:sp>
        <p:nvSpPr>
          <p:cNvPr id="5" name="Footer Placeholder 4">
            <a:extLst>
              <a:ext uri="{FF2B5EF4-FFF2-40B4-BE49-F238E27FC236}">
                <a16:creationId xmlns:a16="http://schemas.microsoft.com/office/drawing/2014/main" id="{E1864916-2229-5155-0701-940CE6D82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E98D449-165E-647D-B0A7-BA1AEBE8E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AE6D9C-0D7E-4CAA-B2D6-BD30FC74661E}" type="slidenum">
              <a:rPr lang="en-GB" smtClean="0"/>
              <a:t>‹#›</a:t>
            </a:fld>
            <a:endParaRPr lang="en-GB"/>
          </a:p>
        </p:txBody>
      </p:sp>
    </p:spTree>
    <p:extLst>
      <p:ext uri="{BB962C8B-B14F-4D97-AF65-F5344CB8AC3E}">
        <p14:creationId xmlns:p14="http://schemas.microsoft.com/office/powerpoint/2010/main" val="23314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2CEA8-BCD1-4EBC-9D4C-DC65B9921292}"/>
              </a:ext>
            </a:extLst>
          </p:cNvPr>
          <p:cNvSpPr>
            <a:spLocks noGrp="1"/>
          </p:cNvSpPr>
          <p:nvPr>
            <p:ph idx="11"/>
          </p:nvPr>
        </p:nvSpPr>
        <p:spPr>
          <a:xfrm>
            <a:off x="2609009" y="2469183"/>
            <a:ext cx="5159022" cy="2139760"/>
          </a:xfrm>
        </p:spPr>
        <p:txBody>
          <a:bodyPr/>
          <a:lstStyle/>
          <a:p>
            <a:pPr marL="0" indent="0">
              <a:buNone/>
            </a:pPr>
            <a:r>
              <a:rPr lang="en-GB" sz="4000" b="1" dirty="0">
                <a:latin typeface="TT Norms Pro"/>
              </a:rPr>
              <a:t>Colleague Data Mapping</a:t>
            </a:r>
            <a:endParaRPr lang="en-US" sz="4000" dirty="0"/>
          </a:p>
          <a:p>
            <a:endParaRPr lang="en-GB" sz="2800" b="1" dirty="0"/>
          </a:p>
        </p:txBody>
      </p:sp>
      <p:sp>
        <p:nvSpPr>
          <p:cNvPr id="4" name="Rectangle: Rounded Corners 3">
            <a:extLst>
              <a:ext uri="{FF2B5EF4-FFF2-40B4-BE49-F238E27FC236}">
                <a16:creationId xmlns:a16="http://schemas.microsoft.com/office/drawing/2014/main" id="{BDF464D0-7C92-642F-A9DB-003449EADC78}"/>
              </a:ext>
            </a:extLst>
          </p:cNvPr>
          <p:cNvSpPr/>
          <p:nvPr/>
        </p:nvSpPr>
        <p:spPr>
          <a:xfrm>
            <a:off x="9354312" y="566928"/>
            <a:ext cx="1783080" cy="66751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a:t>DRAFT</a:t>
            </a:r>
          </a:p>
        </p:txBody>
      </p:sp>
    </p:spTree>
    <p:extLst>
      <p:ext uri="{BB962C8B-B14F-4D97-AF65-F5344CB8AC3E}">
        <p14:creationId xmlns:p14="http://schemas.microsoft.com/office/powerpoint/2010/main" val="532301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2B96-BE63-6DE7-7696-E56A83D3D6A9}"/>
              </a:ext>
            </a:extLst>
          </p:cNvPr>
          <p:cNvSpPr>
            <a:spLocks noGrp="1"/>
          </p:cNvSpPr>
          <p:nvPr>
            <p:ph idx="1"/>
          </p:nvPr>
        </p:nvSpPr>
        <p:spPr>
          <a:xfrm>
            <a:off x="838200" y="510540"/>
            <a:ext cx="10515600" cy="5666423"/>
          </a:xfrm>
        </p:spPr>
        <p:txBody>
          <a:bodyPr>
            <a:normAutofit/>
          </a:bodyPr>
          <a:lstStyle/>
          <a:p>
            <a:r>
              <a:rPr lang="en-GB" sz="1200" dirty="0"/>
              <a:t>5)</a:t>
            </a:r>
            <a:r>
              <a:rPr lang="en-GB" sz="1200" b="0" i="0" dirty="0">
                <a:solidFill>
                  <a:srgbClr val="2F5496"/>
                </a:solidFill>
                <a:effectLst/>
                <a:highlight>
                  <a:srgbClr val="FFFFFF"/>
                </a:highlight>
                <a:latin typeface="Calibri Light" panose="020F0302020204030204" pitchFamily="34" charset="0"/>
              </a:rPr>
              <a:t> </a:t>
            </a:r>
            <a:r>
              <a:rPr lang="en-GB" sz="1200" b="1" i="0" dirty="0">
                <a:solidFill>
                  <a:srgbClr val="2F5496"/>
                </a:solidFill>
                <a:effectLst/>
                <a:highlight>
                  <a:srgbClr val="FFFFFF"/>
                </a:highlight>
                <a:latin typeface="Calibri Light" panose="020F0302020204030204" pitchFamily="34" charset="0"/>
              </a:rPr>
              <a:t>AZURE_AD_USER_ROLE :</a:t>
            </a:r>
          </a:p>
          <a:p>
            <a:pPr marL="0" indent="0">
              <a:buNone/>
            </a:pPr>
            <a:endParaRPr lang="en-GB" sz="1200" b="1" dirty="0">
              <a:solidFill>
                <a:srgbClr val="2F5496"/>
              </a:solidFill>
              <a:highlight>
                <a:srgbClr val="FFFFFF"/>
              </a:highlight>
              <a:latin typeface="Calibri Light" panose="020F0302020204030204" pitchFamily="34" charset="0"/>
            </a:endParaRPr>
          </a:p>
          <a:p>
            <a:pPr algn="l" rtl="0" fontAlgn="base"/>
            <a:r>
              <a:rPr lang="en-GB" sz="1200" b="0" i="0" dirty="0">
                <a:solidFill>
                  <a:srgbClr val="000000"/>
                </a:solidFill>
                <a:effectLst/>
                <a:highlight>
                  <a:srgbClr val="FFFFFF"/>
                </a:highlight>
                <a:latin typeface="Calibri" panose="020F0502020204030204" pitchFamily="34" charset="0"/>
              </a:rPr>
              <a:t>The data populated into “</a:t>
            </a:r>
            <a:r>
              <a:rPr lang="en-GB" sz="1000" b="0" i="0" dirty="0">
                <a:solidFill>
                  <a:srgbClr val="000000"/>
                </a:solidFill>
                <a:effectLst/>
                <a:highlight>
                  <a:srgbClr val="FFFFFF"/>
                </a:highlight>
                <a:latin typeface="Calibri" panose="020F0502020204030204" pitchFamily="34" charset="0"/>
              </a:rPr>
              <a:t>AZURE_AD_USER_ROLE</a:t>
            </a:r>
            <a:r>
              <a:rPr lang="en-GB" sz="1200" b="0" i="0" dirty="0">
                <a:solidFill>
                  <a:srgbClr val="000000"/>
                </a:solidFill>
                <a:effectLst/>
                <a:highlight>
                  <a:srgbClr val="FFFFFF"/>
                </a:highlight>
                <a:latin typeface="Calibri" panose="020F0502020204030204" pitchFamily="34" charset="0"/>
              </a:rPr>
              <a:t>” table is never deleted; new records are incrementally added, or existing records are incrementally updated. </a:t>
            </a:r>
          </a:p>
          <a:p>
            <a:pPr algn="l" rtl="0" fontAlgn="base"/>
            <a:r>
              <a:rPr lang="en-GB" sz="1200" b="0" i="0" dirty="0">
                <a:solidFill>
                  <a:srgbClr val="000000"/>
                </a:solidFill>
                <a:effectLst/>
                <a:highlight>
                  <a:srgbClr val="FFFFFF"/>
                </a:highlight>
                <a:latin typeface="Calibri" panose="020F0502020204030204" pitchFamily="34" charset="0"/>
              </a:rPr>
              <a:t>The data contained in “AZURE_AD_USER_TEMP” table is joined to the data contained in “AZURE_AD_USER_ROLE” table using the “AZURE_AD_OBJECT_ID” attribute.</a:t>
            </a:r>
          </a:p>
          <a:p>
            <a:pPr algn="l" rtl="0" fontAlgn="base"/>
            <a:r>
              <a:rPr lang="en-GB" sz="1200" b="0" i="0" dirty="0">
                <a:solidFill>
                  <a:srgbClr val="000000"/>
                </a:solidFill>
                <a:effectLst/>
                <a:highlight>
                  <a:srgbClr val="FFFFFF"/>
                </a:highlight>
                <a:latin typeface="Calibri" panose="020F0502020204030204" pitchFamily="34" charset="0"/>
              </a:rPr>
              <a:t>Check whether the values populate in the following attributes in the latest record in table “AZURE_AD_USER_ROLE” have changed compared to the data loaded in table “AZURE_AD_USER_TEMP”: </a:t>
            </a:r>
          </a:p>
          <a:p>
            <a:pPr marL="0" indent="0" algn="l" rtl="0" fontAlgn="base">
              <a:buNone/>
            </a:pPr>
            <a:r>
              <a:rPr lang="en-GB" sz="1200" b="0" i="0" dirty="0">
                <a:solidFill>
                  <a:srgbClr val="000000"/>
                </a:solidFill>
                <a:effectLst/>
                <a:highlight>
                  <a:srgbClr val="FFFFFF"/>
                </a:highlight>
                <a:latin typeface="Calibri" panose="020F0502020204030204" pitchFamily="34" charset="0"/>
              </a:rPr>
              <a:t>	</a:t>
            </a:r>
            <a:r>
              <a:rPr lang="en-GB" sz="1000" b="0" i="0" dirty="0">
                <a:solidFill>
                  <a:srgbClr val="000000"/>
                </a:solidFill>
                <a:effectLst/>
                <a:highlight>
                  <a:srgbClr val="FFFFFF"/>
                </a:highlight>
                <a:latin typeface="Calibri" panose="020F0502020204030204" pitchFamily="34" charset="0"/>
              </a:rPr>
              <a:t>AZURE_AD_JOB_TITLE,AZURE_AD_DEPARTMENT,AZURE_AD_OFFICE_LOCATION </a:t>
            </a:r>
          </a:p>
          <a:p>
            <a:pPr algn="l" rtl="0" fontAlgn="base"/>
            <a:endParaRPr lang="en-GB" sz="1200" dirty="0">
              <a:solidFill>
                <a:srgbClr val="000000"/>
              </a:solidFill>
              <a:highlight>
                <a:srgbClr val="FFFFFF"/>
              </a:highlight>
              <a:latin typeface="Calibri" panose="020F0502020204030204" pitchFamily="34" charset="0"/>
            </a:endParaRPr>
          </a:p>
          <a:p>
            <a:pPr marL="0" indent="0">
              <a:buNone/>
            </a:pPr>
            <a:endParaRPr lang="en-GB" sz="1200" b="1" i="0" dirty="0">
              <a:solidFill>
                <a:srgbClr val="2F5496"/>
              </a:solidFill>
              <a:effectLst/>
              <a:highlight>
                <a:srgbClr val="FFFFFF"/>
              </a:highlight>
              <a:latin typeface="Calibri Light" panose="020F0302020204030204" pitchFamily="34" charset="0"/>
            </a:endParaRPr>
          </a:p>
          <a:p>
            <a:pPr marL="0" indent="0">
              <a:buNone/>
            </a:pPr>
            <a:endParaRPr lang="en-GB" sz="1200" dirty="0">
              <a:solidFill>
                <a:srgbClr val="2F5496"/>
              </a:solidFill>
              <a:highlight>
                <a:srgbClr val="FFFFFF"/>
              </a:highlight>
              <a:latin typeface="Calibri Light" panose="020F0302020204030204" pitchFamily="34" charset="0"/>
            </a:endParaRPr>
          </a:p>
          <a:p>
            <a:pPr marL="0" indent="0">
              <a:buNone/>
            </a:pPr>
            <a:endParaRPr lang="en-GB" sz="1200" dirty="0"/>
          </a:p>
        </p:txBody>
      </p:sp>
      <p:pic>
        <p:nvPicPr>
          <p:cNvPr id="5" name="Picture 4">
            <a:extLst>
              <a:ext uri="{FF2B5EF4-FFF2-40B4-BE49-F238E27FC236}">
                <a16:creationId xmlns:a16="http://schemas.microsoft.com/office/drawing/2014/main" id="{7D091547-C04E-F5EE-755B-02676C0BED1D}"/>
              </a:ext>
            </a:extLst>
          </p:cNvPr>
          <p:cNvPicPr>
            <a:picLocks noChangeAspect="1"/>
          </p:cNvPicPr>
          <p:nvPr/>
        </p:nvPicPr>
        <p:blipFill>
          <a:blip r:embed="rId2"/>
          <a:stretch>
            <a:fillRect/>
          </a:stretch>
        </p:blipFill>
        <p:spPr>
          <a:xfrm>
            <a:off x="952107" y="2760556"/>
            <a:ext cx="10020693" cy="2848392"/>
          </a:xfrm>
          <a:prstGeom prst="rect">
            <a:avLst/>
          </a:prstGeom>
        </p:spPr>
      </p:pic>
    </p:spTree>
    <p:extLst>
      <p:ext uri="{BB962C8B-B14F-4D97-AF65-F5344CB8AC3E}">
        <p14:creationId xmlns:p14="http://schemas.microsoft.com/office/powerpoint/2010/main" val="213825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A8BE0-9E7E-D1B5-A8FE-2251EB78708C}"/>
              </a:ext>
            </a:extLst>
          </p:cNvPr>
          <p:cNvSpPr>
            <a:spLocks noGrp="1"/>
          </p:cNvSpPr>
          <p:nvPr>
            <p:ph idx="1"/>
          </p:nvPr>
        </p:nvSpPr>
        <p:spPr>
          <a:xfrm>
            <a:off x="838200" y="387927"/>
            <a:ext cx="10515600" cy="5789036"/>
          </a:xfrm>
        </p:spPr>
        <p:txBody>
          <a:bodyPr>
            <a:normAutofit/>
          </a:bodyPr>
          <a:lstStyle/>
          <a:p>
            <a:pPr marL="0" indent="0">
              <a:buNone/>
            </a:pPr>
            <a:r>
              <a:rPr lang="en-GB" sz="1800" dirty="0"/>
              <a:t>ii) Loading </a:t>
            </a:r>
            <a:r>
              <a:rPr lang="en-GB" sz="1800" dirty="0" err="1"/>
              <a:t>Cxone</a:t>
            </a:r>
            <a:r>
              <a:rPr lang="en-GB" sz="1800" dirty="0"/>
              <a:t> Data:</a:t>
            </a:r>
          </a:p>
          <a:p>
            <a:pPr marL="0" indent="0">
              <a:buNone/>
            </a:pPr>
            <a:r>
              <a:rPr lang="en-GB" sz="1800" dirty="0"/>
              <a:t>1) </a:t>
            </a:r>
            <a:r>
              <a:rPr lang="en-GB" sz="1400" b="1" i="0" dirty="0">
                <a:solidFill>
                  <a:srgbClr val="1F3763"/>
                </a:solidFill>
                <a:effectLst/>
                <a:latin typeface="WordVisi_MSFontService"/>
              </a:rPr>
              <a:t>CXONE_AGENT_TEMP:</a:t>
            </a:r>
          </a:p>
          <a:p>
            <a:pPr marL="0" indent="0">
              <a:buNone/>
            </a:pPr>
            <a:r>
              <a:rPr lang="en-GB" sz="1400" b="1" dirty="0">
                <a:solidFill>
                  <a:srgbClr val="1F3763"/>
                </a:solidFill>
                <a:latin typeface="WordVisi_MSFontService"/>
              </a:rPr>
              <a:t>	</a:t>
            </a:r>
            <a:r>
              <a:rPr lang="en-GB" sz="1400" b="0" i="0" dirty="0">
                <a:solidFill>
                  <a:srgbClr val="000000"/>
                </a:solidFill>
                <a:effectLst/>
                <a:highlight>
                  <a:srgbClr val="FFFFFF"/>
                </a:highlight>
                <a:latin typeface="Calibri" panose="020F0502020204030204" pitchFamily="34" charset="0"/>
              </a:rPr>
              <a:t>Each day the “CXONE_AGENT_TEMP” table will have all the data contained in the table deleted, then all individuals (colleagues) </a:t>
            </a:r>
          </a:p>
          <a:p>
            <a:pPr marL="0" indent="0">
              <a:buNone/>
            </a:pPr>
            <a:r>
              <a:rPr lang="en-GB" sz="1400" dirty="0">
                <a:solidFill>
                  <a:srgbClr val="000000"/>
                </a:solidFill>
                <a:highlight>
                  <a:srgbClr val="FFFFFF"/>
                </a:highlight>
                <a:latin typeface="Calibri" panose="020F0502020204030204" pitchFamily="34" charset="0"/>
              </a:rPr>
              <a:t>                      </a:t>
            </a:r>
            <a:r>
              <a:rPr lang="en-GB" sz="1400" b="0" i="0" dirty="0">
                <a:solidFill>
                  <a:srgbClr val="000000"/>
                </a:solidFill>
                <a:effectLst/>
                <a:highlight>
                  <a:srgbClr val="FFFFFF"/>
                </a:highlight>
                <a:latin typeface="Calibri" panose="020F0502020204030204" pitchFamily="34" charset="0"/>
              </a:rPr>
              <a:t>  setup in Guidewire will be loaded into the “CXONE_AGENT_TEMP” table. </a:t>
            </a:r>
          </a:p>
          <a:p>
            <a:pPr marL="0" indent="0">
              <a:buNone/>
            </a:pPr>
            <a:endParaRPr lang="en-GB" sz="1600" b="1" dirty="0">
              <a:solidFill>
                <a:srgbClr val="000000"/>
              </a:solidFill>
              <a:highlight>
                <a:srgbClr val="FFFFFF"/>
              </a:highlight>
              <a:latin typeface="Calibri" panose="020F0502020204030204" pitchFamily="34" charset="0"/>
            </a:endParaRPr>
          </a:p>
          <a:p>
            <a:pPr marL="0" indent="0">
              <a:buNone/>
            </a:pPr>
            <a:r>
              <a:rPr lang="en-GB" sz="1600" b="1" dirty="0">
                <a:solidFill>
                  <a:srgbClr val="000000"/>
                </a:solidFill>
                <a:highlight>
                  <a:srgbClr val="FFFFFF"/>
                </a:highlight>
                <a:latin typeface="Calibri" panose="020F0502020204030204" pitchFamily="34" charset="0"/>
              </a:rPr>
              <a:t>Query on </a:t>
            </a:r>
            <a:r>
              <a:rPr lang="en-GB" sz="1600" b="1" dirty="0" err="1">
                <a:solidFill>
                  <a:srgbClr val="000000"/>
                </a:solidFill>
                <a:highlight>
                  <a:srgbClr val="FFFFFF"/>
                </a:highlight>
                <a:latin typeface="Calibri" panose="020F0502020204030204" pitchFamily="34" charset="0"/>
              </a:rPr>
              <a:t>Cxone</a:t>
            </a:r>
            <a:r>
              <a:rPr lang="en-GB" sz="1600" b="1" dirty="0">
                <a:solidFill>
                  <a:srgbClr val="000000"/>
                </a:solidFill>
                <a:highlight>
                  <a:srgbClr val="FFFFFF"/>
                </a:highlight>
                <a:latin typeface="Calibri" panose="020F0502020204030204" pitchFamily="34" charset="0"/>
              </a:rPr>
              <a:t>:</a:t>
            </a:r>
          </a:p>
          <a:p>
            <a:pPr marL="0" indent="0">
              <a:buNone/>
            </a:pPr>
            <a:endParaRPr lang="en-GB" sz="1600" b="1" dirty="0"/>
          </a:p>
          <a:p>
            <a:pPr marL="0" indent="0">
              <a:buNone/>
            </a:pPr>
            <a:endParaRPr lang="en-GB" sz="1800" dirty="0"/>
          </a:p>
          <a:p>
            <a:pPr marL="0" indent="0">
              <a:buNone/>
            </a:pPr>
            <a:endParaRPr lang="en-GB" sz="1800" dirty="0"/>
          </a:p>
        </p:txBody>
      </p:sp>
      <p:pic>
        <p:nvPicPr>
          <p:cNvPr id="5" name="Picture 4">
            <a:extLst>
              <a:ext uri="{FF2B5EF4-FFF2-40B4-BE49-F238E27FC236}">
                <a16:creationId xmlns:a16="http://schemas.microsoft.com/office/drawing/2014/main" id="{FEAC759A-253B-D9C3-BAEE-71D4D158ACA9}"/>
              </a:ext>
            </a:extLst>
          </p:cNvPr>
          <p:cNvPicPr>
            <a:picLocks noChangeAspect="1"/>
          </p:cNvPicPr>
          <p:nvPr/>
        </p:nvPicPr>
        <p:blipFill>
          <a:blip r:embed="rId2"/>
          <a:stretch>
            <a:fillRect/>
          </a:stretch>
        </p:blipFill>
        <p:spPr>
          <a:xfrm>
            <a:off x="3266004" y="3009014"/>
            <a:ext cx="5830114" cy="2020185"/>
          </a:xfrm>
          <a:prstGeom prst="rect">
            <a:avLst/>
          </a:prstGeom>
        </p:spPr>
      </p:pic>
    </p:spTree>
    <p:extLst>
      <p:ext uri="{BB962C8B-B14F-4D97-AF65-F5344CB8AC3E}">
        <p14:creationId xmlns:p14="http://schemas.microsoft.com/office/powerpoint/2010/main" val="386299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965EE-C055-536A-358E-630A3B37697D}"/>
              </a:ext>
            </a:extLst>
          </p:cNvPr>
          <p:cNvSpPr>
            <a:spLocks noGrp="1"/>
          </p:cNvSpPr>
          <p:nvPr>
            <p:ph idx="1"/>
          </p:nvPr>
        </p:nvSpPr>
        <p:spPr>
          <a:xfrm>
            <a:off x="786384" y="493776"/>
            <a:ext cx="10567416" cy="5683187"/>
          </a:xfrm>
        </p:spPr>
        <p:txBody>
          <a:bodyPr>
            <a:normAutofit/>
          </a:bodyPr>
          <a:lstStyle/>
          <a:p>
            <a:pPr marL="0" indent="0">
              <a:buNone/>
            </a:pPr>
            <a:r>
              <a:rPr lang="en-GB" sz="1400" dirty="0"/>
              <a:t>2)</a:t>
            </a:r>
            <a:r>
              <a:rPr lang="en-GB" sz="1400" b="1" i="0" dirty="0">
                <a:solidFill>
                  <a:srgbClr val="1F3763"/>
                </a:solidFill>
                <a:effectLst/>
                <a:latin typeface="WordVisi_MSFontService"/>
              </a:rPr>
              <a:t> CXONE_AGENT :</a:t>
            </a:r>
            <a:endParaRPr lang="en-GB" sz="1400" b="1" dirty="0">
              <a:solidFill>
                <a:srgbClr val="1F3763"/>
              </a:solidFill>
              <a:latin typeface="WordVisi_MSFontService"/>
            </a:endParaRPr>
          </a:p>
          <a:p>
            <a:r>
              <a:rPr lang="en-GB" sz="1200" b="0" i="0" dirty="0">
                <a:solidFill>
                  <a:srgbClr val="000000"/>
                </a:solidFill>
                <a:effectLst/>
                <a:highlight>
                  <a:srgbClr val="FFFFFF"/>
                </a:highlight>
                <a:latin typeface="Calibri" panose="020F0502020204030204" pitchFamily="34" charset="0"/>
              </a:rPr>
              <a:t>The data contained in “CXONE_AGENT_TEMP” table is joined to the data contained in “CXONE_AGENT” table using the “CXONE_AGENT_SYSTEM_LOGIN “attribute.</a:t>
            </a:r>
          </a:p>
          <a:p>
            <a:r>
              <a:rPr lang="en-GB" sz="1200" dirty="0">
                <a:solidFill>
                  <a:srgbClr val="000000"/>
                </a:solidFill>
                <a:highlight>
                  <a:srgbClr val="FFFFFF"/>
                </a:highlight>
                <a:latin typeface="Calibri" panose="020F0502020204030204" pitchFamily="34" charset="0"/>
              </a:rPr>
              <a:t>New Records will be inserted to </a:t>
            </a:r>
            <a:r>
              <a:rPr lang="en-GB" sz="1200" b="0" i="0" dirty="0">
                <a:solidFill>
                  <a:srgbClr val="000000"/>
                </a:solidFill>
                <a:effectLst/>
                <a:highlight>
                  <a:srgbClr val="FFFFFF"/>
                </a:highlight>
                <a:latin typeface="Calibri" panose="020F0502020204030204" pitchFamily="34" charset="0"/>
              </a:rPr>
              <a:t>  “CXONE_AGENT”  from in “CXONE_AGENT_TEMP” table.</a:t>
            </a:r>
            <a:endParaRPr lang="en-GB" sz="1200" b="1" i="0" dirty="0">
              <a:solidFill>
                <a:srgbClr val="1F3763"/>
              </a:solidFill>
              <a:effectLst/>
              <a:highlight>
                <a:srgbClr val="FFFFFF"/>
              </a:highlight>
              <a:latin typeface="WordVisi_MSFontService"/>
            </a:endParaRPr>
          </a:p>
          <a:p>
            <a:pPr algn="l" rtl="0" fontAlgn="base"/>
            <a:r>
              <a:rPr lang="en-GB" sz="1200" b="0" i="0" dirty="0">
                <a:solidFill>
                  <a:srgbClr val="000000"/>
                </a:solidFill>
                <a:effectLst/>
                <a:highlight>
                  <a:srgbClr val="FFFFFF"/>
                </a:highlight>
                <a:latin typeface="Calibri" panose="020F0502020204030204" pitchFamily="34" charset="0"/>
              </a:rPr>
              <a:t>Update the following attributes in “CXONE_AGENT” table to the corresponding values contained in “CXONE_AGENT_TEMP” table: </a:t>
            </a:r>
          </a:p>
          <a:p>
            <a:pPr marL="0" indent="0" algn="l" rtl="0" fontAlgn="base">
              <a:buNone/>
            </a:pPr>
            <a:r>
              <a:rPr lang="en-GB" sz="1200" b="0" i="0" dirty="0">
                <a:solidFill>
                  <a:srgbClr val="000000"/>
                </a:solidFill>
                <a:effectLst/>
                <a:highlight>
                  <a:srgbClr val="FFFFFF"/>
                </a:highlight>
                <a:latin typeface="Calibri" panose="020F0502020204030204" pitchFamily="34" charset="0"/>
              </a:rPr>
              <a:t>	</a:t>
            </a:r>
            <a:r>
              <a:rPr lang="en-GB" sz="1000" b="0" i="0" dirty="0">
                <a:solidFill>
                  <a:srgbClr val="000000"/>
                </a:solidFill>
                <a:effectLst/>
                <a:highlight>
                  <a:srgbClr val="FFFFFF"/>
                </a:highlight>
                <a:latin typeface="Calibri" panose="020F0502020204030204" pitchFamily="34" charset="0"/>
              </a:rPr>
              <a:t>CXONE_AGENT_EMPLOYEE_ID,CXONE_AGENT_EMPLOYEE_NUMBER,CXONE_AGENT_USER_FORENAME,CXONE_AGENT_USER_SURNAME,</a:t>
            </a:r>
          </a:p>
          <a:p>
            <a:pPr marL="0" indent="0" algn="l" rtl="0" fontAlgn="base">
              <a:buNone/>
            </a:pPr>
            <a:r>
              <a:rPr lang="en-GB" sz="1000" dirty="0">
                <a:solidFill>
                  <a:srgbClr val="000000"/>
                </a:solidFill>
                <a:highlight>
                  <a:srgbClr val="FFFFFF"/>
                </a:highlight>
                <a:latin typeface="Calibri" panose="020F0502020204030204" pitchFamily="34" charset="0"/>
              </a:rPr>
              <a:t>	</a:t>
            </a:r>
            <a:r>
              <a:rPr lang="en-GB" sz="1000" b="0" i="0" dirty="0">
                <a:solidFill>
                  <a:srgbClr val="000000"/>
                </a:solidFill>
                <a:effectLst/>
                <a:highlight>
                  <a:srgbClr val="FFFFFF"/>
                </a:highlight>
                <a:latin typeface="Calibri" panose="020F0502020204030204" pitchFamily="34" charset="0"/>
              </a:rPr>
              <a:t>CXONE_AGENT_EMPLOYEE_TYPE </a:t>
            </a:r>
          </a:p>
          <a:p>
            <a:endParaRPr lang="en-GB" sz="1400" dirty="0"/>
          </a:p>
          <a:p>
            <a:endParaRPr lang="en-GB" sz="1400" dirty="0"/>
          </a:p>
          <a:p>
            <a:endParaRPr lang="en-GB" sz="1400" dirty="0"/>
          </a:p>
        </p:txBody>
      </p:sp>
      <p:pic>
        <p:nvPicPr>
          <p:cNvPr id="5" name="Picture 4">
            <a:extLst>
              <a:ext uri="{FF2B5EF4-FFF2-40B4-BE49-F238E27FC236}">
                <a16:creationId xmlns:a16="http://schemas.microsoft.com/office/drawing/2014/main" id="{294C9F3F-0013-9C56-CBCA-A73DDEFB3C22}"/>
              </a:ext>
            </a:extLst>
          </p:cNvPr>
          <p:cNvPicPr>
            <a:picLocks noChangeAspect="1"/>
          </p:cNvPicPr>
          <p:nvPr/>
        </p:nvPicPr>
        <p:blipFill>
          <a:blip r:embed="rId2"/>
          <a:stretch>
            <a:fillRect/>
          </a:stretch>
        </p:blipFill>
        <p:spPr>
          <a:xfrm>
            <a:off x="3066069" y="2853915"/>
            <a:ext cx="5858693" cy="2229161"/>
          </a:xfrm>
          <a:prstGeom prst="rect">
            <a:avLst/>
          </a:prstGeom>
        </p:spPr>
      </p:pic>
    </p:spTree>
    <p:extLst>
      <p:ext uri="{BB962C8B-B14F-4D97-AF65-F5344CB8AC3E}">
        <p14:creationId xmlns:p14="http://schemas.microsoft.com/office/powerpoint/2010/main" val="110041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779C6-8841-48BF-3460-991493375559}"/>
              </a:ext>
            </a:extLst>
          </p:cNvPr>
          <p:cNvSpPr>
            <a:spLocks noGrp="1"/>
          </p:cNvSpPr>
          <p:nvPr>
            <p:ph idx="1"/>
          </p:nvPr>
        </p:nvSpPr>
        <p:spPr>
          <a:xfrm>
            <a:off x="838200" y="536320"/>
            <a:ext cx="10515600" cy="5864479"/>
          </a:xfrm>
        </p:spPr>
        <p:txBody>
          <a:bodyPr/>
          <a:lstStyle/>
          <a:p>
            <a:pPr marL="0" indent="0">
              <a:buNone/>
            </a:pPr>
            <a:r>
              <a:rPr lang="en-GB" sz="1600" dirty="0"/>
              <a:t>iii) Guidewire Data:</a:t>
            </a:r>
          </a:p>
          <a:p>
            <a:pPr>
              <a:buAutoNum type="arabicParenR"/>
            </a:pPr>
            <a:r>
              <a:rPr lang="en-GB" sz="1100" b="1" i="0" dirty="0">
                <a:solidFill>
                  <a:srgbClr val="1F3763"/>
                </a:solidFill>
                <a:effectLst/>
                <a:latin typeface="WordVisi_MSFontService"/>
              </a:rPr>
              <a:t>GUIDEWIRE_USER_TEMP</a:t>
            </a:r>
            <a:r>
              <a:rPr lang="en-GB" sz="1600" b="1" i="0" dirty="0">
                <a:solidFill>
                  <a:srgbClr val="1F3763"/>
                </a:solidFill>
                <a:effectLst/>
                <a:latin typeface="WordVisi_MSFontService"/>
              </a:rPr>
              <a:t>:</a:t>
            </a:r>
          </a:p>
          <a:p>
            <a:pPr marL="0" indent="0">
              <a:buNone/>
            </a:pPr>
            <a:r>
              <a:rPr lang="en-GB" sz="1600" b="1" dirty="0">
                <a:solidFill>
                  <a:srgbClr val="1F3763"/>
                </a:solidFill>
                <a:latin typeface="WordVisi_MSFontService"/>
              </a:rPr>
              <a:t>	</a:t>
            </a:r>
            <a:r>
              <a:rPr lang="en-GB" sz="1200" b="0" i="0" dirty="0">
                <a:solidFill>
                  <a:srgbClr val="000000"/>
                </a:solidFill>
                <a:effectLst/>
                <a:highlight>
                  <a:srgbClr val="FFFFFF"/>
                </a:highlight>
                <a:latin typeface="Calibri" panose="020F0502020204030204" pitchFamily="34" charset="0"/>
              </a:rPr>
              <a:t>Each day the “GUIDEWIRE_USER_TEMP” table will have all the data contained in the table deleted, then all individuals (colleagues) setup in Guidewire will be loaded into the “GUIDEWIRE_USER_TEMP” table. </a:t>
            </a:r>
          </a:p>
          <a:p>
            <a:pPr marL="0" indent="0">
              <a:buNone/>
            </a:pPr>
            <a:endParaRPr lang="en-GB" sz="1200" dirty="0">
              <a:solidFill>
                <a:srgbClr val="000000"/>
              </a:solidFill>
              <a:highlight>
                <a:srgbClr val="FFFFFF"/>
              </a:highlight>
              <a:latin typeface="Calibri" panose="020F0502020204030204" pitchFamily="34" charset="0"/>
            </a:endParaRPr>
          </a:p>
          <a:p>
            <a:pPr marL="0" indent="0">
              <a:buNone/>
            </a:pPr>
            <a:endParaRPr lang="en-GB" sz="1200" dirty="0">
              <a:solidFill>
                <a:srgbClr val="000000"/>
              </a:solidFill>
              <a:highlight>
                <a:srgbClr val="FFFFFF"/>
              </a:highlight>
              <a:latin typeface="Calibri" panose="020F0502020204030204" pitchFamily="34" charset="0"/>
            </a:endParaRPr>
          </a:p>
          <a:p>
            <a:pPr marL="0" indent="0">
              <a:buNone/>
            </a:pPr>
            <a:endParaRPr lang="en-GB" sz="1200" dirty="0">
              <a:solidFill>
                <a:srgbClr val="000000"/>
              </a:solidFill>
              <a:highlight>
                <a:srgbClr val="FFFFFF"/>
              </a:highlight>
              <a:latin typeface="Calibri" panose="020F0502020204030204" pitchFamily="34" charset="0"/>
            </a:endParaRPr>
          </a:p>
          <a:p>
            <a:pPr marL="0" indent="0">
              <a:buNone/>
            </a:pPr>
            <a:endParaRPr lang="en-GB" sz="1200" dirty="0">
              <a:solidFill>
                <a:srgbClr val="000000"/>
              </a:solidFill>
              <a:highlight>
                <a:srgbClr val="FFFFFF"/>
              </a:highlight>
              <a:latin typeface="Calibri" panose="020F0502020204030204" pitchFamily="34" charset="0"/>
            </a:endParaRPr>
          </a:p>
          <a:p>
            <a:pPr marL="0" indent="0">
              <a:buNone/>
            </a:pPr>
            <a:endParaRPr lang="en-GB" sz="1200" dirty="0">
              <a:solidFill>
                <a:srgbClr val="000000"/>
              </a:solidFill>
              <a:highlight>
                <a:srgbClr val="FFFFFF"/>
              </a:highlight>
              <a:latin typeface="Calibri" panose="020F0502020204030204" pitchFamily="34" charset="0"/>
            </a:endParaRPr>
          </a:p>
          <a:p>
            <a:pPr marL="0" indent="0">
              <a:buNone/>
            </a:pPr>
            <a:endParaRPr lang="en-GB" sz="1200" dirty="0">
              <a:solidFill>
                <a:srgbClr val="000000"/>
              </a:solidFill>
              <a:highlight>
                <a:srgbClr val="FFFFFF"/>
              </a:highlight>
              <a:latin typeface="Calibri" panose="020F0502020204030204" pitchFamily="34" charset="0"/>
            </a:endParaRPr>
          </a:p>
          <a:p>
            <a:pPr marL="0" indent="0">
              <a:buNone/>
            </a:pPr>
            <a:r>
              <a:rPr lang="en-GB" sz="1200" dirty="0">
                <a:solidFill>
                  <a:srgbClr val="000000"/>
                </a:solidFill>
                <a:highlight>
                  <a:srgbClr val="FFFFFF"/>
                </a:highlight>
                <a:latin typeface="Calibri" panose="020F0502020204030204" pitchFamily="34" charset="0"/>
              </a:rPr>
              <a:t>Example: Policy </a:t>
            </a:r>
            <a:r>
              <a:rPr lang="en-GB" sz="1200" dirty="0" err="1">
                <a:solidFill>
                  <a:srgbClr val="000000"/>
                </a:solidFill>
                <a:highlight>
                  <a:srgbClr val="FFFFFF"/>
                </a:highlight>
                <a:latin typeface="Calibri" panose="020F0502020204030204" pitchFamily="34" charset="0"/>
              </a:rPr>
              <a:t>Center</a:t>
            </a:r>
            <a:endParaRPr lang="en-GB" sz="1200" dirty="0">
              <a:solidFill>
                <a:srgbClr val="000000"/>
              </a:solidFill>
              <a:highlight>
                <a:srgbClr val="FFFFFF"/>
              </a:highlight>
              <a:latin typeface="Calibri" panose="020F0502020204030204" pitchFamily="34" charset="0"/>
            </a:endParaRPr>
          </a:p>
          <a:p>
            <a:pPr marL="0" indent="0">
              <a:buNone/>
            </a:pPr>
            <a:endParaRPr lang="en-GB" sz="1200" dirty="0"/>
          </a:p>
          <a:p>
            <a:pPr marL="0" indent="0">
              <a:buNone/>
            </a:pPr>
            <a:endParaRPr lang="en-GB" dirty="0"/>
          </a:p>
        </p:txBody>
      </p:sp>
      <p:pic>
        <p:nvPicPr>
          <p:cNvPr id="5" name="Picture 4">
            <a:extLst>
              <a:ext uri="{FF2B5EF4-FFF2-40B4-BE49-F238E27FC236}">
                <a16:creationId xmlns:a16="http://schemas.microsoft.com/office/drawing/2014/main" id="{1062655C-455B-CBC3-488F-F928E928501F}"/>
              </a:ext>
            </a:extLst>
          </p:cNvPr>
          <p:cNvPicPr>
            <a:picLocks noChangeAspect="1"/>
          </p:cNvPicPr>
          <p:nvPr/>
        </p:nvPicPr>
        <p:blipFill>
          <a:blip r:embed="rId2"/>
          <a:stretch>
            <a:fillRect/>
          </a:stretch>
        </p:blipFill>
        <p:spPr>
          <a:xfrm>
            <a:off x="2339725" y="3856203"/>
            <a:ext cx="5869367" cy="2117392"/>
          </a:xfrm>
          <a:prstGeom prst="rect">
            <a:avLst/>
          </a:prstGeom>
        </p:spPr>
      </p:pic>
      <p:pic>
        <p:nvPicPr>
          <p:cNvPr id="7" name="Picture 6">
            <a:extLst>
              <a:ext uri="{FF2B5EF4-FFF2-40B4-BE49-F238E27FC236}">
                <a16:creationId xmlns:a16="http://schemas.microsoft.com/office/drawing/2014/main" id="{2DB8F288-0DB9-EBEE-9D07-1FF1CB202302}"/>
              </a:ext>
            </a:extLst>
          </p:cNvPr>
          <p:cNvPicPr>
            <a:picLocks noChangeAspect="1"/>
          </p:cNvPicPr>
          <p:nvPr/>
        </p:nvPicPr>
        <p:blipFill>
          <a:blip r:embed="rId3"/>
          <a:stretch>
            <a:fillRect/>
          </a:stretch>
        </p:blipFill>
        <p:spPr>
          <a:xfrm>
            <a:off x="2339725" y="1799998"/>
            <a:ext cx="6420746" cy="1629002"/>
          </a:xfrm>
          <a:prstGeom prst="rect">
            <a:avLst/>
          </a:prstGeom>
        </p:spPr>
      </p:pic>
    </p:spTree>
    <p:extLst>
      <p:ext uri="{BB962C8B-B14F-4D97-AF65-F5344CB8AC3E}">
        <p14:creationId xmlns:p14="http://schemas.microsoft.com/office/powerpoint/2010/main" val="357773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FCC521-14C6-D98F-8ADA-B4195E773B3F}"/>
              </a:ext>
            </a:extLst>
          </p:cNvPr>
          <p:cNvSpPr>
            <a:spLocks noGrp="1"/>
          </p:cNvSpPr>
          <p:nvPr>
            <p:ph idx="1"/>
          </p:nvPr>
        </p:nvSpPr>
        <p:spPr>
          <a:xfrm>
            <a:off x="838200" y="655192"/>
            <a:ext cx="10515600" cy="5773039"/>
          </a:xfrm>
        </p:spPr>
        <p:txBody>
          <a:bodyPr>
            <a:normAutofit/>
          </a:bodyPr>
          <a:lstStyle/>
          <a:p>
            <a:pPr marL="0" indent="0">
              <a:buNone/>
            </a:pPr>
            <a:r>
              <a:rPr lang="en-GB" sz="1400" dirty="0"/>
              <a:t>2)</a:t>
            </a:r>
            <a:r>
              <a:rPr lang="en-GB" sz="1400" b="1" i="0" dirty="0">
                <a:solidFill>
                  <a:srgbClr val="1F3763"/>
                </a:solidFill>
                <a:effectLst/>
                <a:latin typeface="WordVisi_MSFontService"/>
              </a:rPr>
              <a:t> GUIDEWIRE_USER:</a:t>
            </a:r>
          </a:p>
          <a:p>
            <a:r>
              <a:rPr lang="en-GB" sz="1200" b="0" i="0" dirty="0">
                <a:solidFill>
                  <a:srgbClr val="000000"/>
                </a:solidFill>
                <a:effectLst/>
                <a:highlight>
                  <a:srgbClr val="FFFFFF"/>
                </a:highlight>
                <a:latin typeface="Calibri" panose="020F0502020204030204" pitchFamily="34" charset="0"/>
              </a:rPr>
              <a:t>The data populated into “GUIDEWIRE_USER” able is never deleted; new records are incrementally added or existing records are incrementally updated.</a:t>
            </a:r>
          </a:p>
          <a:p>
            <a:pPr algn="l" rtl="0" fontAlgn="base"/>
            <a:r>
              <a:rPr lang="en-GB" sz="1200" b="0" i="0" dirty="0">
                <a:solidFill>
                  <a:srgbClr val="000000"/>
                </a:solidFill>
                <a:effectLst/>
                <a:highlight>
                  <a:srgbClr val="FFFFFF"/>
                </a:highlight>
                <a:latin typeface="Calibri" panose="020F0502020204030204" pitchFamily="34" charset="0"/>
              </a:rPr>
              <a:t>The data contained in “GUIDEWIRE_USER_TEMP” table is joined to the data contained in “GUIDEWIRE_USER” table using the “GUIDEWIRE_USER_USERNAME” attribute. </a:t>
            </a:r>
            <a:endParaRPr lang="en-GB" sz="1200" b="0" i="0" dirty="0">
              <a:solidFill>
                <a:srgbClr val="000000"/>
              </a:solidFill>
              <a:effectLst/>
              <a:highlight>
                <a:srgbClr val="FFFFFF"/>
              </a:highlight>
              <a:latin typeface="Segoe UI" panose="020B0502040204020203" pitchFamily="34" charset="0"/>
            </a:endParaRPr>
          </a:p>
          <a:p>
            <a:pPr algn="l" rtl="0" fontAlgn="base"/>
            <a:r>
              <a:rPr lang="en-GB" sz="1200" b="0" i="0" dirty="0">
                <a:solidFill>
                  <a:srgbClr val="000000"/>
                </a:solidFill>
                <a:effectLst/>
                <a:highlight>
                  <a:srgbClr val="FFFFFF"/>
                </a:highlight>
                <a:latin typeface="Calibri" panose="020F0502020204030204" pitchFamily="34" charset="0"/>
              </a:rPr>
              <a:t>Update the following attributes in “GUIDEWIRE_USER” table to the corresponding values contained in “GUIDEWIRE_USER_TEMP” table: </a:t>
            </a:r>
          </a:p>
          <a:p>
            <a:pPr marL="0" indent="0" algn="l" rtl="0" fontAlgn="base">
              <a:buNone/>
            </a:pPr>
            <a:r>
              <a:rPr lang="en-GB" sz="1200" b="0" i="0" dirty="0">
                <a:solidFill>
                  <a:srgbClr val="000000"/>
                </a:solidFill>
                <a:effectLst/>
                <a:highlight>
                  <a:srgbClr val="FFFFFF"/>
                </a:highlight>
                <a:latin typeface="Calibri" panose="020F0502020204030204" pitchFamily="34" charset="0"/>
              </a:rPr>
              <a:t>	</a:t>
            </a:r>
            <a:r>
              <a:rPr lang="en-GB" sz="1000" b="0" i="0" dirty="0">
                <a:solidFill>
                  <a:srgbClr val="000000"/>
                </a:solidFill>
                <a:effectLst/>
                <a:highlight>
                  <a:srgbClr val="FFFFFF"/>
                </a:highlight>
                <a:latin typeface="Calibri" panose="020F0502020204030204" pitchFamily="34" charset="0"/>
              </a:rPr>
              <a:t>GUIDEWIRE_USER_FIRSTNAME,GUIDEWIRE_USER_LASTNAME</a:t>
            </a:r>
          </a:p>
          <a:p>
            <a:pPr marL="0" indent="0" algn="l" rtl="0" fontAlgn="base">
              <a:buNone/>
            </a:pPr>
            <a:endParaRPr lang="en-GB" sz="1000" dirty="0">
              <a:solidFill>
                <a:srgbClr val="000000"/>
              </a:solidFill>
              <a:highlight>
                <a:srgbClr val="FFFFFF"/>
              </a:highlight>
              <a:latin typeface="Calibri" panose="020F0502020204030204" pitchFamily="34" charset="0"/>
            </a:endParaRPr>
          </a:p>
          <a:p>
            <a:pPr marL="0" indent="0" algn="l" rtl="0" fontAlgn="base">
              <a:buNone/>
            </a:pPr>
            <a:r>
              <a:rPr lang="en-GB" sz="1000" b="0" i="0" dirty="0">
                <a:solidFill>
                  <a:srgbClr val="000000"/>
                </a:solidFill>
                <a:effectLst/>
                <a:highlight>
                  <a:srgbClr val="FFFFFF"/>
                </a:highlight>
                <a:latin typeface="Calibri" panose="020F0502020204030204" pitchFamily="34" charset="0"/>
              </a:rPr>
              <a:t> </a:t>
            </a:r>
            <a:endParaRPr lang="en-GB" sz="1000" b="0" i="0" dirty="0">
              <a:solidFill>
                <a:srgbClr val="000000"/>
              </a:solidFill>
              <a:effectLst/>
              <a:highlight>
                <a:srgbClr val="FFFFFF"/>
              </a:highlight>
              <a:latin typeface="Segoe UI" panose="020B0502040204020203" pitchFamily="34" charset="0"/>
            </a:endParaRPr>
          </a:p>
          <a:p>
            <a:endParaRPr lang="en-GB" sz="1000" b="0" i="0" dirty="0">
              <a:solidFill>
                <a:srgbClr val="000000"/>
              </a:solidFill>
              <a:effectLst/>
              <a:highlight>
                <a:srgbClr val="FFFFFF"/>
              </a:highlight>
              <a:latin typeface="Calibri" panose="020F0502020204030204" pitchFamily="34" charset="0"/>
            </a:endParaRPr>
          </a:p>
          <a:p>
            <a:pPr marL="0" indent="0">
              <a:buNone/>
            </a:pPr>
            <a:r>
              <a:rPr lang="en-GB" sz="1200" b="0" i="0" dirty="0">
                <a:solidFill>
                  <a:srgbClr val="000000"/>
                </a:solidFill>
                <a:effectLst/>
                <a:highlight>
                  <a:srgbClr val="FFFFFF"/>
                </a:highlight>
                <a:latin typeface="Calibri" panose="020F0502020204030204" pitchFamily="34" charset="0"/>
              </a:rPr>
              <a:t> </a:t>
            </a:r>
            <a:endParaRPr lang="en-GB" sz="1200" dirty="0"/>
          </a:p>
        </p:txBody>
      </p:sp>
      <p:pic>
        <p:nvPicPr>
          <p:cNvPr id="5" name="Picture 4">
            <a:extLst>
              <a:ext uri="{FF2B5EF4-FFF2-40B4-BE49-F238E27FC236}">
                <a16:creationId xmlns:a16="http://schemas.microsoft.com/office/drawing/2014/main" id="{6630F97F-B0AF-A8D9-F677-796E08B2CC9D}"/>
              </a:ext>
            </a:extLst>
          </p:cNvPr>
          <p:cNvPicPr>
            <a:picLocks noChangeAspect="1"/>
          </p:cNvPicPr>
          <p:nvPr/>
        </p:nvPicPr>
        <p:blipFill>
          <a:blip r:embed="rId2"/>
          <a:stretch>
            <a:fillRect/>
          </a:stretch>
        </p:blipFill>
        <p:spPr>
          <a:xfrm>
            <a:off x="2618013" y="2882877"/>
            <a:ext cx="5858693" cy="2152950"/>
          </a:xfrm>
          <a:prstGeom prst="rect">
            <a:avLst/>
          </a:prstGeom>
        </p:spPr>
      </p:pic>
    </p:spTree>
    <p:extLst>
      <p:ext uri="{BB962C8B-B14F-4D97-AF65-F5344CB8AC3E}">
        <p14:creationId xmlns:p14="http://schemas.microsoft.com/office/powerpoint/2010/main" val="176835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8EE71-7D1A-2A34-88B4-035D17FDC1C2}"/>
              </a:ext>
            </a:extLst>
          </p:cNvPr>
          <p:cNvSpPr>
            <a:spLocks noGrp="1"/>
          </p:cNvSpPr>
          <p:nvPr>
            <p:ph idx="1"/>
          </p:nvPr>
        </p:nvSpPr>
        <p:spPr>
          <a:xfrm>
            <a:off x="566928" y="448056"/>
            <a:ext cx="10786872" cy="5728907"/>
          </a:xfrm>
        </p:spPr>
        <p:txBody>
          <a:bodyPr/>
          <a:lstStyle/>
          <a:p>
            <a:pPr marL="0" indent="0">
              <a:buNone/>
            </a:pPr>
            <a:r>
              <a:rPr lang="en-GB" sz="2400" dirty="0"/>
              <a:t>Views:</a:t>
            </a:r>
          </a:p>
          <a:p>
            <a:pPr>
              <a:buAutoNum type="arabicParenR"/>
            </a:pPr>
            <a:r>
              <a:rPr lang="en-GB" sz="1100" b="0" i="0" dirty="0">
                <a:solidFill>
                  <a:srgbClr val="000000"/>
                </a:solidFill>
                <a:effectLst/>
                <a:highlight>
                  <a:srgbClr val="FFFFFF"/>
                </a:highlight>
                <a:latin typeface="Calibri" panose="020F0502020204030204" pitchFamily="34" charset="0"/>
              </a:rPr>
              <a:t>VW_UNIQUE_AZURE_AD_OBJECT_ID_EMAIL_ADDRESS:</a:t>
            </a:r>
          </a:p>
          <a:p>
            <a:pPr marL="0" indent="0">
              <a:buNone/>
            </a:pPr>
            <a:r>
              <a:rPr lang="en-GB" sz="1100" b="1" dirty="0">
                <a:solidFill>
                  <a:srgbClr val="1F3763"/>
                </a:solidFill>
                <a:latin typeface="Calibri Light" panose="020F0302020204030204" pitchFamily="34" charset="0"/>
              </a:rPr>
              <a:t>	-&gt;A list of all email addresses associated with an Azure Active Directory Object ID </a:t>
            </a:r>
          </a:p>
          <a:p>
            <a:pPr marL="0" indent="0">
              <a:buNone/>
            </a:pPr>
            <a:r>
              <a:rPr lang="en-GB" sz="1100" b="1" dirty="0">
                <a:solidFill>
                  <a:srgbClr val="1F3763"/>
                </a:solidFill>
                <a:latin typeface="Calibri Light" panose="020F0302020204030204" pitchFamily="34" charset="0"/>
              </a:rPr>
              <a:t>2) </a:t>
            </a:r>
            <a:r>
              <a:rPr lang="en-GB" sz="1100" b="0" i="0" dirty="0">
                <a:solidFill>
                  <a:srgbClr val="000000"/>
                </a:solidFill>
                <a:effectLst/>
                <a:latin typeface="WordVisi_MSFontService"/>
              </a:rPr>
              <a:t>VW_UNIQUE_AZURE_AD_OBJECT_ID_ONPREMISE_SAM_ACCOUNT:</a:t>
            </a:r>
          </a:p>
          <a:p>
            <a:pPr marL="0" indent="0">
              <a:buNone/>
            </a:pPr>
            <a:r>
              <a:rPr lang="en-GB" sz="1100" dirty="0">
                <a:solidFill>
                  <a:srgbClr val="000000"/>
                </a:solidFill>
                <a:latin typeface="WordVisi_MSFontService"/>
              </a:rPr>
              <a:t>	-&gt; </a:t>
            </a:r>
            <a:r>
              <a:rPr lang="en-GB" sz="1100" b="1" i="0" dirty="0">
                <a:solidFill>
                  <a:srgbClr val="1F3763"/>
                </a:solidFill>
                <a:effectLst/>
                <a:highlight>
                  <a:srgbClr val="FFFFFF"/>
                </a:highlight>
                <a:latin typeface="Calibri Light" panose="020F0302020204030204" pitchFamily="34" charset="0"/>
              </a:rPr>
              <a:t>A list of on-premises SAM accounts associated with an Azure Active Directory Object ID </a:t>
            </a:r>
            <a:endParaRPr lang="en-GB" sz="1100" b="1" i="0" dirty="0">
              <a:solidFill>
                <a:srgbClr val="1F3763"/>
              </a:solidFill>
              <a:effectLst/>
              <a:latin typeface="Calibri Light" panose="020F0302020204030204" pitchFamily="34" charset="0"/>
            </a:endParaRPr>
          </a:p>
          <a:p>
            <a:pPr marL="0" indent="0">
              <a:buNone/>
            </a:pPr>
            <a:r>
              <a:rPr lang="en-GB" sz="1100" b="1" dirty="0">
                <a:solidFill>
                  <a:srgbClr val="1F3763"/>
                </a:solidFill>
                <a:latin typeface="Calibri Light" panose="020F0302020204030204" pitchFamily="34" charset="0"/>
              </a:rPr>
              <a:t>3) </a:t>
            </a:r>
            <a:r>
              <a:rPr lang="en-GB" sz="1100" b="0" i="0" dirty="0">
                <a:solidFill>
                  <a:srgbClr val="000000"/>
                </a:solidFill>
                <a:effectLst/>
                <a:highlight>
                  <a:srgbClr val="FFFFFF"/>
                </a:highlight>
                <a:latin typeface="Calibri" panose="020F0502020204030204" pitchFamily="34" charset="0"/>
              </a:rPr>
              <a:t>VW_AZURE_AD_CXONE_LINK:</a:t>
            </a:r>
          </a:p>
          <a:p>
            <a:pPr marL="0" indent="0">
              <a:buNone/>
            </a:pPr>
            <a:r>
              <a:rPr lang="en-GB" sz="1100" dirty="0">
                <a:solidFill>
                  <a:srgbClr val="000000"/>
                </a:solidFill>
                <a:highlight>
                  <a:srgbClr val="FFFFFF"/>
                </a:highlight>
                <a:latin typeface="Calibri" panose="020F0502020204030204" pitchFamily="34" charset="0"/>
              </a:rPr>
              <a:t>	 -&gt;</a:t>
            </a:r>
            <a:r>
              <a:rPr lang="en-GB" sz="1100" b="1" i="0" dirty="0">
                <a:solidFill>
                  <a:srgbClr val="1F3763"/>
                </a:solidFill>
                <a:effectLst/>
                <a:highlight>
                  <a:srgbClr val="FFFFFF"/>
                </a:highlight>
                <a:latin typeface="Calibri Light" panose="020F0302020204030204" pitchFamily="34" charset="0"/>
              </a:rPr>
              <a:t>Link CXOne to Azure Active Directory</a:t>
            </a:r>
          </a:p>
          <a:p>
            <a:pPr marL="0" indent="0">
              <a:buNone/>
            </a:pPr>
            <a:r>
              <a:rPr lang="en-GB" sz="1100" b="1" dirty="0">
                <a:solidFill>
                  <a:srgbClr val="1F3763"/>
                </a:solidFill>
                <a:highlight>
                  <a:srgbClr val="FFFFFF"/>
                </a:highlight>
                <a:latin typeface="Calibri Light" panose="020F0302020204030204" pitchFamily="34" charset="0"/>
              </a:rPr>
              <a:t>4) </a:t>
            </a:r>
            <a:r>
              <a:rPr lang="en-GB" sz="1100" b="0" i="0" dirty="0">
                <a:solidFill>
                  <a:srgbClr val="000000"/>
                </a:solidFill>
                <a:effectLst/>
                <a:highlight>
                  <a:srgbClr val="FFFFFF"/>
                </a:highlight>
                <a:latin typeface="Calibri" panose="020F0502020204030204" pitchFamily="34" charset="0"/>
              </a:rPr>
              <a:t>VW_AZURE_AD_GUIDEWIRE_LINK  :</a:t>
            </a:r>
          </a:p>
          <a:p>
            <a:pPr marL="0" indent="0">
              <a:buNone/>
            </a:pPr>
            <a:r>
              <a:rPr lang="en-GB" sz="1100" dirty="0">
                <a:solidFill>
                  <a:srgbClr val="000000"/>
                </a:solidFill>
                <a:highlight>
                  <a:srgbClr val="FFFFFF"/>
                </a:highlight>
                <a:latin typeface="Calibri" panose="020F0502020204030204" pitchFamily="34" charset="0"/>
              </a:rPr>
              <a:t>	-&gt; </a:t>
            </a:r>
            <a:r>
              <a:rPr lang="en-GB" sz="1100" b="1" i="0" dirty="0">
                <a:solidFill>
                  <a:srgbClr val="1F3763"/>
                </a:solidFill>
                <a:effectLst/>
                <a:highlight>
                  <a:srgbClr val="FFFFFF"/>
                </a:highlight>
                <a:latin typeface="Calibri Light" panose="020F0302020204030204" pitchFamily="34" charset="0"/>
              </a:rPr>
              <a:t>Link Guidewire to Azure Active Directory </a:t>
            </a:r>
          </a:p>
          <a:p>
            <a:pPr marL="0" indent="0">
              <a:buNone/>
            </a:pPr>
            <a:r>
              <a:rPr lang="en-GB" sz="1100" b="1" dirty="0">
                <a:solidFill>
                  <a:srgbClr val="1F3763"/>
                </a:solidFill>
                <a:highlight>
                  <a:srgbClr val="FFFFFF"/>
                </a:highlight>
                <a:latin typeface="Calibri Light" panose="020F0302020204030204" pitchFamily="34" charset="0"/>
              </a:rPr>
              <a:t>5) </a:t>
            </a:r>
            <a:r>
              <a:rPr lang="en-GB" sz="1100" b="0" i="0" dirty="0">
                <a:solidFill>
                  <a:srgbClr val="000000"/>
                </a:solidFill>
                <a:effectLst/>
                <a:highlight>
                  <a:srgbClr val="FFFFFF"/>
                </a:highlight>
                <a:latin typeface="Calibri" panose="020F0502020204030204" pitchFamily="34" charset="0"/>
              </a:rPr>
              <a:t>VW_GUIDEWIRE_CXONE_LINK:</a:t>
            </a:r>
          </a:p>
          <a:p>
            <a:pPr marL="0" indent="0">
              <a:buNone/>
            </a:pPr>
            <a:r>
              <a:rPr lang="en-GB" sz="1100" dirty="0">
                <a:solidFill>
                  <a:srgbClr val="000000"/>
                </a:solidFill>
                <a:highlight>
                  <a:srgbClr val="FFFFFF"/>
                </a:highlight>
                <a:latin typeface="Calibri" panose="020F0502020204030204" pitchFamily="34" charset="0"/>
              </a:rPr>
              <a:t>	-&gt; </a:t>
            </a:r>
            <a:r>
              <a:rPr lang="en-GB" sz="1100" b="1" i="0" dirty="0">
                <a:solidFill>
                  <a:srgbClr val="1F3763"/>
                </a:solidFill>
                <a:effectLst/>
                <a:highlight>
                  <a:srgbClr val="FFFFFF"/>
                </a:highlight>
                <a:latin typeface="Calibri Light" panose="020F0302020204030204" pitchFamily="34" charset="0"/>
              </a:rPr>
              <a:t>Link CXOne to Guidewire using Azure Active Directory </a:t>
            </a:r>
          </a:p>
          <a:p>
            <a:pPr marL="0" indent="0">
              <a:buNone/>
            </a:pPr>
            <a:r>
              <a:rPr lang="en-GB" sz="1100" b="1" dirty="0">
                <a:solidFill>
                  <a:srgbClr val="1F3763"/>
                </a:solidFill>
                <a:highlight>
                  <a:srgbClr val="FFFFFF"/>
                </a:highlight>
                <a:latin typeface="Calibri Light" panose="020F0302020204030204" pitchFamily="34" charset="0"/>
              </a:rPr>
              <a:t>6) </a:t>
            </a:r>
            <a:r>
              <a:rPr lang="en-GB" sz="1100" b="0" i="0" dirty="0">
                <a:solidFill>
                  <a:srgbClr val="000000"/>
                </a:solidFill>
                <a:effectLst/>
                <a:latin typeface="WordVisi_MSFontService"/>
              </a:rPr>
              <a:t>VW_AZURE_AD_LATEST</a:t>
            </a:r>
            <a:r>
              <a:rPr lang="en-GB" sz="1100" b="1" i="0" dirty="0">
                <a:solidFill>
                  <a:srgbClr val="1F3763"/>
                </a:solidFill>
                <a:effectLst/>
                <a:highlight>
                  <a:srgbClr val="FFFFFF"/>
                </a:highlight>
                <a:latin typeface="Calibri Light" panose="020F0302020204030204" pitchFamily="34" charset="0"/>
              </a:rPr>
              <a:t>:</a:t>
            </a:r>
          </a:p>
          <a:p>
            <a:pPr marL="0" indent="0">
              <a:buNone/>
            </a:pPr>
            <a:r>
              <a:rPr lang="en-GB" sz="1100" b="1" dirty="0">
                <a:solidFill>
                  <a:srgbClr val="1F3763"/>
                </a:solidFill>
                <a:highlight>
                  <a:srgbClr val="FFFFFF"/>
                </a:highlight>
                <a:latin typeface="Calibri Light" panose="020F0302020204030204" pitchFamily="34" charset="0"/>
              </a:rPr>
              <a:t>	-&gt; </a:t>
            </a:r>
            <a:r>
              <a:rPr lang="en-GB" sz="1100" b="1" i="0" dirty="0">
                <a:solidFill>
                  <a:srgbClr val="1F3763"/>
                </a:solidFill>
                <a:effectLst/>
                <a:latin typeface="WordVisi_MSFontService"/>
              </a:rPr>
              <a:t>Latest Azure Active Directory Values</a:t>
            </a:r>
          </a:p>
          <a:p>
            <a:pPr marL="0" indent="0">
              <a:buNone/>
            </a:pPr>
            <a:r>
              <a:rPr lang="en-GB" sz="1100" b="1" dirty="0">
                <a:solidFill>
                  <a:srgbClr val="1F3763"/>
                </a:solidFill>
                <a:latin typeface="WordVisi_MSFontService"/>
              </a:rPr>
              <a:t>7) </a:t>
            </a:r>
            <a:r>
              <a:rPr lang="en-GB" sz="1100" b="0" i="0" dirty="0">
                <a:solidFill>
                  <a:srgbClr val="000000"/>
                </a:solidFill>
                <a:effectLst/>
                <a:highlight>
                  <a:srgbClr val="FFFFFF"/>
                </a:highlight>
                <a:latin typeface="Calibri" panose="020F0502020204030204" pitchFamily="34" charset="0"/>
              </a:rPr>
              <a:t>VW_GUIDEWIRE_POLICY_CXONE_MAPPING:</a:t>
            </a:r>
          </a:p>
          <a:p>
            <a:pPr marL="0" indent="0">
              <a:buNone/>
            </a:pPr>
            <a:r>
              <a:rPr lang="en-GB" sz="1100" dirty="0">
                <a:solidFill>
                  <a:srgbClr val="000000"/>
                </a:solidFill>
                <a:highlight>
                  <a:srgbClr val="FFFFFF"/>
                </a:highlight>
                <a:latin typeface="Calibri" panose="020F0502020204030204" pitchFamily="34" charset="0"/>
              </a:rPr>
              <a:t>	-&gt; </a:t>
            </a:r>
            <a:r>
              <a:rPr lang="en-GB" sz="1100" b="1" i="0" dirty="0">
                <a:solidFill>
                  <a:srgbClr val="1F3763"/>
                </a:solidFill>
                <a:effectLst/>
                <a:highlight>
                  <a:srgbClr val="FFFFFF"/>
                </a:highlight>
                <a:latin typeface="Calibri Light" panose="020F0302020204030204" pitchFamily="34" charset="0"/>
              </a:rPr>
              <a:t>Colleague Reference View for Guidewire Policy Centre.</a:t>
            </a:r>
          </a:p>
          <a:p>
            <a:pPr marL="0" indent="0">
              <a:buNone/>
            </a:pPr>
            <a:r>
              <a:rPr lang="en-GB" sz="1100" b="1" dirty="0">
                <a:solidFill>
                  <a:srgbClr val="1F3763"/>
                </a:solidFill>
                <a:highlight>
                  <a:srgbClr val="FFFFFF"/>
                </a:highlight>
                <a:latin typeface="Calibri Light" panose="020F0302020204030204" pitchFamily="34" charset="0"/>
              </a:rPr>
              <a:t>8) </a:t>
            </a:r>
            <a:r>
              <a:rPr lang="en-GB" sz="1100" b="0" i="0" dirty="0">
                <a:solidFill>
                  <a:srgbClr val="000000"/>
                </a:solidFill>
                <a:effectLst/>
                <a:latin typeface="WordVisi_MSFontService"/>
              </a:rPr>
              <a:t>VW_GUIDEWIRE_POLICY_CXONE_MAPPING </a:t>
            </a:r>
            <a:r>
              <a:rPr lang="en-GB" sz="1100" b="1" dirty="0">
                <a:solidFill>
                  <a:srgbClr val="1F3763"/>
                </a:solidFill>
                <a:highlight>
                  <a:srgbClr val="FFFFFF"/>
                </a:highlight>
                <a:latin typeface="Calibri Light" panose="020F0302020204030204" pitchFamily="34" charset="0"/>
              </a:rPr>
              <a:t>:</a:t>
            </a:r>
          </a:p>
          <a:p>
            <a:pPr marL="0" indent="0">
              <a:buNone/>
            </a:pPr>
            <a:r>
              <a:rPr lang="en-GB" sz="1100" b="1" i="0" dirty="0">
                <a:solidFill>
                  <a:srgbClr val="1F3763"/>
                </a:solidFill>
                <a:effectLst/>
                <a:highlight>
                  <a:srgbClr val="FFFFFF"/>
                </a:highlight>
                <a:latin typeface="Calibri Light" panose="020F0302020204030204" pitchFamily="34" charset="0"/>
              </a:rPr>
              <a:t>	-&gt; </a:t>
            </a:r>
            <a:r>
              <a:rPr lang="en-GB" sz="1100" b="1" i="0" dirty="0">
                <a:solidFill>
                  <a:srgbClr val="1F3763"/>
                </a:solidFill>
                <a:effectLst/>
                <a:latin typeface="WordVisi_MSFontService"/>
              </a:rPr>
              <a:t>Colleague Reference View for Guidewire Billing Centre </a:t>
            </a:r>
          </a:p>
          <a:p>
            <a:pPr marL="0" indent="0">
              <a:buNone/>
            </a:pPr>
            <a:r>
              <a:rPr lang="en-GB" sz="1100" b="1" dirty="0">
                <a:solidFill>
                  <a:srgbClr val="1F3763"/>
                </a:solidFill>
                <a:highlight>
                  <a:srgbClr val="FFFFFF"/>
                </a:highlight>
                <a:latin typeface="WordVisi_MSFontService"/>
              </a:rPr>
              <a:t>9) </a:t>
            </a:r>
            <a:r>
              <a:rPr lang="en-GB" sz="1100" b="0" i="0" dirty="0">
                <a:solidFill>
                  <a:srgbClr val="000000"/>
                </a:solidFill>
                <a:effectLst/>
                <a:latin typeface="WordVisi_MSFontService"/>
              </a:rPr>
              <a:t>VW_GUIDEWIRE_POLICY_CXONE_MAPPING:</a:t>
            </a:r>
          </a:p>
          <a:p>
            <a:pPr marL="0" indent="0">
              <a:buNone/>
            </a:pPr>
            <a:r>
              <a:rPr lang="en-GB" sz="1100" dirty="0">
                <a:solidFill>
                  <a:srgbClr val="000000"/>
                </a:solidFill>
                <a:highlight>
                  <a:srgbClr val="FFFFFF"/>
                </a:highlight>
                <a:latin typeface="WordVisi_MSFontService"/>
              </a:rPr>
              <a:t>	-&gt; </a:t>
            </a:r>
            <a:r>
              <a:rPr lang="en-GB" sz="1100" b="1" i="0" dirty="0">
                <a:solidFill>
                  <a:srgbClr val="1F3763"/>
                </a:solidFill>
                <a:effectLst/>
                <a:highlight>
                  <a:srgbClr val="FFFFFF"/>
                </a:highlight>
                <a:latin typeface="Calibri Light" panose="020F0302020204030204" pitchFamily="34" charset="0"/>
              </a:rPr>
              <a:t>Colleague Reference View for Guidewire Claims Centre   </a:t>
            </a:r>
            <a:endParaRPr lang="en-GB" sz="1100" b="1" dirty="0">
              <a:solidFill>
                <a:srgbClr val="1F3763"/>
              </a:solidFill>
              <a:latin typeface="Calibri Light" panose="020F0302020204030204" pitchFamily="34" charset="0"/>
            </a:endParaRPr>
          </a:p>
          <a:p>
            <a:pPr marL="457200" lvl="1" indent="0">
              <a:buNone/>
            </a:pPr>
            <a:endParaRPr lang="en-GB" sz="1200" b="1" dirty="0">
              <a:solidFill>
                <a:srgbClr val="1F3763"/>
              </a:solidFill>
              <a:latin typeface="Calibri Light" panose="020F0302020204030204" pitchFamily="34" charset="0"/>
            </a:endParaRPr>
          </a:p>
        </p:txBody>
      </p:sp>
    </p:spTree>
    <p:extLst>
      <p:ext uri="{BB962C8B-B14F-4D97-AF65-F5344CB8AC3E}">
        <p14:creationId xmlns:p14="http://schemas.microsoft.com/office/powerpoint/2010/main" val="123173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80108-2112-7B83-9DF9-BB90ACDFAADC}"/>
              </a:ext>
            </a:extLst>
          </p:cNvPr>
          <p:cNvSpPr>
            <a:spLocks noGrp="1"/>
          </p:cNvSpPr>
          <p:nvPr>
            <p:ph idx="1"/>
          </p:nvPr>
        </p:nvSpPr>
        <p:spPr>
          <a:xfrm>
            <a:off x="676656" y="493776"/>
            <a:ext cx="10677144" cy="5907024"/>
          </a:xfrm>
        </p:spPr>
        <p:txBody>
          <a:bodyPr>
            <a:noAutofit/>
          </a:bodyPr>
          <a:lstStyle/>
          <a:p>
            <a:pPr marL="0" indent="0">
              <a:buNone/>
            </a:pPr>
            <a:r>
              <a:rPr lang="en-GB" sz="1000" b="1" i="0" dirty="0">
                <a:solidFill>
                  <a:srgbClr val="2F5496"/>
                </a:solidFill>
                <a:effectLst/>
                <a:highlight>
                  <a:srgbClr val="FFFFFF"/>
                </a:highlight>
                <a:latin typeface="Calibri Light" panose="020F0302020204030204" pitchFamily="34" charset="0"/>
              </a:rPr>
              <a:t>Population of </a:t>
            </a:r>
            <a:r>
              <a:rPr lang="en-GB" sz="1000" b="1" i="0" dirty="0" err="1">
                <a:solidFill>
                  <a:srgbClr val="2F5496"/>
                </a:solidFill>
                <a:effectLst/>
                <a:highlight>
                  <a:srgbClr val="FFFFFF"/>
                </a:highlight>
                <a:latin typeface="Calibri Light" panose="020F0302020204030204" pitchFamily="34" charset="0"/>
              </a:rPr>
              <a:t>CXone</a:t>
            </a:r>
            <a:r>
              <a:rPr lang="en-GB" sz="1000" b="1" i="0" dirty="0">
                <a:solidFill>
                  <a:srgbClr val="2F5496"/>
                </a:solidFill>
                <a:effectLst/>
                <a:highlight>
                  <a:srgbClr val="FFFFFF"/>
                </a:highlight>
                <a:latin typeface="Calibri Light" panose="020F0302020204030204" pitchFamily="34" charset="0"/>
              </a:rPr>
              <a:t> and Guidewire Mapping Table:</a:t>
            </a:r>
          </a:p>
          <a:p>
            <a:pPr marL="0" indent="0">
              <a:buNone/>
            </a:pPr>
            <a:r>
              <a:rPr lang="en-GB" sz="1000" b="1" dirty="0">
                <a:solidFill>
                  <a:srgbClr val="2F5496"/>
                </a:solidFill>
                <a:highlight>
                  <a:srgbClr val="FFFFFF"/>
                </a:highlight>
                <a:latin typeface="Calibri Light" panose="020F0302020204030204" pitchFamily="34" charset="0"/>
              </a:rPr>
              <a:t>1) </a:t>
            </a:r>
            <a:r>
              <a:rPr lang="en-GB" sz="1000" b="1" i="0" dirty="0">
                <a:solidFill>
                  <a:srgbClr val="2F5496"/>
                </a:solidFill>
                <a:effectLst/>
                <a:latin typeface="WordVisi_MSFontService"/>
              </a:rPr>
              <a:t>GW_CXONE_USER_MAPPING:</a:t>
            </a:r>
          </a:p>
          <a:p>
            <a:r>
              <a:rPr lang="en-GB" sz="1000" b="0" i="0" dirty="0">
                <a:solidFill>
                  <a:srgbClr val="000000"/>
                </a:solidFill>
                <a:effectLst/>
                <a:highlight>
                  <a:srgbClr val="FFFFFF"/>
                </a:highlight>
                <a:latin typeface="Calibri" panose="020F0502020204030204" pitchFamily="34" charset="0"/>
              </a:rPr>
              <a:t>The table “GW_CXONE_USER_MAPPING” contains the linkage between Azure AD, CXOne and Guidewire. </a:t>
            </a:r>
          </a:p>
          <a:p>
            <a:r>
              <a:rPr lang="en-GB" sz="1000" dirty="0">
                <a:solidFill>
                  <a:srgbClr val="000000"/>
                </a:solidFill>
                <a:highlight>
                  <a:srgbClr val="FFFFFF"/>
                </a:highlight>
                <a:latin typeface="Calibri" panose="020F0502020204030204" pitchFamily="34" charset="0"/>
              </a:rPr>
              <a:t>It joins </a:t>
            </a:r>
            <a:r>
              <a:rPr lang="en-GB" sz="1000" b="0" i="0" dirty="0">
                <a:solidFill>
                  <a:srgbClr val="000000"/>
                </a:solidFill>
                <a:effectLst/>
                <a:highlight>
                  <a:srgbClr val="FFFFFF"/>
                </a:highlight>
                <a:latin typeface="Calibri" panose="020F0502020204030204" pitchFamily="34" charset="0"/>
              </a:rPr>
              <a:t>“GW_CXONE_USER_MAPPING” and “VW_GUIDEWIRE_CXONE_LINK” and uses following attributes to join.</a:t>
            </a:r>
          </a:p>
          <a:p>
            <a:pPr marL="0" indent="0" algn="l" rtl="0" fontAlgn="base">
              <a:buNone/>
            </a:pPr>
            <a:r>
              <a:rPr lang="en-GB" sz="1000" b="0" i="0" dirty="0">
                <a:solidFill>
                  <a:srgbClr val="000000"/>
                </a:solidFill>
                <a:effectLst/>
                <a:highlight>
                  <a:srgbClr val="FFFFFF"/>
                </a:highlight>
                <a:latin typeface="Calibri" panose="020F0502020204030204" pitchFamily="34" charset="0"/>
              </a:rPr>
              <a:t>	AZURE_AD_OBJECT_ID,CXONE_AGENT_SYSTEM_LOGIN,GUIDEWIRE_USER_USERNAME </a:t>
            </a:r>
          </a:p>
          <a:p>
            <a:r>
              <a:rPr lang="en-GB" sz="1000" dirty="0">
                <a:solidFill>
                  <a:srgbClr val="000000"/>
                </a:solidFill>
                <a:highlight>
                  <a:srgbClr val="FFFFFF"/>
                </a:highlight>
                <a:latin typeface="Calibri" panose="020F0502020204030204" pitchFamily="34" charset="0"/>
              </a:rPr>
              <a:t>New Records will be inserted to </a:t>
            </a:r>
            <a:r>
              <a:rPr lang="en-GB" sz="1000" b="0" i="0" dirty="0">
                <a:solidFill>
                  <a:srgbClr val="000000"/>
                </a:solidFill>
                <a:effectLst/>
                <a:highlight>
                  <a:srgbClr val="FFFFFF"/>
                </a:highlight>
                <a:latin typeface="Calibri" panose="020F0502020204030204" pitchFamily="34" charset="0"/>
              </a:rPr>
              <a:t>  “GW_CXONE_USER_MAPPING”  from in “VW_GUIDEWIRE_CXONE_LINK” table.</a:t>
            </a:r>
            <a:endParaRPr lang="en-GB" sz="1000" b="1" i="0" dirty="0">
              <a:solidFill>
                <a:srgbClr val="1F3763"/>
              </a:solidFill>
              <a:effectLst/>
              <a:highlight>
                <a:srgbClr val="FFFFFF"/>
              </a:highlight>
              <a:latin typeface="WordVisi_MSFontService"/>
            </a:endParaRPr>
          </a:p>
          <a:p>
            <a:pPr algn="l" rtl="0" fontAlgn="base"/>
            <a:r>
              <a:rPr lang="en-GB" sz="1000" b="0" i="0" dirty="0">
                <a:solidFill>
                  <a:srgbClr val="000000"/>
                </a:solidFill>
                <a:effectLst/>
                <a:highlight>
                  <a:srgbClr val="FFFFFF"/>
                </a:highlight>
                <a:latin typeface="Calibri" panose="020F0502020204030204" pitchFamily="34" charset="0"/>
              </a:rPr>
              <a:t>Update the following attributes in “GW_CXONE_USER_MAPPING” table to the corresponding values contained in “VW_GUIDEWIRE_CXONE_LINK” table: </a:t>
            </a:r>
          </a:p>
          <a:p>
            <a:pPr marL="0" indent="0" algn="l" rtl="0" fontAlgn="base">
              <a:buNone/>
            </a:pPr>
            <a:r>
              <a:rPr lang="en-GB" sz="1000" b="0" i="0" dirty="0">
                <a:solidFill>
                  <a:srgbClr val="000000"/>
                </a:solidFill>
                <a:effectLst/>
                <a:highlight>
                  <a:srgbClr val="FFFFFF"/>
                </a:highlight>
                <a:latin typeface="Calibri" panose="020F0502020204030204" pitchFamily="34" charset="0"/>
              </a:rPr>
              <a:t>	</a:t>
            </a:r>
            <a:r>
              <a:rPr lang="en-GB" sz="800" b="0" i="0" dirty="0">
                <a:solidFill>
                  <a:srgbClr val="000000"/>
                </a:solidFill>
                <a:effectLst/>
                <a:highlight>
                  <a:srgbClr val="FFFFFF"/>
                </a:highlight>
                <a:latin typeface="Calibri" panose="020F0502020204030204" pitchFamily="34" charset="0"/>
              </a:rPr>
              <a:t> RECORD_ACTIVE,</a:t>
            </a:r>
            <a:r>
              <a:rPr lang="nn-NO" sz="800" b="0" i="0" dirty="0">
                <a:solidFill>
                  <a:srgbClr val="000000"/>
                </a:solidFill>
                <a:effectLst/>
                <a:highlight>
                  <a:srgbClr val="FFFFFF"/>
                </a:highlight>
                <a:latin typeface="Calibri" panose="020F0502020204030204" pitchFamily="34" charset="0"/>
              </a:rPr>
              <a:t> GW_CXONE_USER_MAPPING_VALID_START,</a:t>
            </a:r>
            <a:r>
              <a:rPr lang="da-DK" sz="800" b="0" i="0" dirty="0">
                <a:solidFill>
                  <a:srgbClr val="000000"/>
                </a:solidFill>
                <a:effectLst/>
                <a:highlight>
                  <a:srgbClr val="FFFFFF"/>
                </a:highlight>
                <a:latin typeface="Calibri" panose="020F0502020204030204" pitchFamily="34" charset="0"/>
              </a:rPr>
              <a:t> GW_CXONE_USER_MAPPING_VALID_END</a:t>
            </a:r>
            <a:endParaRPr lang="en-GB" sz="1000" b="0" i="0" dirty="0">
              <a:solidFill>
                <a:srgbClr val="000000"/>
              </a:solidFill>
              <a:effectLst/>
              <a:highlight>
                <a:srgbClr val="FFFFFF"/>
              </a:highlight>
              <a:latin typeface="Calibri" panose="020F0502020204030204" pitchFamily="34" charset="0"/>
            </a:endParaRPr>
          </a:p>
          <a:p>
            <a:pPr marL="0" indent="0" algn="l" rtl="0" fontAlgn="base">
              <a:buNone/>
            </a:pPr>
            <a:endParaRPr lang="en-GB" sz="1000" b="0" i="0" dirty="0">
              <a:solidFill>
                <a:srgbClr val="000000"/>
              </a:solidFill>
              <a:effectLst/>
              <a:highlight>
                <a:srgbClr val="FFFFFF"/>
              </a:highlight>
              <a:latin typeface="Calibri" panose="020F0502020204030204" pitchFamily="34" charset="0"/>
            </a:endParaRPr>
          </a:p>
        </p:txBody>
      </p:sp>
      <p:pic>
        <p:nvPicPr>
          <p:cNvPr id="5" name="Picture 4">
            <a:extLst>
              <a:ext uri="{FF2B5EF4-FFF2-40B4-BE49-F238E27FC236}">
                <a16:creationId xmlns:a16="http://schemas.microsoft.com/office/drawing/2014/main" id="{1C42E633-DDEE-C9D2-8305-08E58061D24E}"/>
              </a:ext>
            </a:extLst>
          </p:cNvPr>
          <p:cNvPicPr>
            <a:picLocks noChangeAspect="1"/>
          </p:cNvPicPr>
          <p:nvPr/>
        </p:nvPicPr>
        <p:blipFill>
          <a:blip r:embed="rId2"/>
          <a:stretch>
            <a:fillRect/>
          </a:stretch>
        </p:blipFill>
        <p:spPr>
          <a:xfrm>
            <a:off x="2044283" y="2862119"/>
            <a:ext cx="7792537" cy="2048161"/>
          </a:xfrm>
          <a:prstGeom prst="rect">
            <a:avLst/>
          </a:prstGeom>
        </p:spPr>
      </p:pic>
    </p:spTree>
    <p:extLst>
      <p:ext uri="{BB962C8B-B14F-4D97-AF65-F5344CB8AC3E}">
        <p14:creationId xmlns:p14="http://schemas.microsoft.com/office/powerpoint/2010/main" val="369047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96DB4-16D0-7C22-9F4D-26E4E236C7E3}"/>
              </a:ext>
            </a:extLst>
          </p:cNvPr>
          <p:cNvSpPr>
            <a:spLocks noGrp="1"/>
          </p:cNvSpPr>
          <p:nvPr>
            <p:ph type="ctrTitle"/>
          </p:nvPr>
        </p:nvSpPr>
        <p:spPr>
          <a:xfrm>
            <a:off x="1524000" y="371061"/>
            <a:ext cx="9144000" cy="6149009"/>
          </a:xfrm>
        </p:spPr>
        <p:txBody>
          <a:bodyPr>
            <a:noAutofit/>
          </a:bodyPr>
          <a:lstStyle/>
          <a:p>
            <a:pPr algn="l">
              <a:lnSpc>
                <a:spcPct val="150000"/>
              </a:lnSpc>
            </a:pPr>
            <a:r>
              <a:rPr lang="en-GB" sz="1800" dirty="0">
                <a:latin typeface="Tahoma" panose="020B0604030504040204" pitchFamily="34" charset="0"/>
                <a:ea typeface="Tahoma" panose="020B0604030504040204" pitchFamily="34" charset="0"/>
                <a:cs typeface="Tahoma" panose="020B0604030504040204" pitchFamily="34" charset="0"/>
              </a:rPr>
              <a:t>Context:</a:t>
            </a:r>
            <a:br>
              <a:rPr lang="en-GB" sz="1100" dirty="0">
                <a:latin typeface="Tahoma" panose="020B0604030504040204" pitchFamily="34" charset="0"/>
                <a:ea typeface="Tahoma" panose="020B0604030504040204" pitchFamily="34" charset="0"/>
                <a:cs typeface="Tahoma" panose="020B0604030504040204" pitchFamily="34" charset="0"/>
              </a:rPr>
            </a:br>
            <a:r>
              <a:rPr lang="en-GB" sz="1100" dirty="0">
                <a:latin typeface="Tahoma" panose="020B0604030504040204" pitchFamily="34" charset="0"/>
                <a:ea typeface="Tahoma" panose="020B0604030504040204" pitchFamily="34" charset="0"/>
                <a:cs typeface="Tahoma" panose="020B0604030504040204" pitchFamily="34" charset="0"/>
              </a:rPr>
              <a:t>	</a:t>
            </a:r>
            <a:r>
              <a:rPr lang="en-GB" sz="1200" dirty="0" err="1"/>
              <a:t>CXOne</a:t>
            </a:r>
            <a:r>
              <a:rPr lang="en-GB" sz="1200" dirty="0"/>
              <a:t> and Guidewire are used in tandem by operational colleagues to manage the customer interactions, they each capture key information of those customer interactions.   There is currently no common ID to link the systems together to tie up the colleague and customer activities so a complex process using fuzzy logic is used to create DIM_AGENT using the CCaaS data from CXOne with the Guidewire data in EDW.  This has known limitations but currently used for all colleague reporting.</a:t>
            </a:r>
            <a:br>
              <a:rPr lang="en-GB" sz="1200" dirty="0"/>
            </a:br>
            <a:br>
              <a:rPr lang="en-GB" sz="1200" dirty="0"/>
            </a:br>
            <a:r>
              <a:rPr lang="en-GB" sz="1200" b="1" dirty="0"/>
              <a:t>DIM_AGENT</a:t>
            </a:r>
            <a:r>
              <a:rPr lang="en-GB" sz="1200" dirty="0"/>
              <a:t> Limitations:</a:t>
            </a:r>
            <a:br>
              <a:rPr lang="en-GB" sz="1200" dirty="0"/>
            </a:br>
            <a:br>
              <a:rPr lang="en-GB" sz="1100" dirty="0"/>
            </a:br>
            <a:r>
              <a:rPr lang="en-GB" sz="1100" dirty="0"/>
              <a:t>	</a:t>
            </a:r>
            <a:r>
              <a:rPr lang="en-GB" sz="1200" dirty="0"/>
              <a:t>-&gt; Complex build, hard to maintain</a:t>
            </a:r>
            <a:br>
              <a:rPr lang="en-GB" sz="1200" dirty="0"/>
            </a:br>
            <a:r>
              <a:rPr lang="en-GB" sz="1200" dirty="0"/>
              <a:t>	-&gt; Coupled with CCaaS and EDW builds</a:t>
            </a:r>
            <a:br>
              <a:rPr lang="en-GB" sz="1200" dirty="0"/>
            </a:br>
            <a:r>
              <a:rPr lang="en-GB" sz="1200" dirty="0"/>
              <a:t>	-&gt; Fuzzy matching and complex logic used - The ‘fuzzy matching’ is achieved by concatenating the first name &amp; last name from the</a:t>
            </a:r>
            <a:br>
              <a:rPr lang="en-GB" sz="1200" dirty="0"/>
            </a:br>
            <a:r>
              <a:rPr lang="en-GB" sz="1200" dirty="0"/>
              <a:t>                                        Guidewire agent data and appending “@hastingsdirect.com” to format an email address to lookup within the </a:t>
            </a:r>
            <a:r>
              <a:rPr lang="en-GB" sz="1200" dirty="0" err="1"/>
              <a:t>CXone</a:t>
            </a:r>
            <a:r>
              <a:rPr lang="en-GB" sz="1200" dirty="0"/>
              <a:t> agent data.</a:t>
            </a:r>
            <a:br>
              <a:rPr lang="en-GB" sz="1200" dirty="0"/>
            </a:br>
            <a:r>
              <a:rPr lang="en-GB" sz="1200" dirty="0"/>
              <a:t>	-&gt; Works for circa 98% of colleagues</a:t>
            </a:r>
            <a:br>
              <a:rPr lang="en-GB" sz="1200" dirty="0"/>
            </a:br>
            <a:r>
              <a:rPr lang="en-GB" sz="1200" dirty="0"/>
              <a:t>	-&gt; CCaaS build issues originally that mean that CXOne system data and the PROD_NICE database had conflicting agent info</a:t>
            </a:r>
            <a:br>
              <a:rPr lang="en-GB" sz="1200" dirty="0"/>
            </a:br>
            <a:r>
              <a:rPr lang="en-GB" sz="1200" dirty="0"/>
              <a:t>	-&gt; Date formats could be wrong, </a:t>
            </a:r>
            <a:r>
              <a:rPr lang="en-GB" sz="1200" dirty="0" err="1"/>
              <a:t>eg</a:t>
            </a:r>
            <a:r>
              <a:rPr lang="en-GB" sz="1200" dirty="0"/>
              <a:t> the year 1020 came through</a:t>
            </a:r>
            <a:br>
              <a:rPr lang="en-GB" sz="1200" dirty="0"/>
            </a:br>
            <a:r>
              <a:rPr lang="en-GB" sz="1200" dirty="0"/>
              <a:t>	-&gt; No end times being sent on hierarchy info in the WFM schema</a:t>
            </a:r>
            <a:br>
              <a:rPr lang="en-GB" sz="1200" dirty="0"/>
            </a:br>
            <a:r>
              <a:rPr lang="en-GB" sz="1200" dirty="0"/>
              <a:t>	-&gt; Duplicates agents</a:t>
            </a:r>
            <a:br>
              <a:rPr lang="en-GB" sz="1200" dirty="0"/>
            </a:br>
            <a:r>
              <a:rPr lang="en-GB" sz="1200" dirty="0"/>
              <a:t>	-&gt; Issues caused by name changes – e.g. Married name change</a:t>
            </a:r>
            <a:br>
              <a:rPr lang="en-GB" sz="1200" dirty="0"/>
            </a:br>
            <a:r>
              <a:rPr lang="en-GB" sz="1200" dirty="0"/>
              <a:t>	-&gt; Agents being given GW IDs someone else was already using. Or two IDs.</a:t>
            </a:r>
            <a:br>
              <a:rPr lang="en-GB" sz="1200" dirty="0"/>
            </a:br>
            <a:br>
              <a:rPr lang="en-GB" sz="1100" dirty="0">
                <a:latin typeface="Tahoma" panose="020B0604030504040204" pitchFamily="34" charset="0"/>
                <a:ea typeface="Tahoma" panose="020B0604030504040204" pitchFamily="34" charset="0"/>
                <a:cs typeface="Tahoma" panose="020B0604030504040204" pitchFamily="34" charset="0"/>
              </a:rPr>
            </a:br>
            <a:endParaRPr lang="en-GB"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85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C6065-EAF9-9E4A-0F43-DC4E56DCB12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Architecture:</a:t>
            </a:r>
          </a:p>
        </p:txBody>
      </p:sp>
      <p:pic>
        <p:nvPicPr>
          <p:cNvPr id="4" name="Content Placeholder 3">
            <a:extLst>
              <a:ext uri="{FF2B5EF4-FFF2-40B4-BE49-F238E27FC236}">
                <a16:creationId xmlns:a16="http://schemas.microsoft.com/office/drawing/2014/main" id="{4AAA1021-BD61-0283-968B-D5B03169E1CA}"/>
              </a:ext>
            </a:extLst>
          </p:cNvPr>
          <p:cNvPicPr>
            <a:picLocks noGrp="1" noChangeAspect="1"/>
          </p:cNvPicPr>
          <p:nvPr>
            <p:ph idx="1"/>
          </p:nvPr>
        </p:nvPicPr>
        <p:blipFill>
          <a:blip r:embed="rId2"/>
          <a:stretch>
            <a:fillRect/>
          </a:stretch>
        </p:blipFill>
        <p:spPr>
          <a:xfrm>
            <a:off x="1534886" y="1675227"/>
            <a:ext cx="9462407" cy="4603109"/>
          </a:xfrm>
          <a:prstGeom prst="rect">
            <a:avLst/>
          </a:prstGeom>
        </p:spPr>
      </p:pic>
    </p:spTree>
    <p:extLst>
      <p:ext uri="{BB962C8B-B14F-4D97-AF65-F5344CB8AC3E}">
        <p14:creationId xmlns:p14="http://schemas.microsoft.com/office/powerpoint/2010/main" val="337320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CD3BF-9FB9-5519-B72C-C6ABD7D4421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ER Diagram:</a:t>
            </a:r>
          </a:p>
        </p:txBody>
      </p:sp>
      <p:pic>
        <p:nvPicPr>
          <p:cNvPr id="4" name="Picture 2" descr="A screenshot of a computer program">
            <a:extLst>
              <a:ext uri="{FF2B5EF4-FFF2-40B4-BE49-F238E27FC236}">
                <a16:creationId xmlns:a16="http://schemas.microsoft.com/office/drawing/2014/main" id="{49C2CCA6-B3E0-9C20-13A1-4033E48CA5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0395" y="1973740"/>
            <a:ext cx="991960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3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65FC-4B58-91A0-364B-4D4B0D34F509}"/>
              </a:ext>
            </a:extLst>
          </p:cNvPr>
          <p:cNvSpPr>
            <a:spLocks noGrp="1"/>
          </p:cNvSpPr>
          <p:nvPr>
            <p:ph type="title"/>
          </p:nvPr>
        </p:nvSpPr>
        <p:spPr>
          <a:xfrm>
            <a:off x="838199" y="235039"/>
            <a:ext cx="10515601" cy="850811"/>
          </a:xfrm>
        </p:spPr>
        <p:txBody>
          <a:bodyPr>
            <a:normAutofit/>
          </a:bodyPr>
          <a:lstStyle/>
          <a:p>
            <a:r>
              <a:rPr lang="en-GB" sz="2400" dirty="0"/>
              <a:t>Graph API:</a:t>
            </a:r>
          </a:p>
        </p:txBody>
      </p:sp>
      <p:sp>
        <p:nvSpPr>
          <p:cNvPr id="3" name="Content Placeholder 2">
            <a:extLst>
              <a:ext uri="{FF2B5EF4-FFF2-40B4-BE49-F238E27FC236}">
                <a16:creationId xmlns:a16="http://schemas.microsoft.com/office/drawing/2014/main" id="{6AE67E9B-FFD0-6108-8721-37C50F80880C}"/>
              </a:ext>
            </a:extLst>
          </p:cNvPr>
          <p:cNvSpPr>
            <a:spLocks noGrp="1"/>
          </p:cNvSpPr>
          <p:nvPr>
            <p:ph idx="1"/>
          </p:nvPr>
        </p:nvSpPr>
        <p:spPr>
          <a:xfrm>
            <a:off x="952500" y="882650"/>
            <a:ext cx="7823200" cy="5384800"/>
          </a:xfrm>
        </p:spPr>
        <p:txBody>
          <a:bodyPr>
            <a:normAutofit/>
          </a:bodyPr>
          <a:lstStyle/>
          <a:p>
            <a:pPr marL="0" indent="0">
              <a:buNone/>
            </a:pPr>
            <a:r>
              <a:rPr lang="en-GB" sz="1800" dirty="0"/>
              <a:t>Query:</a:t>
            </a:r>
          </a:p>
          <a:p>
            <a:pPr marL="0" indent="0">
              <a:buNone/>
            </a:pPr>
            <a:r>
              <a:rPr lang="en-GB" sz="1800" dirty="0"/>
              <a:t>		https://graph.microsoft.com/v1.0/groups/{Group_ID}/members/microsoft.graph.user?$select=employeeId,givenName,surname,onPremisesSamAccountName,mail,department,jobTitle,officeLocation&amp;$expand=manager($levels=max;$select=displayName,id,mail,employeeId)</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p:txBody>
      </p:sp>
      <p:pic>
        <p:nvPicPr>
          <p:cNvPr id="6" name="Picture 5">
            <a:extLst>
              <a:ext uri="{FF2B5EF4-FFF2-40B4-BE49-F238E27FC236}">
                <a16:creationId xmlns:a16="http://schemas.microsoft.com/office/drawing/2014/main" id="{317D0C47-1283-6F94-8F85-08509FC7E389}"/>
              </a:ext>
            </a:extLst>
          </p:cNvPr>
          <p:cNvPicPr>
            <a:picLocks noChangeAspect="1"/>
          </p:cNvPicPr>
          <p:nvPr/>
        </p:nvPicPr>
        <p:blipFill>
          <a:blip r:embed="rId2"/>
          <a:stretch>
            <a:fillRect/>
          </a:stretch>
        </p:blipFill>
        <p:spPr>
          <a:xfrm>
            <a:off x="1442388" y="2676525"/>
            <a:ext cx="9307224" cy="3762375"/>
          </a:xfrm>
          <a:prstGeom prst="rect">
            <a:avLst/>
          </a:prstGeom>
        </p:spPr>
      </p:pic>
    </p:spTree>
    <p:extLst>
      <p:ext uri="{BB962C8B-B14F-4D97-AF65-F5344CB8AC3E}">
        <p14:creationId xmlns:p14="http://schemas.microsoft.com/office/powerpoint/2010/main" val="258781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7A24-4DDC-6BCE-C3D1-09B67A1A2B14}"/>
              </a:ext>
            </a:extLst>
          </p:cNvPr>
          <p:cNvSpPr>
            <a:spLocks noGrp="1"/>
          </p:cNvSpPr>
          <p:nvPr>
            <p:ph type="title"/>
          </p:nvPr>
        </p:nvSpPr>
        <p:spPr>
          <a:xfrm>
            <a:off x="838200" y="365125"/>
            <a:ext cx="10515600" cy="536575"/>
          </a:xfrm>
        </p:spPr>
        <p:txBody>
          <a:bodyPr>
            <a:normAutofit/>
          </a:bodyPr>
          <a:lstStyle/>
          <a:p>
            <a:r>
              <a:rPr lang="en-GB" sz="2000" dirty="0"/>
              <a:t>Azure AD Tables(Graph API)</a:t>
            </a:r>
          </a:p>
        </p:txBody>
      </p:sp>
      <p:sp>
        <p:nvSpPr>
          <p:cNvPr id="3" name="Content Placeholder 2">
            <a:extLst>
              <a:ext uri="{FF2B5EF4-FFF2-40B4-BE49-F238E27FC236}">
                <a16:creationId xmlns:a16="http://schemas.microsoft.com/office/drawing/2014/main" id="{C9BEB0F4-03DB-0284-E66B-E79E679467D1}"/>
              </a:ext>
            </a:extLst>
          </p:cNvPr>
          <p:cNvSpPr>
            <a:spLocks noGrp="1"/>
          </p:cNvSpPr>
          <p:nvPr>
            <p:ph idx="1"/>
          </p:nvPr>
        </p:nvSpPr>
        <p:spPr>
          <a:xfrm>
            <a:off x="1041400" y="1196340"/>
            <a:ext cx="9702800" cy="4467860"/>
          </a:xfrm>
        </p:spPr>
        <p:txBody>
          <a:bodyPr>
            <a:normAutofit/>
          </a:bodyPr>
          <a:lstStyle/>
          <a:p>
            <a:r>
              <a:rPr lang="en-GB" sz="1400" dirty="0"/>
              <a:t>1) </a:t>
            </a:r>
            <a:r>
              <a:rPr lang="en-GB" sz="1400" b="1" i="0" dirty="0">
                <a:solidFill>
                  <a:srgbClr val="1F3763"/>
                </a:solidFill>
                <a:effectLst/>
                <a:latin typeface="WordVisi_MSFontService"/>
              </a:rPr>
              <a:t>AZURE_AD_USER_TEMP:</a:t>
            </a:r>
          </a:p>
          <a:p>
            <a:pPr marL="0" indent="0" algn="l" rtl="0" fontAlgn="base">
              <a:buNone/>
            </a:pPr>
            <a:r>
              <a:rPr lang="en-GB" sz="1800" b="0" i="0" dirty="0">
                <a:solidFill>
                  <a:srgbClr val="000000"/>
                </a:solidFill>
                <a:effectLst/>
                <a:highlight>
                  <a:srgbClr val="FFFFFF"/>
                </a:highlight>
                <a:latin typeface="Calibri" panose="020F0502020204030204" pitchFamily="34" charset="0"/>
              </a:rPr>
              <a:t>		</a:t>
            </a:r>
            <a:r>
              <a:rPr lang="en-GB" sz="1200" b="0" i="0" dirty="0">
                <a:solidFill>
                  <a:srgbClr val="000000"/>
                </a:solidFill>
                <a:effectLst/>
                <a:highlight>
                  <a:srgbClr val="FFFFFF"/>
                </a:highlight>
                <a:latin typeface="Calibri" panose="020F0502020204030204" pitchFamily="34" charset="0"/>
              </a:rPr>
              <a:t>Each day the “AZURE_AD_USER_TEMP” table will have all the data contained in the table deleted, then all individuals contained in Azure Active Directory will be loaded into the “AZURE_AD_USER_TEMP” table. </a:t>
            </a:r>
          </a:p>
          <a:p>
            <a:pPr marL="0" indent="0" algn="l" rtl="0" fontAlgn="base">
              <a:buNone/>
            </a:pPr>
            <a:endParaRPr lang="en-GB" sz="1200" b="0" i="0" dirty="0">
              <a:solidFill>
                <a:srgbClr val="000000"/>
              </a:solidFill>
              <a:effectLst/>
              <a:highlight>
                <a:srgbClr val="FFFFFF"/>
              </a:highlight>
              <a:latin typeface="Calibri" panose="020F0502020204030204" pitchFamily="34" charset="0"/>
            </a:endParaRPr>
          </a:p>
          <a:p>
            <a:pPr marL="0" indent="0" algn="l" rtl="0" fontAlgn="base">
              <a:buNone/>
            </a:pPr>
            <a:r>
              <a:rPr lang="en-GB" sz="1200" dirty="0">
                <a:solidFill>
                  <a:srgbClr val="000000"/>
                </a:solidFill>
                <a:highlight>
                  <a:srgbClr val="FFFFFF"/>
                </a:highlight>
                <a:latin typeface="Calibri" panose="020F0502020204030204" pitchFamily="34" charset="0"/>
              </a:rPr>
              <a:t>	</a:t>
            </a:r>
            <a:endParaRPr lang="en-GB" sz="1200" b="0" i="0" dirty="0">
              <a:solidFill>
                <a:srgbClr val="000000"/>
              </a:solidFill>
              <a:effectLst/>
              <a:highlight>
                <a:srgbClr val="FFFFFF"/>
              </a:highlight>
              <a:latin typeface="Segoe UI" panose="020B0502040204020203" pitchFamily="34" charset="0"/>
            </a:endParaRPr>
          </a:p>
          <a:p>
            <a:pPr marL="0" indent="0" algn="l" rtl="0" fontAlgn="base">
              <a:buNone/>
            </a:pPr>
            <a:r>
              <a:rPr lang="en-GB" sz="1800" b="0" i="0" dirty="0">
                <a:solidFill>
                  <a:srgbClr val="000000"/>
                </a:solidFill>
                <a:effectLst/>
                <a:highlight>
                  <a:srgbClr val="FFFFFF"/>
                </a:highlight>
                <a:latin typeface="Calibri" panose="020F0502020204030204" pitchFamily="34" charset="0"/>
              </a:rPr>
              <a:t> </a:t>
            </a:r>
          </a:p>
          <a:p>
            <a:pPr algn="l" rtl="0" fontAlgn="base"/>
            <a:endParaRPr lang="en-GB" sz="1800" dirty="0">
              <a:solidFill>
                <a:srgbClr val="000000"/>
              </a:solidFill>
              <a:highlight>
                <a:srgbClr val="FFFFFF"/>
              </a:highlight>
              <a:latin typeface="Calibri" panose="020F0502020204030204" pitchFamily="34" charset="0"/>
            </a:endParaRPr>
          </a:p>
          <a:p>
            <a:pPr algn="l" rtl="0" fontAlgn="base"/>
            <a:endParaRPr lang="en-GB" sz="1800" b="0" i="0" dirty="0">
              <a:solidFill>
                <a:srgbClr val="000000"/>
              </a:solidFill>
              <a:effectLst/>
              <a:highlight>
                <a:srgbClr val="FFFFFF"/>
              </a:highlight>
              <a:latin typeface="Calibri" panose="020F0502020204030204" pitchFamily="34" charset="0"/>
            </a:endParaRPr>
          </a:p>
          <a:p>
            <a:pPr algn="l" rtl="0" fontAlgn="base"/>
            <a:endParaRPr lang="en-GB" sz="1800" dirty="0">
              <a:solidFill>
                <a:srgbClr val="000000"/>
              </a:solidFill>
              <a:highlight>
                <a:srgbClr val="FFFFFF"/>
              </a:highlight>
              <a:latin typeface="Calibri" panose="020F0502020204030204" pitchFamily="34" charset="0"/>
            </a:endParaRPr>
          </a:p>
          <a:p>
            <a:pPr marL="0" indent="0" algn="l" rtl="0" fontAlgn="base">
              <a:buNone/>
            </a:pPr>
            <a:r>
              <a:rPr lang="en-GB" sz="1200" b="1" dirty="0">
                <a:solidFill>
                  <a:srgbClr val="1F3763"/>
                </a:solidFill>
                <a:highlight>
                  <a:srgbClr val="FFFFFF"/>
                </a:highlight>
                <a:latin typeface="WordVisi_MSFontService"/>
              </a:rPr>
              <a:t>	</a:t>
            </a:r>
            <a:endParaRPr lang="en-GB" sz="1200" b="0" i="0" dirty="0">
              <a:solidFill>
                <a:srgbClr val="000000"/>
              </a:solidFill>
              <a:effectLst/>
              <a:highlight>
                <a:srgbClr val="FFFFFF"/>
              </a:highlight>
              <a:latin typeface="Segoe UI" panose="020B0502040204020203" pitchFamily="34" charset="0"/>
            </a:endParaRPr>
          </a:p>
          <a:p>
            <a:pPr lvl="1"/>
            <a:endParaRPr lang="en-GB" sz="1000" dirty="0"/>
          </a:p>
        </p:txBody>
      </p:sp>
      <p:pic>
        <p:nvPicPr>
          <p:cNvPr id="7" name="Picture 6">
            <a:extLst>
              <a:ext uri="{FF2B5EF4-FFF2-40B4-BE49-F238E27FC236}">
                <a16:creationId xmlns:a16="http://schemas.microsoft.com/office/drawing/2014/main" id="{A28E93D9-48C3-B912-8B32-370331BD8A0F}"/>
              </a:ext>
            </a:extLst>
          </p:cNvPr>
          <p:cNvPicPr>
            <a:picLocks noChangeAspect="1"/>
          </p:cNvPicPr>
          <p:nvPr/>
        </p:nvPicPr>
        <p:blipFill>
          <a:blip r:embed="rId2"/>
          <a:stretch>
            <a:fillRect/>
          </a:stretch>
        </p:blipFill>
        <p:spPr>
          <a:xfrm>
            <a:off x="1447800" y="2579235"/>
            <a:ext cx="6756400" cy="2583315"/>
          </a:xfrm>
          <a:prstGeom prst="rect">
            <a:avLst/>
          </a:prstGeom>
        </p:spPr>
      </p:pic>
    </p:spTree>
    <p:extLst>
      <p:ext uri="{BB962C8B-B14F-4D97-AF65-F5344CB8AC3E}">
        <p14:creationId xmlns:p14="http://schemas.microsoft.com/office/powerpoint/2010/main" val="256955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2AAFF-9ED2-EE78-6C28-FDAB5B1EFE0A}"/>
              </a:ext>
            </a:extLst>
          </p:cNvPr>
          <p:cNvSpPr>
            <a:spLocks noGrp="1"/>
          </p:cNvSpPr>
          <p:nvPr>
            <p:ph idx="1"/>
          </p:nvPr>
        </p:nvSpPr>
        <p:spPr>
          <a:xfrm>
            <a:off x="1225550" y="711200"/>
            <a:ext cx="10356850" cy="5365750"/>
          </a:xfrm>
        </p:spPr>
        <p:txBody>
          <a:bodyPr>
            <a:normAutofit/>
          </a:bodyPr>
          <a:lstStyle/>
          <a:p>
            <a:r>
              <a:rPr lang="en-GB" sz="1400" dirty="0"/>
              <a:t>2)</a:t>
            </a:r>
            <a:r>
              <a:rPr lang="en-GB" sz="1400" b="1" i="0" dirty="0">
                <a:solidFill>
                  <a:srgbClr val="1F3763"/>
                </a:solidFill>
                <a:effectLst/>
                <a:latin typeface="WordVisi_MSFontService"/>
              </a:rPr>
              <a:t> AZURE_AD_USER:</a:t>
            </a:r>
          </a:p>
          <a:p>
            <a:pPr algn="l" rtl="0" fontAlgn="base"/>
            <a:r>
              <a:rPr lang="en-GB" sz="1200" b="0" i="0" dirty="0">
                <a:solidFill>
                  <a:srgbClr val="000000"/>
                </a:solidFill>
                <a:effectLst/>
                <a:highlight>
                  <a:srgbClr val="FFFFFF"/>
                </a:highlight>
                <a:latin typeface="Calibri" panose="020F0502020204030204" pitchFamily="34" charset="0"/>
              </a:rPr>
              <a:t>The data populated into “AZURE_AD_USER” table is never deleted; new records are incrementally added or existing records are incrementally updated. </a:t>
            </a:r>
          </a:p>
          <a:p>
            <a:pPr algn="l" rtl="0" fontAlgn="base"/>
            <a:r>
              <a:rPr lang="en-GB" sz="1200" b="0" i="0" dirty="0">
                <a:solidFill>
                  <a:srgbClr val="000000"/>
                </a:solidFill>
                <a:effectLst/>
                <a:highlight>
                  <a:srgbClr val="FFFFFF"/>
                </a:highlight>
                <a:latin typeface="Calibri" panose="020F0502020204030204" pitchFamily="34" charset="0"/>
              </a:rPr>
              <a:t>The data contained in “AZURE_AD_USER_TEMP” table is joined to the data contained in “AZURE_AD_USER” table using the “AZURE_AD_OBJECT_ID” attribute.</a:t>
            </a:r>
          </a:p>
          <a:p>
            <a:pPr fontAlgn="base"/>
            <a:r>
              <a:rPr lang="en-GB" sz="1200" b="0" i="0" dirty="0">
                <a:solidFill>
                  <a:srgbClr val="000000"/>
                </a:solidFill>
                <a:effectLst/>
                <a:highlight>
                  <a:srgbClr val="FFFFFF"/>
                </a:highlight>
                <a:latin typeface="Calibri" panose="020F0502020204030204" pitchFamily="34" charset="0"/>
              </a:rPr>
              <a:t>Check whether the values populate in the following attributes in the latest record in table “AZURE_AD_USER_DETAIL” have changed compared to the data loaded in table “AZURE_AD_USER_TEMP”: </a:t>
            </a:r>
          </a:p>
          <a:p>
            <a:pPr marL="0" indent="0" algn="l" rtl="0" fontAlgn="base">
              <a:buNone/>
            </a:pPr>
            <a:r>
              <a:rPr lang="en-GB" sz="1200" dirty="0">
                <a:solidFill>
                  <a:srgbClr val="000000"/>
                </a:solidFill>
                <a:highlight>
                  <a:srgbClr val="FFFFFF"/>
                </a:highlight>
                <a:latin typeface="Calibri" panose="020F0502020204030204" pitchFamily="34" charset="0"/>
              </a:rPr>
              <a:t>                      </a:t>
            </a:r>
            <a:r>
              <a:rPr lang="en-GB" sz="1000" b="0" i="0" dirty="0">
                <a:solidFill>
                  <a:srgbClr val="000000"/>
                </a:solidFill>
                <a:effectLst/>
                <a:highlight>
                  <a:srgbClr val="FFFFFF"/>
                </a:highlight>
                <a:latin typeface="Calibri" panose="020F0502020204030204" pitchFamily="34" charset="0"/>
              </a:rPr>
              <a:t>AZURE_AD_GIVEN_NAME ,AZURE_AD_SURNAME, AZURE_AD_ONPREMISE_SAM_ACCOUNT_NAME</a:t>
            </a:r>
          </a:p>
          <a:p>
            <a:pPr marL="0" indent="0" algn="l" rtl="0" fontAlgn="base">
              <a:buNone/>
            </a:pPr>
            <a:endParaRPr lang="en-GB" sz="1000" b="0" i="0" dirty="0">
              <a:solidFill>
                <a:srgbClr val="000000"/>
              </a:solidFill>
              <a:effectLst/>
              <a:highlight>
                <a:srgbClr val="FFFFFF"/>
              </a:highlight>
              <a:latin typeface="Calibri" panose="020F0502020204030204" pitchFamily="34" charset="0"/>
            </a:endParaRPr>
          </a:p>
          <a:p>
            <a:pPr marL="0" indent="0" algn="l" rtl="0" fontAlgn="base">
              <a:lnSpc>
                <a:spcPct val="100000"/>
              </a:lnSpc>
              <a:buNone/>
            </a:pPr>
            <a:r>
              <a:rPr lang="en-GB" sz="1000" dirty="0">
                <a:solidFill>
                  <a:srgbClr val="000000"/>
                </a:solidFill>
                <a:highlight>
                  <a:srgbClr val="FFFFFF"/>
                </a:highlight>
                <a:latin typeface="Calibri" panose="020F0502020204030204" pitchFamily="34" charset="0"/>
              </a:rPr>
              <a:t> </a:t>
            </a:r>
            <a:endParaRPr lang="en-GB" sz="1000" b="0" i="0" dirty="0">
              <a:solidFill>
                <a:srgbClr val="000000"/>
              </a:solidFill>
              <a:effectLst/>
              <a:highlight>
                <a:srgbClr val="FFFFFF"/>
              </a:highlight>
              <a:latin typeface="Calibri" panose="020F0502020204030204" pitchFamily="34" charset="0"/>
            </a:endParaRPr>
          </a:p>
          <a:p>
            <a:pPr marL="0" indent="0" algn="l" rtl="0" fontAlgn="base">
              <a:buNone/>
            </a:pPr>
            <a:endParaRPr lang="en-GB" sz="1000" b="0" i="0" dirty="0">
              <a:solidFill>
                <a:srgbClr val="000000"/>
              </a:solidFill>
              <a:effectLst/>
              <a:highlight>
                <a:srgbClr val="FFFFFF"/>
              </a:highlight>
              <a:latin typeface="Calibri" panose="020F0502020204030204" pitchFamily="34" charset="0"/>
            </a:endParaRPr>
          </a:p>
          <a:p>
            <a:pPr marL="0" indent="0" algn="l" rtl="0" fontAlgn="base">
              <a:buNone/>
            </a:pPr>
            <a:endParaRPr lang="en-GB" sz="1000" b="0" i="0" dirty="0">
              <a:solidFill>
                <a:srgbClr val="000000"/>
              </a:solidFill>
              <a:effectLst/>
              <a:highlight>
                <a:srgbClr val="FFFFFF"/>
              </a:highlight>
              <a:latin typeface="Calibri" panose="020F0502020204030204" pitchFamily="34" charset="0"/>
            </a:endParaRPr>
          </a:p>
          <a:p>
            <a:pPr algn="l" rtl="0" fontAlgn="base"/>
            <a:endParaRPr lang="en-GB" sz="1200" b="0" i="0" dirty="0">
              <a:solidFill>
                <a:srgbClr val="000000"/>
              </a:solidFill>
              <a:effectLst/>
              <a:highlight>
                <a:srgbClr val="FFFFFF"/>
              </a:highlight>
              <a:latin typeface="Segoe UI" panose="020B0502040204020203" pitchFamily="34" charset="0"/>
            </a:endParaRPr>
          </a:p>
          <a:p>
            <a:pPr algn="l" rtl="0" fontAlgn="base"/>
            <a:endParaRPr lang="en-GB" sz="1200" b="0" i="0" dirty="0">
              <a:solidFill>
                <a:srgbClr val="000000"/>
              </a:solidFill>
              <a:effectLst/>
              <a:highlight>
                <a:srgbClr val="FFFFFF"/>
              </a:highlight>
              <a:latin typeface="Calibri" panose="020F0502020204030204" pitchFamily="34" charset="0"/>
            </a:endParaRPr>
          </a:p>
          <a:p>
            <a:pPr algn="l" rtl="0" fontAlgn="base"/>
            <a:endParaRPr lang="en-GB" sz="1200" dirty="0">
              <a:solidFill>
                <a:srgbClr val="000000"/>
              </a:solidFill>
              <a:highlight>
                <a:srgbClr val="FFFFFF"/>
              </a:highlight>
              <a:latin typeface="Calibri" panose="020F0502020204030204" pitchFamily="34" charset="0"/>
            </a:endParaRPr>
          </a:p>
          <a:p>
            <a:pPr algn="l" rtl="0" fontAlgn="base"/>
            <a:endParaRPr lang="en-GB" sz="1200" b="0" i="0" dirty="0">
              <a:solidFill>
                <a:srgbClr val="000000"/>
              </a:solidFill>
              <a:effectLst/>
              <a:highlight>
                <a:srgbClr val="FFFFFF"/>
              </a:highlight>
              <a:latin typeface="Calibri" panose="020F0502020204030204" pitchFamily="34" charset="0"/>
            </a:endParaRPr>
          </a:p>
          <a:p>
            <a:pPr algn="l" rtl="0" fontAlgn="base"/>
            <a:endParaRPr lang="en-GB" sz="1200" dirty="0">
              <a:solidFill>
                <a:srgbClr val="000000"/>
              </a:solidFill>
              <a:highlight>
                <a:srgbClr val="FFFFFF"/>
              </a:highlight>
              <a:latin typeface="Calibri" panose="020F0502020204030204" pitchFamily="34" charset="0"/>
            </a:endParaRPr>
          </a:p>
          <a:p>
            <a:pPr algn="l" rtl="0" fontAlgn="base"/>
            <a:endParaRPr lang="en-GB" sz="1200" b="0" i="0" dirty="0">
              <a:solidFill>
                <a:srgbClr val="000000"/>
              </a:solidFill>
              <a:effectLst/>
              <a:highlight>
                <a:srgbClr val="FFFFFF"/>
              </a:highlight>
              <a:latin typeface="Calibri" panose="020F0502020204030204" pitchFamily="34" charset="0"/>
            </a:endParaRPr>
          </a:p>
        </p:txBody>
      </p:sp>
      <p:pic>
        <p:nvPicPr>
          <p:cNvPr id="6" name="Picture 5">
            <a:extLst>
              <a:ext uri="{FF2B5EF4-FFF2-40B4-BE49-F238E27FC236}">
                <a16:creationId xmlns:a16="http://schemas.microsoft.com/office/drawing/2014/main" id="{DA3C9DAD-4638-1616-113B-E3AC65F5F76E}"/>
              </a:ext>
            </a:extLst>
          </p:cNvPr>
          <p:cNvPicPr>
            <a:picLocks noChangeAspect="1"/>
          </p:cNvPicPr>
          <p:nvPr/>
        </p:nvPicPr>
        <p:blipFill>
          <a:blip r:embed="rId2"/>
          <a:stretch>
            <a:fillRect/>
          </a:stretch>
        </p:blipFill>
        <p:spPr>
          <a:xfrm>
            <a:off x="1663700" y="3394075"/>
            <a:ext cx="6877050" cy="2459239"/>
          </a:xfrm>
          <a:prstGeom prst="rect">
            <a:avLst/>
          </a:prstGeom>
        </p:spPr>
      </p:pic>
    </p:spTree>
    <p:extLst>
      <p:ext uri="{BB962C8B-B14F-4D97-AF65-F5344CB8AC3E}">
        <p14:creationId xmlns:p14="http://schemas.microsoft.com/office/powerpoint/2010/main" val="265720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D6D25-2B82-67B5-C375-E98FEED61873}"/>
              </a:ext>
            </a:extLst>
          </p:cNvPr>
          <p:cNvSpPr>
            <a:spLocks noGrp="1"/>
          </p:cNvSpPr>
          <p:nvPr>
            <p:ph idx="1"/>
          </p:nvPr>
        </p:nvSpPr>
        <p:spPr>
          <a:xfrm>
            <a:off x="920750" y="419100"/>
            <a:ext cx="10234930" cy="5060949"/>
          </a:xfrm>
        </p:spPr>
        <p:txBody>
          <a:bodyPr>
            <a:normAutofit/>
          </a:bodyPr>
          <a:lstStyle/>
          <a:p>
            <a:pPr marL="0" indent="0">
              <a:buNone/>
            </a:pPr>
            <a:r>
              <a:rPr lang="en-GB" sz="1200" b="0" i="0" dirty="0">
                <a:solidFill>
                  <a:srgbClr val="2F5496"/>
                </a:solidFill>
                <a:effectLst/>
                <a:highlight>
                  <a:srgbClr val="FFFFFF"/>
                </a:highlight>
                <a:latin typeface="Calibri Light" panose="020F0302020204030204" pitchFamily="34" charset="0"/>
              </a:rPr>
              <a:t>3) AZURE_AD_USER_DETAIL:</a:t>
            </a:r>
          </a:p>
          <a:p>
            <a:pPr algn="l" rtl="0" fontAlgn="base"/>
            <a:r>
              <a:rPr lang="en-GB" sz="1200" b="0" i="0" dirty="0">
                <a:solidFill>
                  <a:srgbClr val="000000"/>
                </a:solidFill>
                <a:effectLst/>
                <a:highlight>
                  <a:srgbClr val="FFFFFF"/>
                </a:highlight>
                <a:latin typeface="Calibri" panose="020F0502020204030204" pitchFamily="34" charset="0"/>
              </a:rPr>
              <a:t>The data populated into “</a:t>
            </a:r>
            <a:r>
              <a:rPr lang="en-GB" sz="1000" dirty="0">
                <a:solidFill>
                  <a:srgbClr val="000000"/>
                </a:solidFill>
                <a:highlight>
                  <a:srgbClr val="FFFFFF"/>
                </a:highlight>
                <a:latin typeface="WordVisi_MSFontService"/>
              </a:rPr>
              <a:t>AZ</a:t>
            </a:r>
            <a:r>
              <a:rPr lang="en-GB" sz="1000" b="0" i="0" dirty="0">
                <a:solidFill>
                  <a:srgbClr val="000000"/>
                </a:solidFill>
                <a:effectLst/>
                <a:latin typeface="WordVisi_MSFontService"/>
              </a:rPr>
              <a:t>URE_AD_USER_DETAIL</a:t>
            </a:r>
            <a:r>
              <a:rPr lang="en-GB" sz="1200" b="0" i="0" dirty="0">
                <a:solidFill>
                  <a:srgbClr val="000000"/>
                </a:solidFill>
                <a:effectLst/>
                <a:highlight>
                  <a:srgbClr val="FFFFFF"/>
                </a:highlight>
                <a:latin typeface="Calibri" panose="020F0502020204030204" pitchFamily="34" charset="0"/>
              </a:rPr>
              <a:t>” table is never deleted; new records are incrementally added or existing records are incrementally updated. </a:t>
            </a:r>
          </a:p>
          <a:p>
            <a:pPr algn="l" rtl="0" fontAlgn="base"/>
            <a:r>
              <a:rPr lang="en-GB" sz="1200" b="0" i="0" dirty="0">
                <a:solidFill>
                  <a:srgbClr val="000000"/>
                </a:solidFill>
                <a:effectLst/>
                <a:highlight>
                  <a:srgbClr val="FFFFFF"/>
                </a:highlight>
                <a:latin typeface="Calibri" panose="020F0502020204030204" pitchFamily="34" charset="0"/>
              </a:rPr>
              <a:t>The data contained in “AZURE_AD_USER_TEMP” table is joined to the data contained in “</a:t>
            </a:r>
            <a:r>
              <a:rPr lang="en-GB" sz="1200" dirty="0">
                <a:solidFill>
                  <a:srgbClr val="000000"/>
                </a:solidFill>
                <a:highlight>
                  <a:srgbClr val="FFFFFF"/>
                </a:highlight>
                <a:latin typeface="WordVisi_MSFontService"/>
              </a:rPr>
              <a:t>AZ</a:t>
            </a:r>
            <a:r>
              <a:rPr lang="en-GB" sz="1200" b="0" i="0" dirty="0">
                <a:solidFill>
                  <a:srgbClr val="000000"/>
                </a:solidFill>
                <a:effectLst/>
                <a:latin typeface="WordVisi_MSFontService"/>
              </a:rPr>
              <a:t>URE_AD_USER_DETAIL</a:t>
            </a:r>
            <a:r>
              <a:rPr lang="en-GB" sz="1200" b="0" i="0" dirty="0">
                <a:solidFill>
                  <a:srgbClr val="000000"/>
                </a:solidFill>
                <a:effectLst/>
                <a:highlight>
                  <a:srgbClr val="FFFFFF"/>
                </a:highlight>
                <a:latin typeface="Calibri" panose="020F0502020204030204" pitchFamily="34" charset="0"/>
              </a:rPr>
              <a:t>” table using the “AZURE_AD_OBJECT_ID” attribute.</a:t>
            </a:r>
          </a:p>
          <a:p>
            <a:pPr algn="l" rtl="0" fontAlgn="base"/>
            <a:r>
              <a:rPr lang="en-GB" sz="1200" b="0" i="0" dirty="0">
                <a:solidFill>
                  <a:srgbClr val="000000"/>
                </a:solidFill>
                <a:effectLst/>
                <a:highlight>
                  <a:srgbClr val="FFFFFF"/>
                </a:highlight>
                <a:latin typeface="Calibri" panose="020F0502020204030204" pitchFamily="34" charset="0"/>
              </a:rPr>
              <a:t>Check whether the values populate in the following attributes in the latest record in table “AZURE_AD_USER_DETAIL” have changed compared to the data loaded in table “AZURE_AD_USER_TEMP”: </a:t>
            </a:r>
          </a:p>
          <a:p>
            <a:pPr marL="457200" lvl="1" indent="0" fontAlgn="base">
              <a:buNone/>
            </a:pPr>
            <a:r>
              <a:rPr lang="en-GB" sz="1000" b="0" i="0" dirty="0">
                <a:solidFill>
                  <a:srgbClr val="000000"/>
                </a:solidFill>
                <a:effectLst/>
                <a:highlight>
                  <a:srgbClr val="FFFFFF"/>
                </a:highlight>
                <a:latin typeface="Calibri" panose="020F0502020204030204" pitchFamily="34" charset="0"/>
              </a:rPr>
              <a:t>                                                   AZURE_AD_GIVEN_NAME,AZURE_AD_SURNAME,AZURE_AD_EMAIL_ADDRESS.   </a:t>
            </a:r>
          </a:p>
          <a:p>
            <a:pPr marL="457200" lvl="1" indent="0" fontAlgn="base">
              <a:buNone/>
            </a:pPr>
            <a:endParaRPr lang="en-GB" sz="1000" dirty="0">
              <a:solidFill>
                <a:srgbClr val="000000"/>
              </a:solidFill>
              <a:highlight>
                <a:srgbClr val="FFFFFF"/>
              </a:highlight>
              <a:latin typeface="Calibri" panose="020F0502020204030204" pitchFamily="34" charset="0"/>
            </a:endParaRPr>
          </a:p>
          <a:p>
            <a:pPr marL="457200" lvl="1" indent="0" fontAlgn="base">
              <a:buNone/>
            </a:pPr>
            <a:endParaRPr lang="en-GB" sz="1000" b="0" i="0" dirty="0">
              <a:solidFill>
                <a:srgbClr val="000000"/>
              </a:solidFill>
              <a:effectLst/>
              <a:highlight>
                <a:srgbClr val="FFFFFF"/>
              </a:highlight>
              <a:latin typeface="Calibri" panose="020F0502020204030204" pitchFamily="34" charset="0"/>
            </a:endParaRPr>
          </a:p>
          <a:p>
            <a:pPr marL="0" indent="0">
              <a:buNone/>
            </a:pPr>
            <a:endParaRPr lang="en-GB" sz="1200" b="0" i="0" dirty="0">
              <a:solidFill>
                <a:srgbClr val="2F5496"/>
              </a:solidFill>
              <a:effectLst/>
              <a:highlight>
                <a:srgbClr val="FFFFFF"/>
              </a:highlight>
              <a:latin typeface="Calibri Light" panose="020F0302020204030204" pitchFamily="34" charset="0"/>
            </a:endParaRPr>
          </a:p>
          <a:p>
            <a:pPr marL="0" indent="0">
              <a:buNone/>
            </a:pPr>
            <a:r>
              <a:rPr lang="en-GB" sz="1200" b="0" i="0" dirty="0">
                <a:solidFill>
                  <a:srgbClr val="2F5496"/>
                </a:solidFill>
                <a:effectLst/>
                <a:highlight>
                  <a:srgbClr val="FFFFFF"/>
                </a:highlight>
                <a:latin typeface="Calibri Light" panose="020F0302020204030204" pitchFamily="34" charset="0"/>
              </a:rPr>
              <a:t> </a:t>
            </a:r>
            <a:endParaRPr lang="en-GB" sz="1200" dirty="0"/>
          </a:p>
        </p:txBody>
      </p:sp>
      <p:pic>
        <p:nvPicPr>
          <p:cNvPr id="5" name="Picture 4">
            <a:extLst>
              <a:ext uri="{FF2B5EF4-FFF2-40B4-BE49-F238E27FC236}">
                <a16:creationId xmlns:a16="http://schemas.microsoft.com/office/drawing/2014/main" id="{815FA58A-7C01-4A6F-CBD5-0846F7A05F10}"/>
              </a:ext>
            </a:extLst>
          </p:cNvPr>
          <p:cNvPicPr>
            <a:picLocks noChangeAspect="1"/>
          </p:cNvPicPr>
          <p:nvPr/>
        </p:nvPicPr>
        <p:blipFill>
          <a:blip r:embed="rId2"/>
          <a:stretch>
            <a:fillRect/>
          </a:stretch>
        </p:blipFill>
        <p:spPr>
          <a:xfrm>
            <a:off x="1282700" y="2798641"/>
            <a:ext cx="7505700" cy="1722557"/>
          </a:xfrm>
          <a:prstGeom prst="rect">
            <a:avLst/>
          </a:prstGeom>
        </p:spPr>
      </p:pic>
    </p:spTree>
    <p:extLst>
      <p:ext uri="{BB962C8B-B14F-4D97-AF65-F5344CB8AC3E}">
        <p14:creationId xmlns:p14="http://schemas.microsoft.com/office/powerpoint/2010/main" val="242121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EEBF2-9374-9039-68B1-ED6193C84B62}"/>
              </a:ext>
            </a:extLst>
          </p:cNvPr>
          <p:cNvSpPr>
            <a:spLocks noGrp="1"/>
          </p:cNvSpPr>
          <p:nvPr>
            <p:ph idx="1"/>
          </p:nvPr>
        </p:nvSpPr>
        <p:spPr>
          <a:xfrm>
            <a:off x="1009650" y="800100"/>
            <a:ext cx="9940290" cy="4838700"/>
          </a:xfrm>
        </p:spPr>
        <p:txBody>
          <a:bodyPr>
            <a:normAutofit/>
          </a:bodyPr>
          <a:lstStyle/>
          <a:p>
            <a:pPr marL="0" indent="0">
              <a:buNone/>
            </a:pPr>
            <a:r>
              <a:rPr lang="en-GB" sz="1200" dirty="0"/>
              <a:t>4)</a:t>
            </a:r>
            <a:r>
              <a:rPr lang="en-GB" sz="1200" b="0" i="0" dirty="0">
                <a:solidFill>
                  <a:srgbClr val="2F5496"/>
                </a:solidFill>
                <a:effectLst/>
                <a:highlight>
                  <a:srgbClr val="FFFFFF"/>
                </a:highlight>
                <a:latin typeface="Calibri Light" panose="020F0302020204030204" pitchFamily="34" charset="0"/>
              </a:rPr>
              <a:t> </a:t>
            </a:r>
            <a:r>
              <a:rPr lang="en-GB" sz="1200" b="1" i="0" dirty="0">
                <a:solidFill>
                  <a:srgbClr val="2F5496"/>
                </a:solidFill>
                <a:effectLst/>
                <a:highlight>
                  <a:srgbClr val="FFFFFF"/>
                </a:highlight>
                <a:latin typeface="Calibri Light" panose="020F0302020204030204" pitchFamily="34" charset="0"/>
              </a:rPr>
              <a:t>AZURE_AD_USER_MANAGER:</a:t>
            </a:r>
          </a:p>
          <a:p>
            <a:pPr algn="l" rtl="0" fontAlgn="base"/>
            <a:r>
              <a:rPr lang="en-GB" sz="1200" b="0" i="0" dirty="0">
                <a:solidFill>
                  <a:srgbClr val="000000"/>
                </a:solidFill>
                <a:effectLst/>
                <a:highlight>
                  <a:srgbClr val="FFFFFF"/>
                </a:highlight>
                <a:latin typeface="Calibri" panose="020F0502020204030204" pitchFamily="34" charset="0"/>
              </a:rPr>
              <a:t>The data populated into “</a:t>
            </a:r>
            <a:r>
              <a:rPr lang="en-GB" sz="1000" b="0" i="0" dirty="0">
                <a:solidFill>
                  <a:srgbClr val="000000"/>
                </a:solidFill>
                <a:effectLst/>
                <a:highlight>
                  <a:srgbClr val="FFFFFF"/>
                </a:highlight>
                <a:latin typeface="Calibri" panose="020F0502020204030204" pitchFamily="34" charset="0"/>
              </a:rPr>
              <a:t>AZURE_AD_USER_MANAGER</a:t>
            </a:r>
            <a:r>
              <a:rPr lang="en-GB" sz="1200" b="0" i="0" dirty="0">
                <a:solidFill>
                  <a:srgbClr val="000000"/>
                </a:solidFill>
                <a:effectLst/>
                <a:highlight>
                  <a:srgbClr val="FFFFFF"/>
                </a:highlight>
                <a:latin typeface="Calibri" panose="020F0502020204030204" pitchFamily="34" charset="0"/>
              </a:rPr>
              <a:t>” table is never deleted; new records are incrementally added or existing records are incrementally updated. </a:t>
            </a:r>
          </a:p>
          <a:p>
            <a:pPr algn="l" rtl="0" fontAlgn="base"/>
            <a:r>
              <a:rPr lang="en-GB" sz="1200" b="0" i="0" dirty="0">
                <a:solidFill>
                  <a:srgbClr val="000000"/>
                </a:solidFill>
                <a:effectLst/>
                <a:highlight>
                  <a:srgbClr val="FFFFFF"/>
                </a:highlight>
                <a:latin typeface="Calibri" panose="020F0502020204030204" pitchFamily="34" charset="0"/>
              </a:rPr>
              <a:t>The data contained in “AZURE_AD_USER_TEMP” table is joined to the data contained in “AZURE_AD_USER_MANAGER” table using the “AZURE_AD_OBJECT_ID” attribute.</a:t>
            </a:r>
          </a:p>
          <a:p>
            <a:pPr algn="l" rtl="0" fontAlgn="base"/>
            <a:r>
              <a:rPr lang="en-GB" sz="1200" b="0" i="0" dirty="0">
                <a:solidFill>
                  <a:srgbClr val="000000"/>
                </a:solidFill>
                <a:effectLst/>
                <a:highlight>
                  <a:srgbClr val="FFFFFF"/>
                </a:highlight>
                <a:latin typeface="Calibri" panose="020F0502020204030204" pitchFamily="34" charset="0"/>
              </a:rPr>
              <a:t>Check whether the values populate in the following attributes in the latest record in table “AZURE_AD_USER_MANAGER” have changed compared to the data loaded in table “AZURE_AD_USER_TEMP”: </a:t>
            </a:r>
          </a:p>
          <a:p>
            <a:pPr marL="0" indent="0" algn="l" rtl="0" fontAlgn="base">
              <a:buNone/>
            </a:pPr>
            <a:r>
              <a:rPr lang="en-GB" sz="1200" b="0" i="0" dirty="0">
                <a:solidFill>
                  <a:srgbClr val="000000"/>
                </a:solidFill>
                <a:effectLst/>
                <a:highlight>
                  <a:srgbClr val="FFFFFF"/>
                </a:highlight>
                <a:latin typeface="Calibri" panose="020F0502020204030204" pitchFamily="34" charset="0"/>
              </a:rPr>
              <a:t>	</a:t>
            </a:r>
            <a:r>
              <a:rPr lang="en-GB" sz="1000" b="0" i="0" dirty="0">
                <a:solidFill>
                  <a:srgbClr val="000000"/>
                </a:solidFill>
                <a:effectLst/>
                <a:highlight>
                  <a:srgbClr val="FFFFFF"/>
                </a:highlight>
                <a:latin typeface="Calibri" panose="020F0502020204030204" pitchFamily="34" charset="0"/>
              </a:rPr>
              <a:t>AZURE_AD_MANAGER_NAME,AZURE_AD_MANAGER_EMAIL,AZURE_AD_MANAGER_EMPLOYEE_ID   </a:t>
            </a:r>
            <a:endParaRPr lang="en-GB" sz="1000" b="1" dirty="0"/>
          </a:p>
          <a:p>
            <a:pPr marL="0" indent="0">
              <a:buNone/>
            </a:pPr>
            <a:endParaRPr lang="en-GB" sz="1200" b="1" dirty="0"/>
          </a:p>
          <a:p>
            <a:pPr marL="0" indent="0">
              <a:buNone/>
            </a:pPr>
            <a:endParaRPr lang="en-GB" sz="1200" b="1" dirty="0"/>
          </a:p>
        </p:txBody>
      </p:sp>
      <p:pic>
        <p:nvPicPr>
          <p:cNvPr id="5" name="Picture 4">
            <a:extLst>
              <a:ext uri="{FF2B5EF4-FFF2-40B4-BE49-F238E27FC236}">
                <a16:creationId xmlns:a16="http://schemas.microsoft.com/office/drawing/2014/main" id="{F4281496-BFCC-22E0-FEC1-2CB7EBE60501}"/>
              </a:ext>
            </a:extLst>
          </p:cNvPr>
          <p:cNvPicPr>
            <a:picLocks noChangeAspect="1"/>
          </p:cNvPicPr>
          <p:nvPr/>
        </p:nvPicPr>
        <p:blipFill>
          <a:blip r:embed="rId2"/>
          <a:stretch>
            <a:fillRect/>
          </a:stretch>
        </p:blipFill>
        <p:spPr>
          <a:xfrm>
            <a:off x="1625600" y="3201904"/>
            <a:ext cx="6870700" cy="1839996"/>
          </a:xfrm>
          <a:prstGeom prst="rect">
            <a:avLst/>
          </a:prstGeom>
        </p:spPr>
      </p:pic>
    </p:spTree>
    <p:extLst>
      <p:ext uri="{BB962C8B-B14F-4D97-AF65-F5344CB8AC3E}">
        <p14:creationId xmlns:p14="http://schemas.microsoft.com/office/powerpoint/2010/main" val="1852411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5561cde6-2269-499b-93d4-ce915fc9fd29}" enabled="1" method="Standard" siteId="{fd0683f5-fc9b-4266-890d-a78350a8fe3d}" contentBits="1" removed="0"/>
</clbl:labelList>
</file>

<file path=docProps/app.xml><?xml version="1.0" encoding="utf-8"?>
<Properties xmlns="http://schemas.openxmlformats.org/officeDocument/2006/extended-properties" xmlns:vt="http://schemas.openxmlformats.org/officeDocument/2006/docPropsVTypes">
  <TotalTime>0</TotalTime>
  <Words>1772</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Aptos</vt:lpstr>
      <vt:lpstr>Aptos Display</vt:lpstr>
      <vt:lpstr>Arial</vt:lpstr>
      <vt:lpstr>Calibri</vt:lpstr>
      <vt:lpstr>Calibri Light</vt:lpstr>
      <vt:lpstr>Segoe UI</vt:lpstr>
      <vt:lpstr>Tahoma</vt:lpstr>
      <vt:lpstr>TT Norms Pro</vt:lpstr>
      <vt:lpstr>WordVisi_MSFontService</vt:lpstr>
      <vt:lpstr>Office Theme</vt:lpstr>
      <vt:lpstr>PowerPoint Presentation</vt:lpstr>
      <vt:lpstr>Context:  CXOne and Guidewire are used in tandem by operational colleagues to manage the customer interactions, they each capture key information of those customer interactions.   There is currently no common ID to link the systems together to tie up the colleague and customer activities so a complex process using fuzzy logic is used to create DIM_AGENT using the CCaaS data from CXOne with the Guidewire data in EDW.  This has known limitations but currently used for all colleague reporting.  DIM_AGENT Limitations:   -&gt; Complex build, hard to maintain  -&gt; Coupled with CCaaS and EDW builds  -&gt; Fuzzy matching and complex logic used - The ‘fuzzy matching’ is achieved by concatenating the first name &amp; last name from the                                         Guidewire agent data and appending “@hastingsdirect.com” to format an email address to lookup within the CXone agent data.  -&gt; Works for circa 98% of colleagues  -&gt; CCaaS build issues originally that mean that CXOne system data and the PROD_NICE database had conflicting agent info  -&gt; Date formats could be wrong, eg the year 1020 came through  -&gt; No end times being sent on hierarchy info in the WFM schema  -&gt; Duplicates agents  -&gt; Issues caused by name changes – e.g. Married name change  -&gt; Agents being given GW IDs someone else was already using. Or two IDs.  </vt:lpstr>
      <vt:lpstr>Architecture:</vt:lpstr>
      <vt:lpstr>ER Diagram:</vt:lpstr>
      <vt:lpstr>Graph API:</vt:lpstr>
      <vt:lpstr>Azure AD Tables(Graph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Karpaga Rajkumar Muthukani</dc:creator>
  <cp:lastModifiedBy>Karpaga Rajkumar Muthukani</cp:lastModifiedBy>
  <cp:revision>192</cp:revision>
  <dcterms:created xsi:type="dcterms:W3CDTF">2024-08-18T19:08:07Z</dcterms:created>
  <dcterms:modified xsi:type="dcterms:W3CDTF">2024-09-20T09:47:10Z</dcterms:modified>
</cp:coreProperties>
</file>