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Century Gothic"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677"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42019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9" name="Google Shape;2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85" name="Google Shape;2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1" name="Google Shape;2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28" name="Google Shape;28;p2"/>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9" name="Google Shape;29;p2"/>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11"/>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11"/>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1"/>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33" name="Google Shape;133;p11"/>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4" name="Google Shape;134;p1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5" name="Google Shape;135;p1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6" name="Google Shape;136;p1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2"/>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12"/>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2"/>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1" name="Google Shape;151;p1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2" name="Google Shape;152;p1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3" name="Google Shape;153;p1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3"/>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1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u="none" strike="noStrike" cap="none" dirty="0">
                <a:solidFill>
                  <a:srgbClr val="EE52A4"/>
                </a:solidFill>
                <a:latin typeface="Arial"/>
                <a:ea typeface="Arial"/>
                <a:cs typeface="Arial"/>
                <a:sym typeface="Arial"/>
              </a:rPr>
              <a:t>“</a:t>
            </a:r>
            <a:endParaRPr dirty="0"/>
          </a:p>
        </p:txBody>
      </p:sp>
      <p:sp>
        <p:nvSpPr>
          <p:cNvPr id="167" name="Google Shape;167;p13"/>
          <p:cNvSpPr txBox="1"/>
          <p:nvPr/>
        </p:nvSpPr>
        <p:spPr>
          <a:xfrm>
            <a:off x="9884458" y="2613787"/>
            <a:ext cx="652763"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9600" b="0" i="0" u="none" strike="noStrike" cap="none" dirty="0">
                <a:solidFill>
                  <a:srgbClr val="EE52A4"/>
                </a:solidFill>
                <a:latin typeface="Arial"/>
                <a:ea typeface="Arial"/>
                <a:cs typeface="Arial"/>
                <a:sym typeface="Arial"/>
              </a:rPr>
              <a:t>”</a:t>
            </a:r>
            <a:endParaRPr dirty="0"/>
          </a:p>
        </p:txBody>
      </p:sp>
      <p:sp>
        <p:nvSpPr>
          <p:cNvPr id="168" name="Google Shape;168;p13"/>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3"/>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0" name="Google Shape;170;p13"/>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1" name="Google Shape;171;p1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2" name="Google Shape;172;p1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3" name="Google Shape;173;p1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4"/>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4"/>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4"/>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8" name="Google Shape;188;p1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9" name="Google Shape;189;p1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0" name="Google Shape;190;p1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sp>
        <p:nvSpPr>
          <p:cNvPr id="193" name="Google Shape;193;p15"/>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5"/>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5" name="Google Shape;195;p15"/>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6" name="Google Shape;196;p15"/>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7" name="Google Shape;197;p15"/>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8" name="Google Shape;198;p15"/>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9" name="Google Shape;199;p15"/>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0" name="Google Shape;200;p15"/>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1" name="Google Shape;201;p15"/>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2" name="Google Shape;202;p1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3" name="Google Shape;203;p1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4" name="Google Shape;20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6"/>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8" name="Google Shape;208;p16"/>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09" name="Google Shape;209;p16"/>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0" name="Google Shape;210;p16"/>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1" name="Google Shape;211;p16"/>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2" name="Google Shape;212;p16"/>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3" name="Google Shape;213;p16"/>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4" name="Google Shape;214;p16"/>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5" name="Google Shape;215;p16"/>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6" name="Google Shape;216;p16"/>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Google Shape;217;p16"/>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Google Shape;218;p1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9" name="Google Shape;219;p16"/>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0" name="Google Shape;22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body" idx="1"/>
          </p:nvPr>
        </p:nvSpPr>
        <p:spPr>
          <a:xfrm rot="5400000">
            <a:off x="3859634" y="-101179"/>
            <a:ext cx="3416300" cy="882565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p17"/>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5" name="Google Shape;225;p1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6" name="Google Shape;22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18"/>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18"/>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18"/>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a:spLocks noGrp="1"/>
          </p:cNvSpPr>
          <p:nvPr>
            <p:ph type="title"/>
          </p:nvPr>
        </p:nvSpPr>
        <p:spPr>
          <a:xfrm rot="5400000">
            <a:off x="6915923" y="2947780"/>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18"/>
          <p:cNvSpPr txBox="1">
            <a:spLocks noGrp="1"/>
          </p:cNvSpPr>
          <p:nvPr>
            <p:ph type="body" idx="1"/>
          </p:nvPr>
        </p:nvSpPr>
        <p:spPr>
          <a:xfrm rot="5400000">
            <a:off x="1908672" y="524749"/>
            <a:ext cx="4748590" cy="625602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1" name="Google Shape;241;p18"/>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2" name="Google Shape;242;p1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3" name="Google Shape;243;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5" name="Google Shape;35;p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6" name="Google Shape;36;p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8"/>
        <p:cNvGrpSpPr/>
        <p:nvPr/>
      </p:nvGrpSpPr>
      <p:grpSpPr>
        <a:xfrm>
          <a:off x="0" y="0"/>
          <a:ext cx="0" cy="0"/>
          <a:chOff x="0" y="0"/>
          <a:chExt cx="0" cy="0"/>
        </a:xfrm>
      </p:grpSpPr>
      <p:grpSp>
        <p:nvGrpSpPr>
          <p:cNvPr id="39" name="Google Shape;39;p4"/>
          <p:cNvGrpSpPr/>
          <p:nvPr/>
        </p:nvGrpSpPr>
        <p:grpSpPr>
          <a:xfrm>
            <a:off x="0" y="0"/>
            <a:ext cx="12192000" cy="6858000"/>
            <a:chOff x="0" y="0"/>
            <a:chExt cx="12192000" cy="6858000"/>
          </a:xfrm>
        </p:grpSpPr>
        <p:sp>
          <p:nvSpPr>
            <p:cNvPr id="40" name="Google Shape;40;p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4"/>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4"/>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4"/>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4"/>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5"/>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6" name="Google Shape;66;p6"/>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6"/>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8" name="Google Shape;68;p6"/>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9" name="Google Shape;69;p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5" name="Google Shape;75;p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7"/>
        <p:cNvGrpSpPr/>
        <p:nvPr/>
      </p:nvGrpSpPr>
      <p:grpSpPr>
        <a:xfrm>
          <a:off x="0" y="0"/>
          <a:ext cx="0" cy="0"/>
          <a:chOff x="0" y="0"/>
          <a:chExt cx="0" cy="0"/>
        </a:xfrm>
      </p:grpSpPr>
      <p:sp>
        <p:nvSpPr>
          <p:cNvPr id="78" name="Google Shape;78;p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2"/>
        <p:cNvGrpSpPr/>
        <p:nvPr/>
      </p:nvGrpSpPr>
      <p:grpSpPr>
        <a:xfrm>
          <a:off x="0" y="0"/>
          <a:ext cx="0" cy="0"/>
          <a:chOff x="0" y="0"/>
          <a:chExt cx="0" cy="0"/>
        </a:xfrm>
      </p:grpSpPr>
      <p:grpSp>
        <p:nvGrpSpPr>
          <p:cNvPr id="83" name="Google Shape;83;p9"/>
          <p:cNvGrpSpPr/>
          <p:nvPr/>
        </p:nvGrpSpPr>
        <p:grpSpPr>
          <a:xfrm>
            <a:off x="0" y="0"/>
            <a:ext cx="12192000" cy="6858000"/>
            <a:chOff x="0" y="0"/>
            <a:chExt cx="12192000" cy="6858000"/>
          </a:xfrm>
        </p:grpSpPr>
        <p:sp>
          <p:nvSpPr>
            <p:cNvPr id="84" name="Google Shape;84;p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9"/>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9"/>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9"/>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9"/>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9"/>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6" name="Google Shape;96;p9"/>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7" name="Google Shape;97;p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9" name="Google Shape;99;p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0"/>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0"/>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0"/>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5" name="Google Shape;115;p10"/>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6" name="Google Shape;116;p1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7" name="Google Shape;117;p1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8" name="Google Shape;118;p1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1"/>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1"/>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dirty="0"/>
          </a:p>
        </p:txBody>
      </p:sp>
      <p:sp>
        <p:nvSpPr>
          <p:cNvPr id="19" name="Google Shape;19;p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dirty="0"/>
          </a:p>
        </p:txBody>
      </p:sp>
      <p:sp>
        <p:nvSpPr>
          <p:cNvPr id="20" name="Google Shape;20;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ctrTitle"/>
          </p:nvPr>
        </p:nvSpPr>
        <p:spPr>
          <a:xfrm>
            <a:off x="1343472" y="1916832"/>
            <a:ext cx="9144000" cy="1621237"/>
          </a:xfrm>
          <a:prstGeom prst="rect">
            <a:avLst/>
          </a:prstGeom>
          <a:noFill/>
          <a:ln>
            <a:noFill/>
          </a:ln>
        </p:spPr>
        <p:txBody>
          <a:bodyPr spcFirstLastPara="1" wrap="square" lIns="91425" tIns="45700" rIns="91425" bIns="45700" anchor="b" anchorCtr="0">
            <a:noAutofit/>
          </a:bodyPr>
          <a:lstStyle/>
          <a:p>
            <a:pPr lvl="0"/>
            <a:r>
              <a:rPr lang="en-IN" b="1" dirty="0" smtClean="0">
                <a:latin typeface="Times New Roman"/>
                <a:ea typeface="Times New Roman"/>
                <a:cs typeface="Times New Roman"/>
                <a:sym typeface="Times New Roman"/>
              </a:rPr>
              <a:t>Text Document Classification </a:t>
            </a:r>
            <a:r>
              <a:rPr lang="en-IN" b="1" dirty="0">
                <a:latin typeface="Times New Roman"/>
                <a:ea typeface="Times New Roman"/>
                <a:cs typeface="Times New Roman"/>
                <a:sym typeface="Times New Roman"/>
              </a:rPr>
              <a:t>using naive </a:t>
            </a:r>
            <a:r>
              <a:rPr lang="en-IN" b="1" dirty="0" err="1">
                <a:latin typeface="Times New Roman"/>
                <a:ea typeface="Times New Roman"/>
                <a:cs typeface="Times New Roman"/>
                <a:sym typeface="Times New Roman"/>
              </a:rPr>
              <a:t>bayes</a:t>
            </a:r>
            <a:r>
              <a:rPr lang="en-IN" b="1" dirty="0">
                <a:latin typeface="Times New Roman"/>
                <a:ea typeface="Times New Roman"/>
                <a:cs typeface="Times New Roman"/>
                <a:sym typeface="Times New Roman"/>
              </a:rPr>
              <a:t> classifier</a:t>
            </a:r>
            <a:endParaRPr b="1" dirty="0">
              <a:latin typeface="Times New Roman"/>
              <a:ea typeface="Times New Roman"/>
              <a:cs typeface="Times New Roman"/>
              <a:sym typeface="Times New Roman"/>
            </a:endParaRPr>
          </a:p>
        </p:txBody>
      </p:sp>
      <p:sp>
        <p:nvSpPr>
          <p:cNvPr id="250" name="Google Shape;250;p19"/>
          <p:cNvSpPr txBox="1">
            <a:spLocks noGrp="1"/>
          </p:cNvSpPr>
          <p:nvPr>
            <p:ph type="subTitle" idx="1"/>
          </p:nvPr>
        </p:nvSpPr>
        <p:spPr>
          <a:xfrm>
            <a:off x="7226187" y="3940821"/>
            <a:ext cx="4369699" cy="223640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IN" b="1" dirty="0">
                <a:latin typeface="Times New Roman"/>
                <a:ea typeface="Times New Roman"/>
                <a:cs typeface="Times New Roman"/>
                <a:sym typeface="Times New Roman"/>
              </a:rPr>
              <a:t>TEAM MEMBERS:</a:t>
            </a:r>
            <a:endParaRPr dirty="0"/>
          </a:p>
          <a:p>
            <a:pPr marL="0" lvl="0" indent="0" algn="l" rtl="0">
              <a:spcBef>
                <a:spcPts val="1000"/>
              </a:spcBef>
              <a:spcAft>
                <a:spcPts val="0"/>
              </a:spcAft>
              <a:buSzPts val="1440"/>
              <a:buNone/>
            </a:pPr>
            <a:r>
              <a:rPr lang="en-IN" dirty="0" err="1" smtClean="0">
                <a:latin typeface="Times New Roman"/>
                <a:ea typeface="Times New Roman"/>
                <a:cs typeface="Times New Roman"/>
                <a:sym typeface="Times New Roman"/>
              </a:rPr>
              <a:t>Siddarth</a:t>
            </a:r>
            <a:r>
              <a:rPr lang="en-IN" dirty="0" smtClean="0">
                <a:latin typeface="Times New Roman"/>
                <a:ea typeface="Times New Roman"/>
                <a:cs typeface="Times New Roman"/>
                <a:sym typeface="Times New Roman"/>
              </a:rPr>
              <a:t> T[ </a:t>
            </a:r>
            <a:r>
              <a:rPr lang="en-IN" dirty="0" smtClean="0">
                <a:latin typeface="Times New Roman"/>
                <a:ea typeface="Times New Roman"/>
                <a:cs typeface="Times New Roman"/>
                <a:sym typeface="Times New Roman"/>
              </a:rPr>
              <a:t>927622BAL041</a:t>
            </a:r>
            <a:r>
              <a:rPr lang="en-IN" dirty="0" smtClean="0">
                <a:latin typeface="Times New Roman"/>
                <a:ea typeface="Times New Roman"/>
                <a:cs typeface="Times New Roman"/>
                <a:sym typeface="Times New Roman"/>
              </a:rPr>
              <a:t>]</a:t>
            </a:r>
          </a:p>
          <a:p>
            <a:pPr marL="0" lvl="0" indent="0" algn="l" rtl="0">
              <a:spcBef>
                <a:spcPts val="1000"/>
              </a:spcBef>
              <a:spcAft>
                <a:spcPts val="0"/>
              </a:spcAft>
              <a:buSzPts val="1440"/>
              <a:buNone/>
            </a:pPr>
            <a:r>
              <a:rPr lang="en-US" dirty="0" err="1" smtClean="0">
                <a:latin typeface="Times New Roman"/>
                <a:ea typeface="Times New Roman"/>
                <a:cs typeface="Times New Roman"/>
                <a:sym typeface="Times New Roman"/>
              </a:rPr>
              <a:t>Udayakumar</a:t>
            </a:r>
            <a:r>
              <a:rPr lang="en-US" dirty="0" smtClean="0">
                <a:latin typeface="Times New Roman"/>
                <a:ea typeface="Times New Roman"/>
                <a:cs typeface="Times New Roman"/>
                <a:sym typeface="Times New Roman"/>
              </a:rPr>
              <a:t> K[927622BAL051]</a:t>
            </a:r>
          </a:p>
          <a:p>
            <a:pPr marL="0" lvl="0" indent="0" algn="l" rtl="0">
              <a:spcBef>
                <a:spcPts val="1000"/>
              </a:spcBef>
              <a:spcAft>
                <a:spcPts val="0"/>
              </a:spcAft>
              <a:buSzPts val="1440"/>
              <a:buNone/>
            </a:pPr>
            <a:r>
              <a:rPr lang="en-US" dirty="0" err="1" smtClean="0">
                <a:latin typeface="Times New Roman"/>
                <a:ea typeface="Times New Roman"/>
                <a:cs typeface="Times New Roman"/>
                <a:sym typeface="Times New Roman"/>
              </a:rPr>
              <a:t>Karpaga</a:t>
            </a:r>
            <a:r>
              <a:rPr lang="en-US" dirty="0" smtClean="0">
                <a:latin typeface="Times New Roman"/>
                <a:ea typeface="Times New Roman"/>
                <a:cs typeface="Times New Roman"/>
                <a:sym typeface="Times New Roman"/>
              </a:rPr>
              <a:t> </a:t>
            </a:r>
            <a:r>
              <a:rPr lang="en-US" dirty="0" err="1" smtClean="0">
                <a:latin typeface="Times New Roman"/>
                <a:ea typeface="Times New Roman"/>
                <a:cs typeface="Times New Roman"/>
                <a:sym typeface="Times New Roman"/>
              </a:rPr>
              <a:t>sivaraman</a:t>
            </a:r>
            <a:r>
              <a:rPr lang="en-US" dirty="0" smtClean="0">
                <a:latin typeface="Times New Roman"/>
                <a:ea typeface="Times New Roman"/>
                <a:cs typeface="Times New Roman"/>
                <a:sym typeface="Times New Roman"/>
              </a:rPr>
              <a:t> D S[927622BAL021]</a:t>
            </a:r>
          </a:p>
          <a:p>
            <a:pPr marL="0" lvl="0" indent="0" algn="l" rtl="0">
              <a:spcBef>
                <a:spcPts val="1000"/>
              </a:spcBef>
              <a:spcAft>
                <a:spcPts val="0"/>
              </a:spcAft>
              <a:buSzPts val="1440"/>
              <a:buNone/>
            </a:pPr>
            <a:r>
              <a:rPr lang="en-US" dirty="0" err="1" smtClean="0">
                <a:latin typeface="Times New Roman"/>
                <a:ea typeface="Times New Roman"/>
                <a:cs typeface="Times New Roman"/>
                <a:sym typeface="Times New Roman"/>
              </a:rPr>
              <a:t>Amirthavarshini</a:t>
            </a:r>
            <a:r>
              <a:rPr lang="en-US" dirty="0" smtClean="0">
                <a:latin typeface="Times New Roman"/>
                <a:ea typeface="Times New Roman"/>
                <a:cs typeface="Times New Roman"/>
                <a:sym typeface="Times New Roman"/>
              </a:rPr>
              <a:t> V S[927622BAL002]</a:t>
            </a:r>
          </a:p>
        </p:txBody>
      </p:sp>
      <p:pic>
        <p:nvPicPr>
          <p:cNvPr id="251" name="Google Shape;251;p19" descr="M.Kumarasamy College of Engineering, Karur :: MKCE"/>
          <p:cNvPicPr preferRelativeResize="0"/>
          <p:nvPr/>
        </p:nvPicPr>
        <p:blipFill rotWithShape="1">
          <a:blip r:embed="rId3">
            <a:alphaModFix/>
          </a:blip>
          <a:srcRect/>
          <a:stretch/>
        </p:blipFill>
        <p:spPr>
          <a:xfrm>
            <a:off x="811030" y="427894"/>
            <a:ext cx="3676650" cy="1238250"/>
          </a:xfrm>
          <a:prstGeom prst="rect">
            <a:avLst/>
          </a:prstGeom>
          <a:noFill/>
          <a:ln>
            <a:noFill/>
          </a:ln>
        </p:spPr>
      </p:pic>
      <p:pic>
        <p:nvPicPr>
          <p:cNvPr id="252" name="Google Shape;252;p19" descr="M.Kumarasamy College of Engineering, Karur :: MKCE"/>
          <p:cNvPicPr preferRelativeResize="0"/>
          <p:nvPr/>
        </p:nvPicPr>
        <p:blipFill rotWithShape="1">
          <a:blip r:embed="rId4">
            <a:alphaModFix/>
          </a:blip>
          <a:srcRect/>
          <a:stretch/>
        </p:blipFill>
        <p:spPr>
          <a:xfrm>
            <a:off x="9129642" y="379343"/>
            <a:ext cx="3040729" cy="12868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0"/>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2"/>
              </a:buClr>
              <a:buSzPts val="3000"/>
              <a:buFont typeface="Times New Roman"/>
              <a:buNone/>
            </a:pPr>
            <a:r>
              <a:rPr lang="en-IN" sz="3000" b="1">
                <a:latin typeface="Times New Roman"/>
                <a:ea typeface="Times New Roman"/>
                <a:cs typeface="Times New Roman"/>
                <a:sym typeface="Times New Roman"/>
              </a:rPr>
              <a:t>PROBLEM STATMENT</a:t>
            </a:r>
            <a:endParaRPr sz="3000" b="1">
              <a:latin typeface="Times New Roman"/>
              <a:ea typeface="Times New Roman"/>
              <a:cs typeface="Times New Roman"/>
              <a:sym typeface="Times New Roman"/>
            </a:endParaRPr>
          </a:p>
        </p:txBody>
      </p:sp>
      <p:sp>
        <p:nvSpPr>
          <p:cNvPr id="258" name="Google Shape;258;p20"/>
          <p:cNvSpPr txBox="1">
            <a:spLocks noGrp="1"/>
          </p:cNvSpPr>
          <p:nvPr>
            <p:ph type="body" idx="1"/>
          </p:nvPr>
        </p:nvSpPr>
        <p:spPr>
          <a:xfrm>
            <a:off x="1154954" y="2603500"/>
            <a:ext cx="9837590" cy="3416300"/>
          </a:xfrm>
          <a:prstGeom prst="rect">
            <a:avLst/>
          </a:prstGeom>
          <a:noFill/>
          <a:ln>
            <a:noFill/>
          </a:ln>
        </p:spPr>
        <p:txBody>
          <a:bodyPr spcFirstLastPara="1" wrap="square" lIns="91425" tIns="45700" rIns="91425" bIns="45700" anchor="t" anchorCtr="0">
            <a:normAutofit/>
          </a:bodyPr>
          <a:lstStyle/>
          <a:p>
            <a:pPr marL="377191" indent="-285750">
              <a:lnSpc>
                <a:spcPct val="150000"/>
              </a:lnSpc>
              <a:spcBef>
                <a:spcPts val="0"/>
              </a:spcBef>
            </a:pPr>
            <a:r>
              <a:rPr lang="en-US" dirty="0"/>
              <a:t>The task involves developing a text document classification system </a:t>
            </a:r>
            <a:r>
              <a:rPr lang="en-US" dirty="0" smtClean="0"/>
              <a:t>using Naive </a:t>
            </a:r>
            <a:r>
              <a:rPr lang="en-US" dirty="0"/>
              <a:t>Bayes classifier to automatically categorize documents into predefined classes based on their content. </a:t>
            </a:r>
            <a:endParaRPr lang="en-US" dirty="0" smtClean="0"/>
          </a:p>
          <a:p>
            <a:pPr marL="377191" indent="-285750">
              <a:lnSpc>
                <a:spcPct val="150000"/>
              </a:lnSpc>
              <a:spcBef>
                <a:spcPts val="0"/>
              </a:spcBef>
            </a:pPr>
            <a:r>
              <a:rPr lang="en-US" dirty="0" smtClean="0"/>
              <a:t>Key </a:t>
            </a:r>
            <a:r>
              <a:rPr lang="en-US" dirty="0"/>
              <a:t>steps include acquiring labeled text data, preprocessing it to remove noise and transform it into a suitable format, extracting features, training the classifier, and evaluating its performance. </a:t>
            </a:r>
            <a:r>
              <a:rPr lang="en-US" dirty="0" err="1"/>
              <a:t>Hyperparameter</a:t>
            </a:r>
            <a:r>
              <a:rPr lang="en-US" dirty="0"/>
              <a:t> tuning and deployment are also crucial. </a:t>
            </a:r>
            <a:endParaRPr sz="18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2"/>
              </a:buClr>
              <a:buSzPts val="3600"/>
              <a:buFont typeface="Times New Roman"/>
              <a:buNone/>
            </a:pPr>
            <a:r>
              <a:rPr lang="en-IN" b="1">
                <a:latin typeface="Times New Roman"/>
                <a:ea typeface="Times New Roman"/>
                <a:cs typeface="Times New Roman"/>
                <a:sym typeface="Times New Roman"/>
              </a:rPr>
              <a:t>ABSTRACTION </a:t>
            </a:r>
            <a:endParaRPr/>
          </a:p>
        </p:txBody>
      </p:sp>
      <p:sp>
        <p:nvSpPr>
          <p:cNvPr id="264" name="Google Shape;264;p21"/>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p>
            <a:pPr marL="377191" indent="-285750" algn="just">
              <a:lnSpc>
                <a:spcPct val="150000"/>
              </a:lnSpc>
              <a:spcBef>
                <a:spcPts val="0"/>
              </a:spcBef>
            </a:pPr>
            <a:r>
              <a:rPr lang="en-US" dirty="0"/>
              <a:t>The project aims to develop a text document classification system using a Naive Bayes classifier to categorize documents automatically. </a:t>
            </a:r>
            <a:endParaRPr lang="en-US" dirty="0" smtClean="0"/>
          </a:p>
          <a:p>
            <a:pPr marL="377191" indent="-285750" algn="just">
              <a:lnSpc>
                <a:spcPct val="150000"/>
              </a:lnSpc>
              <a:spcBef>
                <a:spcPts val="0"/>
              </a:spcBef>
            </a:pPr>
            <a:r>
              <a:rPr lang="en-US" dirty="0" smtClean="0"/>
              <a:t>Key </a:t>
            </a:r>
            <a:r>
              <a:rPr lang="en-US" dirty="0"/>
              <a:t>steps include acquiring labeled text data, preprocessing it to remove noise, extracting features, training the classifier, and evaluating its performance. Ensuring scalability, efficiency, and robustness to variations in text data through </a:t>
            </a:r>
            <a:r>
              <a:rPr lang="en-US" dirty="0" err="1"/>
              <a:t>hyperparameter</a:t>
            </a:r>
            <a:r>
              <a:rPr lang="en-US" dirty="0"/>
              <a:t> tuning and deployment are </a:t>
            </a:r>
            <a:r>
              <a:rPr lang="en-US" dirty="0" smtClean="0"/>
              <a:t>crucial.</a:t>
            </a:r>
            <a:endParaRPr sz="18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lt2"/>
              </a:buClr>
              <a:buSzPts val="3000"/>
              <a:buFont typeface="Times New Roman"/>
              <a:buNone/>
            </a:pPr>
            <a:r>
              <a:rPr lang="en-IN" sz="3000" b="1" dirty="0">
                <a:latin typeface="Times New Roman"/>
                <a:ea typeface="Times New Roman"/>
                <a:cs typeface="Times New Roman"/>
                <a:sym typeface="Times New Roman"/>
              </a:rPr>
              <a:t>PROPOSED SOLUTION :</a:t>
            </a:r>
            <a:br>
              <a:rPr lang="en-IN" sz="3000" b="1" dirty="0">
                <a:latin typeface="Times New Roman"/>
                <a:ea typeface="Times New Roman"/>
                <a:cs typeface="Times New Roman"/>
                <a:sym typeface="Times New Roman"/>
              </a:rPr>
            </a:br>
            <a:r>
              <a:rPr lang="en-IN" dirty="0">
                <a:latin typeface="Times New Roman"/>
                <a:ea typeface="Times New Roman"/>
                <a:cs typeface="Times New Roman"/>
                <a:sym typeface="Times New Roman"/>
              </a:rPr>
              <a:t/>
            </a:r>
            <a:br>
              <a:rPr lang="en-IN" dirty="0">
                <a:latin typeface="Times New Roman"/>
                <a:ea typeface="Times New Roman"/>
                <a:cs typeface="Times New Roman"/>
                <a:sym typeface="Times New Roman"/>
              </a:rPr>
            </a:br>
            <a:r>
              <a:rPr lang="en-IN" sz="3600" b="1" dirty="0">
                <a:latin typeface="Times New Roman"/>
                <a:ea typeface="Times New Roman"/>
                <a:cs typeface="Times New Roman"/>
                <a:sym typeface="Times New Roman"/>
              </a:rPr>
              <a:t>PROPOSED SOLUTION :</a:t>
            </a:r>
            <a:r>
              <a:rPr lang="en-IN" b="1" dirty="0">
                <a:latin typeface="Times New Roman"/>
                <a:ea typeface="Times New Roman"/>
                <a:cs typeface="Times New Roman"/>
                <a:sym typeface="Times New Roman"/>
              </a:rPr>
              <a:t/>
            </a:r>
            <a:br>
              <a:rPr lang="en-IN" b="1" dirty="0">
                <a:latin typeface="Times New Roman"/>
                <a:ea typeface="Times New Roman"/>
                <a:cs typeface="Times New Roman"/>
                <a:sym typeface="Times New Roman"/>
              </a:rPr>
            </a:br>
            <a:r>
              <a:rPr lang="en-IN" b="1" dirty="0">
                <a:latin typeface="Times New Roman"/>
                <a:ea typeface="Times New Roman"/>
                <a:cs typeface="Times New Roman"/>
                <a:sym typeface="Times New Roman"/>
              </a:rPr>
              <a:t/>
            </a:r>
            <a:br>
              <a:rPr lang="en-IN" b="1" dirty="0">
                <a:latin typeface="Times New Roman"/>
                <a:ea typeface="Times New Roman"/>
                <a:cs typeface="Times New Roman"/>
                <a:sym typeface="Times New Roman"/>
              </a:rPr>
            </a:br>
            <a:endParaRPr dirty="0"/>
          </a:p>
        </p:txBody>
      </p:sp>
      <p:sp>
        <p:nvSpPr>
          <p:cNvPr id="270" name="Google Shape;270;p22"/>
          <p:cNvSpPr txBox="1">
            <a:spLocks noGrp="1"/>
          </p:cNvSpPr>
          <p:nvPr>
            <p:ph type="body" idx="1"/>
          </p:nvPr>
        </p:nvSpPr>
        <p:spPr>
          <a:xfrm>
            <a:off x="1127448" y="2060848"/>
            <a:ext cx="8825659" cy="5112568"/>
          </a:xfrm>
          <a:prstGeom prst="rect">
            <a:avLst/>
          </a:prstGeom>
          <a:noFill/>
          <a:ln>
            <a:noFill/>
          </a:ln>
        </p:spPr>
        <p:txBody>
          <a:bodyPr spcFirstLastPara="1" wrap="square" lIns="91425" tIns="45700" rIns="91425" bIns="45700" anchor="t" anchorCtr="0">
            <a:noAutofit/>
          </a:bodyPr>
          <a:lstStyle/>
          <a:p>
            <a:pPr>
              <a:lnSpc>
                <a:spcPct val="150000"/>
              </a:lnSpc>
            </a:pPr>
            <a:r>
              <a:rPr lang="en-IN" dirty="0"/>
              <a:t>Algorithm: Naive Bayes Classifier</a:t>
            </a:r>
          </a:p>
          <a:p>
            <a:pPr>
              <a:lnSpc>
                <a:spcPct val="150000"/>
              </a:lnSpc>
            </a:pPr>
            <a:r>
              <a:rPr lang="en-IN" dirty="0"/>
              <a:t>Key </a:t>
            </a:r>
            <a:r>
              <a:rPr lang="en-IN" dirty="0" smtClean="0"/>
              <a:t>Components:</a:t>
            </a:r>
          </a:p>
          <a:p>
            <a:pPr>
              <a:lnSpc>
                <a:spcPct val="150000"/>
              </a:lnSpc>
            </a:pPr>
            <a:r>
              <a:rPr lang="en-IN" b="1" dirty="0" smtClean="0"/>
              <a:t>Data </a:t>
            </a:r>
            <a:r>
              <a:rPr lang="en-IN" b="1" dirty="0"/>
              <a:t>Acquisition</a:t>
            </a:r>
            <a:r>
              <a:rPr lang="en-IN" dirty="0"/>
              <a:t>: Gather </a:t>
            </a:r>
            <a:r>
              <a:rPr lang="en-IN" dirty="0" smtClean="0"/>
              <a:t>labelled </a:t>
            </a:r>
            <a:r>
              <a:rPr lang="en-IN" dirty="0"/>
              <a:t>text documents for training and evaluation.</a:t>
            </a:r>
          </a:p>
          <a:p>
            <a:pPr>
              <a:lnSpc>
                <a:spcPct val="150000"/>
              </a:lnSpc>
            </a:pPr>
            <a:r>
              <a:rPr lang="en-IN" b="1" dirty="0" smtClean="0"/>
              <a:t>Pre-processing</a:t>
            </a:r>
            <a:r>
              <a:rPr lang="en-IN" dirty="0" smtClean="0"/>
              <a:t>: </a:t>
            </a:r>
            <a:r>
              <a:rPr lang="en-IN" dirty="0"/>
              <a:t>Clean and tokenize the text data.</a:t>
            </a:r>
          </a:p>
          <a:p>
            <a:pPr>
              <a:lnSpc>
                <a:spcPct val="150000"/>
              </a:lnSpc>
            </a:pPr>
            <a:r>
              <a:rPr lang="en-IN" b="1" dirty="0"/>
              <a:t>Feature Extraction</a:t>
            </a:r>
            <a:r>
              <a:rPr lang="en-IN" dirty="0"/>
              <a:t>: Convert text data into numerical features (e.g., bag-of-words, TF-IDF).</a:t>
            </a:r>
          </a:p>
          <a:p>
            <a:pPr>
              <a:lnSpc>
                <a:spcPct val="150000"/>
              </a:lnSpc>
            </a:pPr>
            <a:r>
              <a:rPr lang="en-IN" b="1" dirty="0"/>
              <a:t>Model Training</a:t>
            </a:r>
            <a:r>
              <a:rPr lang="en-IN" dirty="0"/>
              <a:t>: Implement Naive Bayes algorithm, calculating class priors and feature likelihoods</a:t>
            </a:r>
            <a:r>
              <a:rPr lang="en-IN" dirty="0" smtClean="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lt2"/>
              </a:buClr>
              <a:buSzPts val="3000"/>
              <a:buFont typeface="Times New Roman"/>
              <a:buNone/>
            </a:pPr>
            <a:r>
              <a:rPr lang="en-IN" sz="3000" b="1" dirty="0">
                <a:latin typeface="Times New Roman"/>
                <a:ea typeface="Times New Roman"/>
                <a:cs typeface="Times New Roman"/>
                <a:sym typeface="Times New Roman"/>
              </a:rPr>
              <a:t/>
            </a:r>
            <a:br>
              <a:rPr lang="en-IN" sz="3000" b="1" dirty="0">
                <a:latin typeface="Times New Roman"/>
                <a:ea typeface="Times New Roman"/>
                <a:cs typeface="Times New Roman"/>
                <a:sym typeface="Times New Roman"/>
              </a:rPr>
            </a:br>
            <a:r>
              <a:rPr lang="en-IN" sz="3000" b="1" dirty="0">
                <a:latin typeface="Times New Roman"/>
                <a:ea typeface="Times New Roman"/>
                <a:cs typeface="Times New Roman"/>
                <a:sym typeface="Times New Roman"/>
              </a:rPr>
              <a:t/>
            </a:r>
            <a:br>
              <a:rPr lang="en-IN" sz="3000" b="1" dirty="0">
                <a:latin typeface="Times New Roman"/>
                <a:ea typeface="Times New Roman"/>
                <a:cs typeface="Times New Roman"/>
                <a:sym typeface="Times New Roman"/>
              </a:rPr>
            </a:br>
            <a:r>
              <a:rPr lang="en-IN" b="1" dirty="0">
                <a:latin typeface="Times New Roman"/>
                <a:ea typeface="Times New Roman"/>
                <a:cs typeface="Times New Roman"/>
                <a:sym typeface="Times New Roman"/>
              </a:rPr>
              <a:t>DATASET</a:t>
            </a:r>
            <a:br>
              <a:rPr lang="en-IN" b="1" dirty="0">
                <a:latin typeface="Times New Roman"/>
                <a:ea typeface="Times New Roman"/>
                <a:cs typeface="Times New Roman"/>
                <a:sym typeface="Times New Roman"/>
              </a:rPr>
            </a:br>
            <a:r>
              <a:rPr lang="en-IN" b="1" dirty="0">
                <a:latin typeface="Times New Roman"/>
                <a:ea typeface="Times New Roman"/>
                <a:cs typeface="Times New Roman"/>
                <a:sym typeface="Times New Roman"/>
              </a:rPr>
              <a:t/>
            </a:r>
            <a:br>
              <a:rPr lang="en-IN" b="1" dirty="0">
                <a:latin typeface="Times New Roman"/>
                <a:ea typeface="Times New Roman"/>
                <a:cs typeface="Times New Roman"/>
                <a:sym typeface="Times New Roman"/>
              </a:rPr>
            </a:br>
            <a:endParaRPr dirty="0"/>
          </a:p>
        </p:txBody>
      </p:sp>
      <p:sp>
        <p:nvSpPr>
          <p:cNvPr id="276" name="Google Shape;276;p23"/>
          <p:cNvSpPr txBox="1">
            <a:spLocks noGrp="1"/>
          </p:cNvSpPr>
          <p:nvPr>
            <p:ph type="body" idx="1"/>
          </p:nvPr>
        </p:nvSpPr>
        <p:spPr>
          <a:xfrm>
            <a:off x="1127448" y="2276872"/>
            <a:ext cx="8825659"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IN" b="1" dirty="0">
                <a:latin typeface="Times New Roman"/>
                <a:ea typeface="Times New Roman"/>
                <a:cs typeface="Times New Roman"/>
                <a:sym typeface="Times New Roman"/>
              </a:rPr>
              <a:t>Dataset</a:t>
            </a:r>
            <a:r>
              <a:rPr lang="en-IN" b="1" dirty="0" smtClean="0">
                <a:latin typeface="Times New Roman"/>
                <a:ea typeface="Times New Roman"/>
                <a:cs typeface="Times New Roman"/>
                <a:sym typeface="Times New Roman"/>
              </a:rPr>
              <a:t>:</a:t>
            </a:r>
          </a:p>
          <a:p>
            <a:pPr marL="0" lvl="0" indent="0" algn="l" rtl="0">
              <a:spcBef>
                <a:spcPts val="0"/>
              </a:spcBef>
              <a:spcAft>
                <a:spcPts val="0"/>
              </a:spcAft>
              <a:buSzPts val="1440"/>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60" y="2709934"/>
            <a:ext cx="6408712" cy="37247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IN" b="1" dirty="0">
                <a:latin typeface="Times New Roman"/>
                <a:ea typeface="Times New Roman"/>
                <a:cs typeface="Times New Roman"/>
                <a:sym typeface="Times New Roman"/>
              </a:rPr>
              <a:t>PRE-PROCESSING</a:t>
            </a:r>
            <a:endParaRPr dirty="0"/>
          </a:p>
        </p:txBody>
      </p:sp>
      <p:sp>
        <p:nvSpPr>
          <p:cNvPr id="282" name="Google Shape;282;p24"/>
          <p:cNvSpPr txBox="1">
            <a:spLocks noGrp="1"/>
          </p:cNvSpPr>
          <p:nvPr>
            <p:ph type="body" idx="1"/>
          </p:nvPr>
        </p:nvSpPr>
        <p:spPr>
          <a:xfrm>
            <a:off x="1127448" y="2420888"/>
            <a:ext cx="9865096" cy="3888432"/>
          </a:xfrm>
          <a:prstGeom prst="rect">
            <a:avLst/>
          </a:prstGeom>
          <a:noFill/>
          <a:ln>
            <a:noFill/>
          </a:ln>
        </p:spPr>
        <p:txBody>
          <a:bodyPr spcFirstLastPara="1" wrap="square" lIns="91425" tIns="45700" rIns="91425" bIns="45700" anchor="t" anchorCtr="0">
            <a:normAutofit lnSpcReduction="10000"/>
          </a:bodyPr>
          <a:lstStyle/>
          <a:p>
            <a:pPr marL="377191" indent="-285750">
              <a:lnSpc>
                <a:spcPct val="160000"/>
              </a:lnSpc>
              <a:spcBef>
                <a:spcPts val="0"/>
              </a:spcBef>
            </a:pPr>
            <a:r>
              <a:rPr lang="en-US" dirty="0"/>
              <a:t>Preprocessing is a crucial initial step in text document classification, involving the cleaning and organization of text data before analysis. </a:t>
            </a:r>
            <a:endParaRPr lang="en-US" dirty="0" smtClean="0"/>
          </a:p>
          <a:p>
            <a:pPr marL="377191" indent="-285750">
              <a:lnSpc>
                <a:spcPct val="160000"/>
              </a:lnSpc>
              <a:spcBef>
                <a:spcPts val="0"/>
              </a:spcBef>
            </a:pPr>
            <a:r>
              <a:rPr lang="en-US" dirty="0" smtClean="0"/>
              <a:t>It </a:t>
            </a:r>
            <a:r>
              <a:rPr lang="en-US" dirty="0"/>
              <a:t>includes converting text to lowercase, tokenizing it into individual words, removing punctuation and </a:t>
            </a:r>
            <a:r>
              <a:rPr lang="en-US" dirty="0" err="1"/>
              <a:t>stopwords</a:t>
            </a:r>
            <a:r>
              <a:rPr lang="en-US" dirty="0"/>
              <a:t>, and handling numerical values, contractions, and abbreviations. </a:t>
            </a:r>
            <a:endParaRPr lang="en-US" dirty="0" smtClean="0"/>
          </a:p>
          <a:p>
            <a:pPr marL="377191" indent="-285750">
              <a:lnSpc>
                <a:spcPct val="160000"/>
              </a:lnSpc>
              <a:spcBef>
                <a:spcPts val="0"/>
              </a:spcBef>
            </a:pPr>
            <a:r>
              <a:rPr lang="en-US" dirty="0" smtClean="0"/>
              <a:t>Optional </a:t>
            </a:r>
            <a:r>
              <a:rPr lang="en-US" dirty="0"/>
              <a:t>steps like stemming, lemmatization, and spell checking can further refine the data. </a:t>
            </a:r>
            <a:endParaRPr lang="en-US" dirty="0" smtClean="0"/>
          </a:p>
          <a:p>
            <a:pPr marL="377191" indent="-285750">
              <a:lnSpc>
                <a:spcPct val="160000"/>
              </a:lnSpc>
              <a:spcBef>
                <a:spcPts val="0"/>
              </a:spcBef>
            </a:pPr>
            <a:r>
              <a:rPr lang="en-US" dirty="0" smtClean="0"/>
              <a:t>Preprocessing </a:t>
            </a:r>
            <a:r>
              <a:rPr lang="en-US" dirty="0"/>
              <a:t>ensures the text data is standardized and ready for feature extraction and classification by the Naive Bayes Classifier.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200"/>
              <a:buFont typeface="Times New Roman"/>
              <a:buNone/>
            </a:pPr>
            <a:r>
              <a:rPr lang="en-IN" sz="3200" b="1" dirty="0">
                <a:latin typeface="Times New Roman"/>
                <a:ea typeface="Times New Roman"/>
                <a:cs typeface="Times New Roman"/>
                <a:sym typeface="Times New Roman"/>
              </a:rPr>
              <a:t>PROJECT CODE</a:t>
            </a:r>
            <a:endParaRPr dirty="0"/>
          </a:p>
        </p:txBody>
      </p:sp>
      <p:sp>
        <p:nvSpPr>
          <p:cNvPr id="288" name="Google Shape;288;p25"/>
          <p:cNvSpPr txBox="1">
            <a:spLocks noGrp="1"/>
          </p:cNvSpPr>
          <p:nvPr>
            <p:ph type="body" idx="1"/>
          </p:nvPr>
        </p:nvSpPr>
        <p:spPr>
          <a:xfrm>
            <a:off x="1055440" y="2060848"/>
            <a:ext cx="8928992" cy="4581128"/>
          </a:xfrm>
          <a:prstGeom prst="rect">
            <a:avLst/>
          </a:prstGeom>
          <a:noFill/>
          <a:ln>
            <a:noFill/>
          </a:ln>
        </p:spPr>
        <p:txBody>
          <a:bodyPr spcFirstLastPara="1" wrap="square" lIns="91425" tIns="45700" rIns="91425" bIns="45700" anchor="t" anchorCtr="0">
            <a:normAutofit fontScale="62500" lnSpcReduction="20000"/>
          </a:bodyPr>
          <a:lstStyle/>
          <a:p>
            <a:pPr marL="137160" indent="0">
              <a:buNone/>
            </a:pPr>
            <a:r>
              <a:rPr lang="en-IN" dirty="0"/>
              <a:t>import pandas as </a:t>
            </a:r>
            <a:r>
              <a:rPr lang="en-IN" dirty="0" err="1"/>
              <a:t>pd</a:t>
            </a:r>
            <a:endParaRPr lang="en-IN" dirty="0"/>
          </a:p>
          <a:p>
            <a:pPr marL="137160" indent="0">
              <a:buNone/>
            </a:pPr>
            <a:r>
              <a:rPr lang="en-IN" dirty="0"/>
              <a:t>from </a:t>
            </a:r>
            <a:r>
              <a:rPr lang="en-IN" dirty="0" err="1"/>
              <a:t>sklearn.model_selection</a:t>
            </a:r>
            <a:r>
              <a:rPr lang="en-IN" dirty="0"/>
              <a:t> import </a:t>
            </a:r>
            <a:r>
              <a:rPr lang="en-IN" dirty="0" err="1"/>
              <a:t>train_test_split</a:t>
            </a:r>
            <a:endParaRPr lang="en-IN" dirty="0"/>
          </a:p>
          <a:p>
            <a:pPr marL="137160" indent="0">
              <a:buNone/>
            </a:pPr>
            <a:r>
              <a:rPr lang="en-IN" dirty="0"/>
              <a:t>from </a:t>
            </a:r>
            <a:r>
              <a:rPr lang="en-IN" dirty="0" err="1"/>
              <a:t>sklearn.feature_extraction.text</a:t>
            </a:r>
            <a:r>
              <a:rPr lang="en-IN" dirty="0"/>
              <a:t> import </a:t>
            </a:r>
            <a:r>
              <a:rPr lang="en-IN" dirty="0" err="1"/>
              <a:t>CountVectorizer</a:t>
            </a:r>
            <a:endParaRPr lang="en-IN" dirty="0"/>
          </a:p>
          <a:p>
            <a:pPr marL="137160" indent="0">
              <a:buNone/>
            </a:pPr>
            <a:r>
              <a:rPr lang="en-IN" dirty="0"/>
              <a:t>from </a:t>
            </a:r>
            <a:r>
              <a:rPr lang="en-IN" dirty="0" err="1"/>
              <a:t>sklearn.naive_bayes</a:t>
            </a:r>
            <a:r>
              <a:rPr lang="en-IN" dirty="0"/>
              <a:t> import </a:t>
            </a:r>
            <a:r>
              <a:rPr lang="en-IN" dirty="0" err="1"/>
              <a:t>MultinomialNB</a:t>
            </a:r>
            <a:endParaRPr lang="en-IN" dirty="0"/>
          </a:p>
          <a:p>
            <a:pPr marL="137160" indent="0">
              <a:buNone/>
            </a:pPr>
            <a:r>
              <a:rPr lang="en-IN" dirty="0"/>
              <a:t>from </a:t>
            </a:r>
            <a:r>
              <a:rPr lang="en-IN" dirty="0" err="1"/>
              <a:t>sklearn.metrics</a:t>
            </a:r>
            <a:r>
              <a:rPr lang="en-IN" dirty="0"/>
              <a:t> import </a:t>
            </a:r>
            <a:r>
              <a:rPr lang="en-IN" dirty="0" err="1"/>
              <a:t>accuracy_score</a:t>
            </a:r>
            <a:r>
              <a:rPr lang="en-IN" dirty="0"/>
              <a:t>, </a:t>
            </a:r>
            <a:r>
              <a:rPr lang="en-IN" dirty="0" err="1" smtClean="0"/>
              <a:t>classification_report</a:t>
            </a:r>
            <a:endParaRPr lang="en-IN" dirty="0" smtClean="0"/>
          </a:p>
          <a:p>
            <a:pPr marL="137160" indent="0">
              <a:buNone/>
            </a:pPr>
            <a:endParaRPr lang="en-IN" dirty="0"/>
          </a:p>
          <a:p>
            <a:pPr marL="137160" indent="0">
              <a:buNone/>
            </a:pPr>
            <a:r>
              <a:rPr lang="en-IN" dirty="0"/>
              <a:t>data = </a:t>
            </a:r>
            <a:r>
              <a:rPr lang="en-IN" dirty="0" err="1"/>
              <a:t>pd.read_csv</a:t>
            </a:r>
            <a:r>
              <a:rPr lang="en-IN" dirty="0"/>
              <a:t>('dataset.csv')</a:t>
            </a:r>
          </a:p>
          <a:p>
            <a:pPr marL="137160" indent="0">
              <a:buNone/>
            </a:pPr>
            <a:endParaRPr lang="en-IN" dirty="0" smtClean="0"/>
          </a:p>
          <a:p>
            <a:pPr marL="137160" indent="0">
              <a:buNone/>
            </a:pPr>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(data['text'], data['category'], </a:t>
            </a:r>
            <a:r>
              <a:rPr lang="en-IN" dirty="0" err="1"/>
              <a:t>test_size</a:t>
            </a:r>
            <a:r>
              <a:rPr lang="en-IN" dirty="0"/>
              <a:t>=0.2, </a:t>
            </a:r>
            <a:r>
              <a:rPr lang="en-IN" dirty="0" err="1"/>
              <a:t>random_state</a:t>
            </a:r>
            <a:r>
              <a:rPr lang="en-IN" dirty="0"/>
              <a:t>=42)</a:t>
            </a:r>
          </a:p>
          <a:p>
            <a:pPr marL="137160" indent="0">
              <a:buNone/>
            </a:pPr>
            <a:r>
              <a:rPr lang="en-IN" dirty="0" err="1"/>
              <a:t>vectorizer</a:t>
            </a:r>
            <a:r>
              <a:rPr lang="en-IN" dirty="0"/>
              <a:t> = </a:t>
            </a:r>
            <a:r>
              <a:rPr lang="en-IN" dirty="0" err="1"/>
              <a:t>CountVectorizer</a:t>
            </a:r>
            <a:r>
              <a:rPr lang="en-IN" dirty="0"/>
              <a:t>()</a:t>
            </a:r>
          </a:p>
          <a:p>
            <a:pPr marL="137160" indent="0">
              <a:buNone/>
            </a:pPr>
            <a:r>
              <a:rPr lang="en-IN" dirty="0" err="1"/>
              <a:t>X_train_vec</a:t>
            </a:r>
            <a:r>
              <a:rPr lang="en-IN" dirty="0"/>
              <a:t> = </a:t>
            </a:r>
            <a:r>
              <a:rPr lang="en-IN" dirty="0" err="1"/>
              <a:t>vectorizer.fit_transform</a:t>
            </a:r>
            <a:r>
              <a:rPr lang="en-IN" dirty="0"/>
              <a:t>(</a:t>
            </a:r>
            <a:r>
              <a:rPr lang="en-IN" dirty="0" err="1"/>
              <a:t>X_train</a:t>
            </a:r>
            <a:r>
              <a:rPr lang="en-IN" dirty="0"/>
              <a:t>)</a:t>
            </a:r>
          </a:p>
          <a:p>
            <a:pPr marL="137160" indent="0">
              <a:buNone/>
            </a:pPr>
            <a:r>
              <a:rPr lang="en-IN" dirty="0" err="1"/>
              <a:t>X_test_vec</a:t>
            </a:r>
            <a:r>
              <a:rPr lang="en-IN" dirty="0"/>
              <a:t> = </a:t>
            </a:r>
            <a:r>
              <a:rPr lang="en-IN" dirty="0" err="1"/>
              <a:t>vectorizer.transform</a:t>
            </a:r>
            <a:r>
              <a:rPr lang="en-IN" dirty="0"/>
              <a:t>(</a:t>
            </a:r>
            <a:r>
              <a:rPr lang="en-IN" dirty="0" err="1"/>
              <a:t>X_test</a:t>
            </a:r>
            <a:r>
              <a:rPr lang="en-IN" dirty="0"/>
              <a:t>)</a:t>
            </a:r>
          </a:p>
          <a:p>
            <a:pPr marL="137160" indent="0">
              <a:buNone/>
            </a:pPr>
            <a:r>
              <a:rPr lang="en-IN" dirty="0" err="1"/>
              <a:t>clf</a:t>
            </a:r>
            <a:r>
              <a:rPr lang="en-IN" dirty="0"/>
              <a:t> = </a:t>
            </a:r>
            <a:r>
              <a:rPr lang="en-IN" dirty="0" err="1"/>
              <a:t>MultinomialNB</a:t>
            </a:r>
            <a:r>
              <a:rPr lang="en-IN" dirty="0"/>
              <a:t>()</a:t>
            </a:r>
          </a:p>
          <a:p>
            <a:pPr marL="137160" indent="0">
              <a:buNone/>
            </a:pPr>
            <a:r>
              <a:rPr lang="en-IN" dirty="0" err="1"/>
              <a:t>clf.fit</a:t>
            </a:r>
            <a:r>
              <a:rPr lang="en-IN" dirty="0"/>
              <a:t>(</a:t>
            </a:r>
            <a:r>
              <a:rPr lang="en-IN" dirty="0" err="1"/>
              <a:t>X_train_vec</a:t>
            </a:r>
            <a:r>
              <a:rPr lang="en-IN" dirty="0"/>
              <a:t>, </a:t>
            </a:r>
            <a:r>
              <a:rPr lang="en-IN" dirty="0" err="1"/>
              <a:t>y_train</a:t>
            </a:r>
            <a:r>
              <a:rPr lang="en-IN" dirty="0"/>
              <a:t>)</a:t>
            </a:r>
          </a:p>
          <a:p>
            <a:pPr marL="137160" indent="0">
              <a:buNone/>
            </a:pPr>
            <a:r>
              <a:rPr lang="en-IN" dirty="0"/>
              <a:t>predictions = </a:t>
            </a:r>
            <a:r>
              <a:rPr lang="en-IN" dirty="0" err="1"/>
              <a:t>clf.predict</a:t>
            </a:r>
            <a:r>
              <a:rPr lang="en-IN" dirty="0"/>
              <a:t>(</a:t>
            </a:r>
            <a:r>
              <a:rPr lang="en-IN" dirty="0" err="1"/>
              <a:t>X_test_vec</a:t>
            </a:r>
            <a:r>
              <a:rPr lang="en-IN" dirty="0"/>
              <a:t>)</a:t>
            </a:r>
          </a:p>
          <a:p>
            <a:pPr marL="137160" indent="0">
              <a:buNone/>
            </a:pPr>
            <a:r>
              <a:rPr lang="en-IN" dirty="0"/>
              <a:t>print("Accuracy:", </a:t>
            </a:r>
            <a:r>
              <a:rPr lang="en-IN" dirty="0" err="1"/>
              <a:t>accuracy_score</a:t>
            </a:r>
            <a:r>
              <a:rPr lang="en-IN" dirty="0"/>
              <a:t>(</a:t>
            </a:r>
            <a:r>
              <a:rPr lang="en-IN" dirty="0" err="1"/>
              <a:t>y_test</a:t>
            </a:r>
            <a:r>
              <a:rPr lang="en-IN" dirty="0"/>
              <a:t>, predictions))</a:t>
            </a:r>
          </a:p>
          <a:p>
            <a:pPr marL="137160" indent="0">
              <a:buNone/>
            </a:pPr>
            <a:r>
              <a:rPr lang="en-IN" dirty="0"/>
              <a:t>print("Classification Report:\n", </a:t>
            </a:r>
            <a:r>
              <a:rPr lang="en-IN" dirty="0" err="1"/>
              <a:t>classification_report</a:t>
            </a:r>
            <a:r>
              <a:rPr lang="en-IN" dirty="0"/>
              <a:t>(</a:t>
            </a:r>
            <a:r>
              <a:rPr lang="en-IN" dirty="0" err="1"/>
              <a:t>y_test</a:t>
            </a:r>
            <a:r>
              <a:rPr lang="en-IN" dirty="0"/>
              <a:t>, predictions))</a:t>
            </a:r>
          </a:p>
          <a:p>
            <a:pPr marL="137160" indent="0">
              <a:buNone/>
            </a:pPr>
            <a:endParaRPr lang="en-IN" dirty="0"/>
          </a:p>
          <a:p>
            <a:pPr marL="342900" lvl="0" indent="-251459" algn="l" rtl="0">
              <a:spcBef>
                <a:spcPts val="0"/>
              </a:spcBef>
              <a:spcAft>
                <a:spcPts val="0"/>
              </a:spcAft>
              <a:buSzPts val="144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IN" b="1" dirty="0">
                <a:latin typeface="Times New Roman"/>
                <a:ea typeface="Times New Roman"/>
                <a:cs typeface="Times New Roman"/>
                <a:sym typeface="Times New Roman"/>
              </a:rPr>
              <a:t>OUTPUT </a:t>
            </a:r>
            <a:endParaRPr dirty="0"/>
          </a:p>
        </p:txBody>
      </p:sp>
      <p:sp>
        <p:nvSpPr>
          <p:cNvPr id="294" name="Google Shape;294;p26"/>
          <p:cNvSpPr txBox="1">
            <a:spLocks noGrp="1"/>
          </p:cNvSpPr>
          <p:nvPr>
            <p:ph type="body" idx="1"/>
          </p:nvPr>
        </p:nvSpPr>
        <p:spPr>
          <a:xfrm>
            <a:off x="1127448" y="2348880"/>
            <a:ext cx="8825659" cy="3416300"/>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r>
              <a:rPr lang="en-IN" dirty="0" smtClean="0"/>
              <a:t>Output : </a:t>
            </a:r>
            <a:endParaRPr dirty="0"/>
          </a:p>
        </p:txBody>
      </p:sp>
      <p:pic>
        <p:nvPicPr>
          <p:cNvPr id="1026" name="Picture 2" descr="F:\COLLEGE\PROJECTS\MINI PROJECT MLA\WhatsApp Image 2024-04-28 at 19.38.14_148037f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5" y="2852936"/>
            <a:ext cx="7581601" cy="3168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410</Words>
  <Application>Microsoft Office PowerPoint</Application>
  <PresentationFormat>Custom</PresentationFormat>
  <Paragraphs>46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Noto Sans Symbols</vt:lpstr>
      <vt:lpstr>Century Gothic</vt:lpstr>
      <vt:lpstr>Ion Boardroom</vt:lpstr>
      <vt:lpstr>Text Document Classification using naive bayes classifier</vt:lpstr>
      <vt:lpstr>PROBLEM STATMENT</vt:lpstr>
      <vt:lpstr>ABSTRACTION </vt:lpstr>
      <vt:lpstr>PROPOSED SOLUTION :  PROPOSED SOLUTION :  </vt:lpstr>
      <vt:lpstr>  DATASET  </vt:lpstr>
      <vt:lpstr>PRE-PROCESSING</vt:lpstr>
      <vt:lpstr>PROJECT CODE</vt:lpstr>
      <vt:lpstr>OUTPUT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siva</cp:lastModifiedBy>
  <cp:revision>6</cp:revision>
  <dcterms:modified xsi:type="dcterms:W3CDTF">2024-04-30T07:57:54Z</dcterms:modified>
</cp:coreProperties>
</file>