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110" d="100"/>
          <a:sy n="110" d="100"/>
        </p:scale>
        <p:origin x="26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78955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Paris is the capital and most populous city of France, with a population of 2,140,526 residents in an area of 105 square kilometres. Since the 17th century, Paris has been one of Europe's major centres of finance, diplomacy, commerce, fashion, science and the arts. The City of Paris is the centre and seat of government of the Île-de-France, or Paris Region, which has an estimated official 2019 population of 12,213,364, or about 18 percent of the population of France. The Paris Region had a GDP of €709 billion in 2017. According to the Economist Intelligence Unit Worldwide Cost of Living Survey in 2018, Paris was the second most expensive city in the world, after Singapore, and ahead of Zürich, Hong Kong, Oslo and Geneva. Another source ranked Paris as most expensive, on a par with Singapore and Hong Kong, in 2018.</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University of Paris, Sciences Po, Le Cordon Bleu, Paris-Sorbonne University, École normale supérieure, Pierre and Marie Curie University, Conservatoire de Paris, American University of Paris, Paris Diderot University, Collège de France, Pantheon-Sorbonne University, Paris Descartes University, Paris Dauphine University, Conservatoire national des arts et métiers, Mines ParisTech, Institut national des langues et civilisations orientales, University of Paris III: Sorbonne Nouvelle, Paris 8 University, Paris School of Economics, University of Paris II Panthéon-Assas, Supélec, School for Advanced Studies in the Social Sciences, École des ponts ParisTech, AgroParisTech, Institut Catholique de Paris, École nationale supérieure des arts décoratifs, American Graduate School in Paris, École Boulle, University of London Institute in Paris, ENSTA ParisTech, ISG Business School, Arts et Métiers ParisTech, Institut supérieur du commerce de Paris, ESIEE Paris, École Spéciale des Travaux Publics, ESPCI ParisTech, University of France, Institut supérieur d'électronique de Paris, College of Sorbonne, École normale supérieure Paris-Saclay, St. Sergius Orthodox Theological Institute, European Business School Paris, École Spéciale d'Architecture, Ecole de Management Léonard De Vinci, Collège des Ingénieurs, Chimie ParisTech, École nationale supérieure d'architecture de Paris-La Villette, Institut national agronomique Paris Grignon, CNSAD</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789556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a:t>
            </a:r>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932384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Transport</a:t>
            </a:r>
          </a:p>
          <a:p>
            <a:pPr marL="171450" indent="-171450">
              <a:buFont typeface="Arial" panose="020B0604020202020204" pitchFamily="34" charset="0"/>
              <a:buChar char="•"/>
            </a:pPr>
            <a:r>
              <a:rPr lang="en-US" dirty="0"/>
              <a:t>Electricity</a:t>
            </a:r>
          </a:p>
          <a:p>
            <a:pPr marL="171450" indent="-171450">
              <a:buFont typeface="Arial" panose="020B0604020202020204" pitchFamily="34" charset="0"/>
              <a:buChar char="•"/>
            </a:pPr>
            <a:r>
              <a:rPr lang="en-US" dirty="0"/>
              <a:t>Water and sanitation</a:t>
            </a:r>
          </a:p>
          <a:p>
            <a:pPr marL="171450" indent="-171450">
              <a:buFont typeface="Arial" panose="020B0604020202020204" pitchFamily="34" charset="0"/>
              <a:buChar char="•"/>
            </a:pPr>
            <a:r>
              <a:rPr lang="en-US" dirty="0"/>
              <a:t>Parks and gardens</a:t>
            </a:r>
          </a:p>
          <a:p>
            <a:pPr marL="171450" indent="-171450">
              <a:buFont typeface="Arial" panose="020B0604020202020204" pitchFamily="34" charset="0"/>
              <a:buChar char="•"/>
            </a:pPr>
            <a:r>
              <a:rPr lang="en-US" dirty="0"/>
              <a:t>Cemeteries</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555428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Twin towns and partner cities</a:t>
            </a:r>
          </a:p>
          <a:p>
            <a:pPr marL="171450" indent="-171450">
              <a:buFont typeface="Arial" panose="020B0604020202020204" pitchFamily="34" charset="0"/>
              <a:buChar char="•"/>
            </a:pPr>
            <a:r>
              <a:rPr lang="en-US" dirty="0"/>
              <a:t>Other relationships</a:t>
            </a: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678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Origins</a:t>
            </a:r>
          </a:p>
          <a:p>
            <a:pPr marL="171450" indent="-171450">
              <a:buFont typeface="Arial" panose="020B0604020202020204" pitchFamily="34" charset="0"/>
              <a:buChar char="•"/>
            </a:pPr>
            <a:r>
              <a:rPr lang="en-US" dirty="0"/>
              <a:t>Middle Ages to Louis XIV</a:t>
            </a:r>
          </a:p>
          <a:p>
            <a:pPr marL="171450" indent="-171450">
              <a:buFont typeface="Arial" panose="020B0604020202020204" pitchFamily="34" charset="0"/>
              <a:buChar char="•"/>
            </a:pPr>
            <a:r>
              <a:rPr lang="en-US" dirty="0"/>
              <a:t>18th and 19th centuries</a:t>
            </a:r>
          </a:p>
          <a:p>
            <a:pPr marL="171450" indent="-171450">
              <a:buFont typeface="Arial" panose="020B0604020202020204" pitchFamily="34" charset="0"/>
              <a:buChar char="•"/>
            </a:pPr>
            <a:r>
              <a:rPr lang="en-US" dirty="0"/>
              <a:t>20th and 21st centuries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2031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Climate</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16894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City government</a:t>
            </a:r>
          </a:p>
          <a:p>
            <a:pPr marL="171450" indent="-171450">
              <a:buFont typeface="Arial" panose="020B0604020202020204" pitchFamily="34" charset="0"/>
              <a:buChar char="•"/>
            </a:pPr>
            <a:r>
              <a:rPr lang="en-US" dirty="0"/>
              <a:t>Métropole du Grand Paris</a:t>
            </a:r>
          </a:p>
          <a:p>
            <a:pPr marL="171450" indent="-171450">
              <a:buFont typeface="Arial" panose="020B0604020202020204" pitchFamily="34" charset="0"/>
              <a:buChar char="•"/>
            </a:pPr>
            <a:r>
              <a:rPr lang="en-US" dirty="0"/>
              <a:t>Regional government</a:t>
            </a:r>
          </a:p>
          <a:p>
            <a:pPr marL="171450" indent="-171450">
              <a:buFont typeface="Arial" panose="020B0604020202020204" pitchFamily="34" charset="0"/>
              <a:buChar char="•"/>
            </a:pPr>
            <a:r>
              <a:rPr lang="en-US" dirty="0"/>
              <a:t>National government</a:t>
            </a:r>
          </a:p>
          <a:p>
            <a:pPr marL="171450" indent="-171450">
              <a:buFont typeface="Arial" panose="020B0604020202020204" pitchFamily="34" charset="0"/>
              <a:buChar char="•"/>
            </a:pPr>
            <a:r>
              <a:rPr lang="en-US" dirty="0"/>
              <a:t>Police force</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562519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Urbanism and architecture</a:t>
            </a:r>
          </a:p>
          <a:p>
            <a:pPr marL="171450" indent="-171450">
              <a:buFont typeface="Arial" panose="020B0604020202020204" pitchFamily="34" charset="0"/>
              <a:buChar char="•"/>
            </a:pPr>
            <a:r>
              <a:rPr lang="en-US" dirty="0"/>
              <a:t>Housing</a:t>
            </a:r>
          </a:p>
          <a:p>
            <a:pPr marL="171450" indent="-171450">
              <a:buFont typeface="Arial" panose="020B0604020202020204" pitchFamily="34" charset="0"/>
              <a:buChar char="•"/>
            </a:pPr>
            <a:r>
              <a:rPr lang="en-US" dirty="0"/>
              <a:t>Paris and its suburbs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1114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Migration</a:t>
            </a:r>
          </a:p>
          <a:p>
            <a:pPr marL="171450" indent="-171450">
              <a:buFont typeface="Arial" panose="020B0604020202020204" pitchFamily="34" charset="0"/>
              <a:buChar char="•"/>
            </a:pPr>
            <a:r>
              <a:rPr lang="en-US" dirty="0"/>
              <a:t>Religion</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8167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Employment</a:t>
            </a:r>
          </a:p>
          <a:p>
            <a:pPr marL="171450" indent="-171450">
              <a:buFont typeface="Arial" panose="020B0604020202020204" pitchFamily="34" charset="0"/>
              <a:buChar char="•"/>
            </a:pPr>
            <a:r>
              <a:rPr lang="en-US" dirty="0"/>
              <a:t>Unemployment</a:t>
            </a:r>
          </a:p>
          <a:p>
            <a:pPr marL="171450" indent="-171450">
              <a:buFont typeface="Arial" panose="020B0604020202020204" pitchFamily="34" charset="0"/>
              <a:buChar char="•"/>
            </a:pPr>
            <a:r>
              <a:rPr lang="en-US" dirty="0"/>
              <a:t>Incomes</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63030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Monuments and attractions</a:t>
            </a:r>
          </a:p>
          <a:p>
            <a:pPr marL="171450" indent="-171450">
              <a:buFont typeface="Arial" panose="020B0604020202020204" pitchFamily="34" charset="0"/>
              <a:buChar char="•"/>
            </a:pPr>
            <a:r>
              <a:rPr lang="en-US" dirty="0"/>
              <a:t>Hotels</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67491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Painting and sculpture</a:t>
            </a:r>
          </a:p>
          <a:p>
            <a:pPr marL="171450" indent="-171450">
              <a:buFont typeface="Arial" panose="020B0604020202020204" pitchFamily="34" charset="0"/>
              <a:buChar char="•"/>
            </a:pPr>
            <a:r>
              <a:rPr lang="en-US" dirty="0"/>
              <a:t>Photography</a:t>
            </a:r>
          </a:p>
          <a:p>
            <a:pPr marL="171450" indent="-171450">
              <a:buFont typeface="Arial" panose="020B0604020202020204" pitchFamily="34" charset="0"/>
              <a:buChar char="•"/>
            </a:pPr>
            <a:r>
              <a:rPr lang="en-US" dirty="0"/>
              <a:t>Museums</a:t>
            </a:r>
          </a:p>
          <a:p>
            <a:pPr marL="171450" indent="-171450">
              <a:buFont typeface="Arial" panose="020B0604020202020204" pitchFamily="34" charset="0"/>
              <a:buChar char="•"/>
            </a:pPr>
            <a:r>
              <a:rPr lang="en-US" dirty="0"/>
              <a:t>Theatre</a:t>
            </a:r>
          </a:p>
          <a:p>
            <a:pPr marL="171450" indent="-171450">
              <a:buFont typeface="Arial" panose="020B0604020202020204" pitchFamily="34" charset="0"/>
              <a:buChar char="•"/>
            </a:pPr>
            <a:r>
              <a:rPr lang="en-US" dirty="0"/>
              <a:t>Literature</a:t>
            </a:r>
          </a:p>
          <a:p>
            <a:pPr marL="171450" indent="-171450">
              <a:buFont typeface="Arial" panose="020B0604020202020204" pitchFamily="34" charset="0"/>
              <a:buChar char="•"/>
            </a:pPr>
            <a:r>
              <a:rPr lang="en-US" dirty="0"/>
              <a:t>Music</a:t>
            </a:r>
          </a:p>
          <a:p>
            <a:pPr marL="171450" indent="-171450">
              <a:buFont typeface="Arial" panose="020B0604020202020204" pitchFamily="34" charset="0"/>
              <a:buChar char="•"/>
            </a:pPr>
            <a:r>
              <a:rPr lang="en-US" dirty="0"/>
              <a:t>Cinema</a:t>
            </a:r>
          </a:p>
          <a:p>
            <a:pPr marL="171450" indent="-171450">
              <a:buFont typeface="Arial" panose="020B0604020202020204" pitchFamily="34" charset="0"/>
              <a:buChar char="•"/>
            </a:pPr>
            <a:r>
              <a:rPr lang="en-US" dirty="0"/>
              <a:t>Restaurants and cuisine</a:t>
            </a:r>
          </a:p>
          <a:p>
            <a:pPr marL="171450" indent="-171450">
              <a:buFont typeface="Arial" panose="020B0604020202020204" pitchFamily="34" charset="0"/>
              <a:buChar char="•"/>
            </a:pPr>
            <a:r>
              <a:rPr lang="en-US" dirty="0"/>
              <a:t>Fashion</a:t>
            </a:r>
          </a:p>
          <a:p>
            <a:pPr marL="171450" indent="-171450">
              <a:buFont typeface="Arial" panose="020B0604020202020204" pitchFamily="34" charset="0"/>
              <a:buChar char="•"/>
            </a:pPr>
            <a:r>
              <a:rPr lang="en-US" dirty="0"/>
              <a:t>Holidays and festivals</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3627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267547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Pari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Paris is the capital and most populous city of France, with a population of 2,140,526 residents in an area of 105 square kilometres. Since the 17th century, Paris has been one of Europe's major centres of finance, diplomacy, commerce, fashion, science and the arts. The City of Paris is the centre and seat of government of the Île-de-France, or Paris Region, which has an estimated official 2019 population of 12,213,364, or about 18 percent of the population of France. The Paris Region had a GDP of €709 billion in 2017. According to the Economist Intelligence Unit Worldwide Cost of Liv...</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Local time: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Central European Standard Time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Population: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2.14 Million (2019)</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Area: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40.69 sq miles (105.40 km²)</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Nearby airport: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Charles de Gaulle Airport, Orly Airport, Beauvais–Tillé Airport</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Mayor: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Anne Hidalgo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Colleges and universities: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University of Paris, Sciences Po, Le Cordon Bleu, Paris-Sorbonne University, École normale supérieure, Pierre ...</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Host of: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1924 Summer Olympics, 1900 Summer Olympics</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Demographics</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708119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International organisations</a:t>
            </a:r>
          </a:p>
        </p:txBody>
      </p:sp>
      <p:sp>
        <p:nvSpPr>
          <p:cNvPr id="3" name="Content Placeholder 2"/>
          <p:cNvSpPr>
            <a:spLocks noGrp="1"/>
          </p:cNvSpPr>
          <p:nvPr>
            <p:ph idx="1"/>
          </p:nvPr>
        </p:nvSpPr>
        <p:spPr>
          <a:xfrm>
            <a:off x="1261872" y="1828800"/>
            <a:ext cx="8595360" cy="4351337"/>
          </a:xfrm>
        </p:spPr>
        <p:txBody>
          <a:bodyPr>
            <a:normAutofit/>
          </a:bodyPr>
          <a:lstStyle/>
          <a:p>
            <a:endParaRP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432601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Economy</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3134564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Tourism</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5057465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Culture</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9316635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Education</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0821895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Sports</a:t>
            </a:r>
          </a:p>
        </p:txBody>
      </p:sp>
      <p:sp>
        <p:nvSpPr>
          <p:cNvPr id="3" name="Content Placeholder 2"/>
          <p:cNvSpPr>
            <a:spLocks noGrp="1"/>
          </p:cNvSpPr>
          <p:nvPr>
            <p:ph idx="1"/>
          </p:nvPr>
        </p:nvSpPr>
        <p:spPr>
          <a:xfrm>
            <a:off x="1261872" y="1828800"/>
            <a:ext cx="8595360" cy="4351337"/>
          </a:xfrm>
        </p:spPr>
        <p:txBody>
          <a:bodyPr>
            <a:normAutofit/>
          </a:bodyPr>
          <a:lstStyle/>
          <a:p>
            <a:endParaRP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0738966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Infrastructure</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2004860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Healthcare</a:t>
            </a:r>
          </a:p>
        </p:txBody>
      </p:sp>
      <p:sp>
        <p:nvSpPr>
          <p:cNvPr id="3" name="Content Placeholder 2"/>
          <p:cNvSpPr>
            <a:spLocks noGrp="1"/>
          </p:cNvSpPr>
          <p:nvPr>
            <p:ph idx="1"/>
          </p:nvPr>
        </p:nvSpPr>
        <p:spPr>
          <a:xfrm>
            <a:off x="1261872" y="1828800"/>
            <a:ext cx="8595360" cy="4351337"/>
          </a:xfrm>
        </p:spPr>
        <p:txBody>
          <a:bodyPr>
            <a:normAutofit/>
          </a:bodyPr>
          <a:lstStyle/>
          <a:p>
            <a:endParaRP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6800245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Media</a:t>
            </a:r>
          </a:p>
        </p:txBody>
      </p:sp>
      <p:sp>
        <p:nvSpPr>
          <p:cNvPr id="3" name="Content Placeholder 2"/>
          <p:cNvSpPr>
            <a:spLocks noGrp="1"/>
          </p:cNvSpPr>
          <p:nvPr>
            <p:ph idx="1"/>
          </p:nvPr>
        </p:nvSpPr>
        <p:spPr>
          <a:xfrm>
            <a:off x="1261872" y="1828800"/>
            <a:ext cx="8595360" cy="4351337"/>
          </a:xfrm>
        </p:spPr>
        <p:txBody>
          <a:bodyPr>
            <a:normAutofit/>
          </a:bodyPr>
          <a:lstStyle/>
          <a:p>
            <a:endParaRP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432227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France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Île-de-France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United States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Germany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United Kingdom</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Seine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Italy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Japan</a:t>
            </a:r>
          </a:p>
          <a:p>
            <a:r>
              <a:rPr lang="en-US" dirty="0">
                <a:latin typeface="Segoe UI Semilight" panose="020B0702040204020203" pitchFamily="34" charset="0"/>
                <a:ea typeface="Segoe UI Semilight" panose="020B0702040204020203" pitchFamily="34" charset="0"/>
                <a:cs typeface="Segoe UI" panose="020B0502040204020203" pitchFamily="34" charset="0"/>
              </a:rPr>
              <a:t>Paris Métro</a:t>
            </a:r>
          </a:p>
          <a:p>
            <a:r>
              <a:rPr lang="en-US" dirty="0">
                <a:latin typeface="Segoe UI Semilight" panose="020B0702040204020203" pitchFamily="34" charset="0"/>
                <a:ea typeface="Segoe UI Semilight" panose="020B0702040204020203" pitchFamily="34" charset="0"/>
                <a:cs typeface="Segoe UI" panose="020B0502040204020203" pitchFamily="34" charset="0"/>
              </a:rPr>
              <a:t>La Défense</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683866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International relations</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5826485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Works cited</a:t>
            </a:r>
          </a:p>
        </p:txBody>
      </p:sp>
      <p:sp>
        <p:nvSpPr>
          <p:cNvPr id="3" name="Content Placeholder 2"/>
          <p:cNvSpPr>
            <a:spLocks noGrp="1"/>
          </p:cNvSpPr>
          <p:nvPr>
            <p:ph type="body" idx="1"/>
          </p:nvPr>
        </p:nvSpPr>
        <p:spPr>
          <a:xfrm>
            <a:off x="1261872" y="1828800"/>
            <a:ext cx="8595360" cy="4351337"/>
          </a:xfrm>
        </p:spPr>
        <p:txBody>
          <a:bodyPr>
            <a:normAutofit/>
          </a:bodyPr>
          <a:lstStyle/>
          <a:p>
            <a:endParaRP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818926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42594" y="758952"/>
            <a:ext cx="9056876" cy="4041648"/>
          </a:xfrm>
        </p:spPr>
        <p:txBody>
          <a:bodyPr>
            <a:normAutofit/>
          </a:bodyPr>
          <a:lstStyle/>
          <a:p>
            <a:r>
              <a:rPr lang="en-US" dirty="0"/>
              <a:t>Paris</a:t>
            </a:r>
          </a:p>
        </p:txBody>
      </p:sp>
      <p:sp>
        <p:nvSpPr>
          <p:cNvPr id="3" name="Content Placeholder 2"/>
          <p:cNvSpPr>
            <a:spLocks noGrp="1"/>
          </p:cNvSpPr>
          <p:nvPr>
            <p:ph type="subTitle" idx="1"/>
          </p:nvPr>
        </p:nvSpPr>
        <p:spPr>
          <a:xfrm>
            <a:off x="1442594" y="4800600"/>
            <a:ext cx="9056876" cy="1691640"/>
          </a:xfrm>
        </p:spPr>
        <p:txBody>
          <a:bodyPr>
            <a:normAutofit/>
          </a:bodyPr>
          <a:lstStyle/>
          <a:p>
            <a:endParaRPr>
              <a:solidFill>
                <a:schemeClr val="tx2"/>
              </a:solidFill>
            </a:endParaRPr>
          </a:p>
        </p:txBody>
      </p:sp>
      <p:sp>
        <p:nvSpPr>
          <p:cNvPr id="11" name="Rectangle 10">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139054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Contents</a:t>
            </a:r>
          </a:p>
        </p:txBody>
      </p:sp>
      <p:sp>
        <p:nvSpPr>
          <p:cNvPr id="3" name="Content Placeholder 2"/>
          <p:cNvSpPr>
            <a:spLocks noGrp="1"/>
          </p:cNvSpPr>
          <p:nvPr>
            <p:ph type="body" idx="1"/>
          </p:nvPr>
        </p:nvSpPr>
        <p:spPr>
          <a:xfrm>
            <a:off x="1261872" y="1828800"/>
            <a:ext cx="8595360" cy="4351337"/>
          </a:xfrm>
        </p:spPr>
        <p:txBody>
          <a:bodyPr>
            <a:normAutofit/>
          </a:bodyPr>
          <a:lstStyle/>
          <a:p>
            <a:r>
              <a:rPr lang="en-US" sz="500" dirty="0"/>
              <a:t>Etymology</a:t>
            </a:r>
          </a:p>
          <a:p>
            <a:r>
              <a:rPr lang="en-US" sz="500" dirty="0"/>
              <a:t>History</a:t>
            </a:r>
          </a:p>
          <a:p>
            <a:r>
              <a:rPr lang="en-US" sz="500" dirty="0"/>
              <a:t>Geography</a:t>
            </a:r>
          </a:p>
          <a:p>
            <a:r>
              <a:rPr lang="en-US" sz="500" dirty="0"/>
              <a:t>Administration</a:t>
            </a:r>
          </a:p>
          <a:p>
            <a:r>
              <a:rPr lang="en-US" sz="500" dirty="0"/>
              <a:t>Cityscape</a:t>
            </a:r>
          </a:p>
          <a:p>
            <a:r>
              <a:rPr lang="en-US" sz="500" dirty="0"/>
              <a:t>Demographics</a:t>
            </a:r>
          </a:p>
          <a:p>
            <a:r>
              <a:rPr lang="en-US" sz="500" dirty="0"/>
              <a:t>International organisations</a:t>
            </a:r>
          </a:p>
          <a:p>
            <a:r>
              <a:rPr lang="en-US" sz="500" dirty="0"/>
              <a:t>Economy</a:t>
            </a:r>
          </a:p>
          <a:p>
            <a:r>
              <a:rPr lang="en-US" sz="500" dirty="0"/>
              <a:t>Tourism</a:t>
            </a:r>
          </a:p>
          <a:p>
            <a:r>
              <a:rPr lang="en-US" sz="500" dirty="0"/>
              <a:t>Culture</a:t>
            </a:r>
          </a:p>
          <a:p>
            <a:r>
              <a:rPr lang="en-US" sz="500" dirty="0"/>
              <a:t>Education</a:t>
            </a:r>
          </a:p>
          <a:p>
            <a:r>
              <a:rPr lang="en-US" sz="500" dirty="0"/>
              <a:t>Sports</a:t>
            </a:r>
          </a:p>
          <a:p>
            <a:r>
              <a:rPr lang="en-US" sz="500" dirty="0"/>
              <a:t>Infrastructure</a:t>
            </a:r>
          </a:p>
          <a:p>
            <a:r>
              <a:rPr lang="en-US" sz="500" dirty="0"/>
              <a:t>Healthcare</a:t>
            </a:r>
          </a:p>
          <a:p>
            <a:r>
              <a:rPr lang="en-US" sz="500" dirty="0"/>
              <a:t>Media</a:t>
            </a:r>
          </a:p>
          <a:p>
            <a:r>
              <a:rPr lang="en-US" sz="500" dirty="0"/>
              <a:t>International relations</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589185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Etymology</a:t>
            </a:r>
          </a:p>
        </p:txBody>
      </p:sp>
      <p:sp>
        <p:nvSpPr>
          <p:cNvPr id="3" name="Content Placeholder 2"/>
          <p:cNvSpPr>
            <a:spLocks noGrp="1"/>
          </p:cNvSpPr>
          <p:nvPr>
            <p:ph idx="1"/>
          </p:nvPr>
        </p:nvSpPr>
        <p:spPr>
          <a:xfrm>
            <a:off x="1261872" y="1828800"/>
            <a:ext cx="8595360" cy="4351337"/>
          </a:xfrm>
        </p:spPr>
        <p:txBody>
          <a:bodyPr>
            <a:normAutofit/>
          </a:bodyPr>
          <a:lstStyle/>
          <a:p>
            <a:endParaRP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809728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History</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972723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Geography</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636694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Administration</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1698941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Cityscape</a:t>
            </a:r>
          </a:p>
        </p:txBody>
      </p:sp>
      <p:sp>
        <p:nvSpPr>
          <p:cNvPr id="3" name="Content Placeholder 2"/>
          <p:cNvSpPr>
            <a:spLocks noGrp="1"/>
          </p:cNvSpPr>
          <p:nvPr>
            <p:ph idx="1"/>
          </p:nvPr>
        </p:nvSpPr>
        <p:spPr>
          <a:xfrm>
            <a:off x="1261872" y="1828800"/>
            <a:ext cx="8595360" cy="4351337"/>
          </a:xfrm>
        </p:spPr>
        <p:txBody>
          <a:bodyPr>
            <a:normAutofit/>
          </a:bodyPr>
          <a:lstStyle/>
          <a:p>
            <a:r>
              <a:rPr lang="en-US" dirty="0"/>
              <a:t>Look in the slide notes below for topics to consider talking about</a:t>
            </a:r>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422003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WebFF07</Template>
  <TotalTime>1</TotalTime>
  <Words>1009</Words>
  <Application>Microsoft Office PowerPoint</Application>
  <PresentationFormat>Widescreen</PresentationFormat>
  <Paragraphs>144</Paragraphs>
  <Slides>21</Slides>
  <Notes>12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Century Schoolbook</vt:lpstr>
      <vt:lpstr>Segoe UI</vt:lpstr>
      <vt:lpstr>Segoe UI Light</vt:lpstr>
      <vt:lpstr>Segoe UI Semibold</vt:lpstr>
      <vt:lpstr>Segoe UI Semilight</vt:lpstr>
      <vt:lpstr>Wingdings 2</vt:lpstr>
      <vt:lpstr>View</vt:lpstr>
      <vt:lpstr>QuickStarter Theme</vt:lpstr>
      <vt:lpstr>Here's your outline to get started</vt:lpstr>
      <vt:lpstr>Related topics to research</vt:lpstr>
      <vt:lpstr>Paris</vt:lpstr>
      <vt:lpstr>Contents</vt:lpstr>
      <vt:lpstr>Etymology</vt:lpstr>
      <vt:lpstr>History</vt:lpstr>
      <vt:lpstr>Geography</vt:lpstr>
      <vt:lpstr>Administration</vt:lpstr>
      <vt:lpstr>Cityscape</vt:lpstr>
      <vt:lpstr>Demographics</vt:lpstr>
      <vt:lpstr>International organisations</vt:lpstr>
      <vt:lpstr>Economy</vt:lpstr>
      <vt:lpstr>Tourism</vt:lpstr>
      <vt:lpstr>Culture</vt:lpstr>
      <vt:lpstr>Education</vt:lpstr>
      <vt:lpstr>Sports</vt:lpstr>
      <vt:lpstr>Infrastructure</vt:lpstr>
      <vt:lpstr>Healthcare</vt:lpstr>
      <vt:lpstr>Media</vt:lpstr>
      <vt:lpstr>International relations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Piotr Karpala</dc:creator>
  <cp:lastModifiedBy>Piotr Karpala</cp:lastModifiedBy>
  <cp:revision>2</cp:revision>
  <dcterms:created xsi:type="dcterms:W3CDTF">2024-01-08T19:41:13Z</dcterms:created>
  <dcterms:modified xsi:type="dcterms:W3CDTF">2024-01-08T19:42:28Z</dcterms:modified>
</cp:coreProperties>
</file>